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 id="2147483707" r:id="rId4"/>
    <p:sldMasterId id="2147483719" r:id="rId5"/>
    <p:sldMasterId id="2147483732" r:id="rId6"/>
  </p:sldMasterIdLst>
  <p:notesMasterIdLst>
    <p:notesMasterId r:id="rId33"/>
  </p:notesMasterIdLst>
  <p:sldIdLst>
    <p:sldId id="340" r:id="rId7"/>
    <p:sldId id="368" r:id="rId8"/>
    <p:sldId id="406" r:id="rId9"/>
    <p:sldId id="294" r:id="rId10"/>
    <p:sldId id="344" r:id="rId11"/>
    <p:sldId id="375" r:id="rId12"/>
    <p:sldId id="391" r:id="rId13"/>
    <p:sldId id="342" r:id="rId14"/>
    <p:sldId id="395" r:id="rId15"/>
    <p:sldId id="396" r:id="rId16"/>
    <p:sldId id="397" r:id="rId17"/>
    <p:sldId id="393" r:id="rId18"/>
    <p:sldId id="348" r:id="rId19"/>
    <p:sldId id="353" r:id="rId20"/>
    <p:sldId id="354" r:id="rId21"/>
    <p:sldId id="355" r:id="rId22"/>
    <p:sldId id="356" r:id="rId23"/>
    <p:sldId id="398" r:id="rId24"/>
    <p:sldId id="401" r:id="rId25"/>
    <p:sldId id="402" r:id="rId26"/>
    <p:sldId id="300" r:id="rId27"/>
    <p:sldId id="366" r:id="rId28"/>
    <p:sldId id="381" r:id="rId29"/>
    <p:sldId id="404" r:id="rId30"/>
    <p:sldId id="385" r:id="rId31"/>
    <p:sldId id="36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67" autoAdjust="0"/>
  </p:normalViewPr>
  <p:slideViewPr>
    <p:cSldViewPr snapToGrid="0">
      <p:cViewPr>
        <p:scale>
          <a:sx n="76" d="100"/>
          <a:sy n="76" d="100"/>
        </p:scale>
        <p:origin x="-912" y="-48"/>
      </p:cViewPr>
      <p:guideLst>
        <p:guide orient="horz" pos="2160"/>
        <p:guide pos="2880"/>
      </p:guideLst>
    </p:cSldViewPr>
  </p:slideViewPr>
  <p:notesTextViewPr>
    <p:cViewPr>
      <p:scale>
        <a:sx n="1" d="1"/>
        <a:sy n="1" d="1"/>
      </p:scale>
      <p:origin x="0" y="0"/>
    </p:cViewPr>
  </p:notesTextViewPr>
  <p:sorterViewPr>
    <p:cViewPr>
      <p:scale>
        <a:sx n="150" d="100"/>
        <a:sy n="150" d="100"/>
      </p:scale>
      <p:origin x="0" y="7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4E91D-48B3-458C-B03E-B11F78AB373B}" type="datetimeFigureOut">
              <a:rPr lang="en-US" smtClean="0"/>
              <a:t>6/2/2014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85A52-443D-4B64-8E35-B9CA96802212}" type="slidenum">
              <a:rPr lang="en-US" smtClean="0"/>
              <a:t>‹#›</a:t>
            </a:fld>
            <a:endParaRPr lang="en-US"/>
          </a:p>
        </p:txBody>
      </p:sp>
    </p:spTree>
    <p:extLst>
      <p:ext uri="{BB962C8B-B14F-4D97-AF65-F5344CB8AC3E}">
        <p14:creationId xmlns:p14="http://schemas.microsoft.com/office/powerpoint/2010/main" val="295227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000" b="1">
                <a:solidFill>
                  <a:schemeClr val="tx1"/>
                </a:solidFill>
                <a:latin typeface="Arial" charset="0"/>
                <a:ea typeface="ＭＳ Ｐゴシック" charset="0"/>
                <a:cs typeface="ＭＳ Ｐゴシック" charset="0"/>
              </a:defRPr>
            </a:lvl1pPr>
            <a:lvl2pPr marL="742950" indent="-285750" defTabSz="927100">
              <a:defRPr sz="2000" b="1">
                <a:solidFill>
                  <a:schemeClr val="tx1"/>
                </a:solidFill>
                <a:latin typeface="Arial" charset="0"/>
                <a:ea typeface="ＭＳ Ｐゴシック" charset="0"/>
              </a:defRPr>
            </a:lvl2pPr>
            <a:lvl3pPr marL="1143000" indent="-228600" defTabSz="927100">
              <a:defRPr sz="2000" b="1">
                <a:solidFill>
                  <a:schemeClr val="tx1"/>
                </a:solidFill>
                <a:latin typeface="Arial" charset="0"/>
                <a:ea typeface="ＭＳ Ｐゴシック" charset="0"/>
              </a:defRPr>
            </a:lvl3pPr>
            <a:lvl4pPr marL="1600200" indent="-228600" defTabSz="927100">
              <a:defRPr sz="2000" b="1">
                <a:solidFill>
                  <a:schemeClr val="tx1"/>
                </a:solidFill>
                <a:latin typeface="Arial" charset="0"/>
                <a:ea typeface="ＭＳ Ｐゴシック" charset="0"/>
              </a:defRPr>
            </a:lvl4pPr>
            <a:lvl5pPr marL="2057400" indent="-228600" defTabSz="927100">
              <a:defRPr sz="2000" b="1">
                <a:solidFill>
                  <a:schemeClr val="tx1"/>
                </a:solidFill>
                <a:latin typeface="Arial" charset="0"/>
                <a:ea typeface="ＭＳ Ｐゴシック" charset="0"/>
              </a:defRPr>
            </a:lvl5pPr>
            <a:lvl6pPr marL="25146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29718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34290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38862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r>
              <a:rPr lang="en-US" sz="700" b="0"/>
              <a:t>©2000 AspenTech. All Rights Reserved.</a:t>
            </a:r>
          </a:p>
        </p:txBody>
      </p:sp>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000" b="1">
                <a:solidFill>
                  <a:schemeClr val="tx1"/>
                </a:solidFill>
                <a:latin typeface="Arial" charset="0"/>
                <a:ea typeface="ＭＳ Ｐゴシック" charset="0"/>
                <a:cs typeface="ＭＳ Ｐゴシック" charset="0"/>
              </a:defRPr>
            </a:lvl1pPr>
            <a:lvl2pPr marL="742950" indent="-285750" defTabSz="927100">
              <a:defRPr sz="2000" b="1">
                <a:solidFill>
                  <a:schemeClr val="tx1"/>
                </a:solidFill>
                <a:latin typeface="Arial" charset="0"/>
                <a:ea typeface="ＭＳ Ｐゴシック" charset="0"/>
              </a:defRPr>
            </a:lvl2pPr>
            <a:lvl3pPr marL="1143000" indent="-228600" defTabSz="927100">
              <a:defRPr sz="2000" b="1">
                <a:solidFill>
                  <a:schemeClr val="tx1"/>
                </a:solidFill>
                <a:latin typeface="Arial" charset="0"/>
                <a:ea typeface="ＭＳ Ｐゴシック" charset="0"/>
              </a:defRPr>
            </a:lvl3pPr>
            <a:lvl4pPr marL="1600200" indent="-228600" defTabSz="927100">
              <a:defRPr sz="2000" b="1">
                <a:solidFill>
                  <a:schemeClr val="tx1"/>
                </a:solidFill>
                <a:latin typeface="Arial" charset="0"/>
                <a:ea typeface="ＭＳ Ｐゴシック" charset="0"/>
              </a:defRPr>
            </a:lvl4pPr>
            <a:lvl5pPr marL="2057400" indent="-228600" defTabSz="927100">
              <a:defRPr sz="2000" b="1">
                <a:solidFill>
                  <a:schemeClr val="tx1"/>
                </a:solidFill>
                <a:latin typeface="Arial" charset="0"/>
                <a:ea typeface="ＭＳ Ｐゴシック" charset="0"/>
              </a:defRPr>
            </a:lvl5pPr>
            <a:lvl6pPr marL="25146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29718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34290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3886200" indent="-228600" algn="ctr" defTabSz="9271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fld id="{DB3AE6D5-49B4-0140-80D2-2385BEA0FF17}" type="slidenum">
              <a:rPr lang="en-US" sz="1200" b="0">
                <a:latin typeface="Times New Roman" charset="0"/>
              </a:rPr>
              <a:pPr/>
              <a:t>1</a:t>
            </a:fld>
            <a:endParaRPr lang="en-US" sz="1200" b="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GB" sz="1200" kern="1200" dirty="0" smtClean="0">
                <a:solidFill>
                  <a:schemeClr val="tx1"/>
                </a:solidFill>
                <a:effectLst/>
                <a:latin typeface="+mn-lt"/>
                <a:ea typeface="+mn-ea"/>
                <a:cs typeface="+mn-cs"/>
              </a:rPr>
              <a:t>Advanced power generation processes are challenged by needs for minimization of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emissions, higher energy efficiency and integration of superior processing technologies. These challenges also require the development of more effective models and strategies for large-scale process optimization. This study considers optimization tools and formulations for process synthesis, which highlight equation oriented modelling environments, </a:t>
            </a:r>
            <a:r>
              <a:rPr lang="en-GB" sz="1200" kern="1200" dirty="0" err="1" smtClean="0">
                <a:solidFill>
                  <a:schemeClr val="tx1"/>
                </a:solidFill>
                <a:effectLst/>
                <a:latin typeface="+mn-lt"/>
                <a:ea typeface="+mn-ea"/>
                <a:cs typeface="+mn-cs"/>
              </a:rPr>
              <a:t>nonsmooth</a:t>
            </a:r>
            <a:r>
              <a:rPr lang="en-GB" sz="1200" kern="1200" dirty="0" smtClean="0">
                <a:solidFill>
                  <a:schemeClr val="tx1"/>
                </a:solidFill>
                <a:effectLst/>
                <a:latin typeface="+mn-lt"/>
                <a:ea typeface="+mn-ea"/>
                <a:cs typeface="+mn-cs"/>
              </a:rPr>
              <a:t> modelling via complementarity conditions and fast optimization algorithms. We especially focus on novel formulations for process synthesis that take advantage of these state of the art optimization algorithms. All of these are formally represented as bi-level nonlinear programming (NLP) problems and include Gibbs reactor models, vapour-liquid equilibrium with vanishing and reappearing phases, and simultaneous heat integration and </a:t>
            </a:r>
            <a:r>
              <a:rPr lang="en-GB" sz="1200" kern="1200" dirty="0" err="1" smtClean="0">
                <a:solidFill>
                  <a:schemeClr val="tx1"/>
                </a:solidFill>
                <a:effectLst/>
                <a:latin typeface="+mn-lt"/>
                <a:ea typeface="+mn-ea"/>
                <a:cs typeface="+mn-cs"/>
              </a:rPr>
              <a:t>flowsheet</a:t>
            </a:r>
            <a:r>
              <a:rPr lang="en-GB" sz="1200" kern="1200" dirty="0" smtClean="0">
                <a:solidFill>
                  <a:schemeClr val="tx1"/>
                </a:solidFill>
                <a:effectLst/>
                <a:latin typeface="+mn-lt"/>
                <a:ea typeface="+mn-ea"/>
                <a:cs typeface="+mn-cs"/>
              </a:rPr>
              <a:t> optimization. These applications are demonstrated on the process synthesis of a coal </a:t>
            </a:r>
            <a:r>
              <a:rPr lang="en-GB" sz="1200" kern="1200" dirty="0" err="1" smtClean="0">
                <a:solidFill>
                  <a:schemeClr val="tx1"/>
                </a:solidFill>
                <a:effectLst/>
                <a:latin typeface="+mn-lt"/>
                <a:ea typeface="+mn-ea"/>
                <a:cs typeface="+mn-cs"/>
              </a:rPr>
              <a:t>oxycombustion</a:t>
            </a:r>
            <a:r>
              <a:rPr lang="en-GB" sz="1200" kern="1200" dirty="0" smtClean="0">
                <a:solidFill>
                  <a:schemeClr val="tx1"/>
                </a:solidFill>
                <a:effectLst/>
                <a:latin typeface="+mn-lt"/>
                <a:ea typeface="+mn-ea"/>
                <a:cs typeface="+mn-cs"/>
              </a:rPr>
              <a:t> process for clean electric power generation.</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9511ED-AEC9-43B8-BBCE-B239F0943172}" type="slidenum">
              <a:rPr lang="en-US" smtClean="0"/>
              <a:pPr/>
              <a:t>12</a:t>
            </a:fld>
            <a:endParaRPr lang="en-US"/>
          </a:p>
        </p:txBody>
      </p:sp>
    </p:spTree>
    <p:extLst>
      <p:ext uri="{BB962C8B-B14F-4D97-AF65-F5344CB8AC3E}">
        <p14:creationId xmlns:p14="http://schemas.microsoft.com/office/powerpoint/2010/main" val="3186851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is all of this math reformulation worth it? Where is</a:t>
            </a:r>
            <a:r>
              <a:rPr lang="en-US" baseline="0" dirty="0" smtClean="0"/>
              <a:t> the payoff? </a:t>
            </a:r>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t>16</a:t>
            </a:fld>
            <a:endParaRPr lang="en-US"/>
          </a:p>
        </p:txBody>
      </p:sp>
    </p:spTree>
    <p:extLst>
      <p:ext uri="{BB962C8B-B14F-4D97-AF65-F5344CB8AC3E}">
        <p14:creationId xmlns:p14="http://schemas.microsoft.com/office/powerpoint/2010/main" val="35724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ea typeface="ＭＳ Ｐゴシック" charset="0"/>
                <a:cs typeface="ＭＳ Ｐゴシック" charset="0"/>
              </a:rPr>
              <a:t>failure to solve distillation problems and to do optimization</a:t>
            </a:r>
          </a:p>
          <a:p>
            <a:pPr>
              <a:buFontTx/>
              <a:buChar char="-"/>
            </a:pPr>
            <a:r>
              <a:rPr lang="en-US">
                <a:ea typeface="ＭＳ Ｐゴシック" charset="0"/>
                <a:cs typeface="ＭＳ Ｐゴシック" charset="0"/>
              </a:rPr>
              <a:t>thermodynamic properties derived from molecular properties and Maxwell relations</a:t>
            </a:r>
          </a:p>
          <a:p>
            <a:pPr>
              <a:buFontTx/>
              <a:buChar char="-"/>
            </a:pPr>
            <a:r>
              <a:rPr lang="en-US">
                <a:ea typeface="ＭＳ Ｐゴシック" charset="0"/>
                <a:cs typeface="ＭＳ Ｐゴシック" charset="0"/>
              </a:rPr>
              <a:t>K values result from (unconstrained) Gibbs minimization</a:t>
            </a:r>
          </a:p>
          <a:p>
            <a:pPr>
              <a:buFontTx/>
              <a:buChar char="-"/>
            </a:pPr>
            <a:r>
              <a:rPr lang="en-US">
                <a:ea typeface="ＭＳ Ｐゴシック" charset="0"/>
                <a:cs typeface="ＭＳ Ｐゴシック" charset="0"/>
              </a:rPr>
              <a:t>mention complementarity that arises from Gibbs minimization</a:t>
            </a:r>
          </a:p>
          <a:p>
            <a:pPr>
              <a:buFontTx/>
              <a:buChar char="-"/>
            </a:pPr>
            <a:endParaRPr lang="en-US">
              <a:ea typeface="ＭＳ Ｐゴシック" charset="0"/>
              <a:cs typeface="ＭＳ Ｐゴシック"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eaLnBrk="0" hangingPunct="0">
              <a:defRPr sz="2400">
                <a:solidFill>
                  <a:schemeClr val="tx1"/>
                </a:solidFill>
                <a:latin typeface="Arial" charset="0"/>
                <a:ea typeface="ＭＳ Ｐゴシック" charset="0"/>
                <a:cs typeface="ＭＳ Ｐゴシック" charset="0"/>
              </a:defRPr>
            </a:lvl1pPr>
            <a:lvl2pPr marL="730171" indent="-280835" defTabSz="914274" eaLnBrk="0" hangingPunct="0">
              <a:defRPr sz="2400">
                <a:solidFill>
                  <a:schemeClr val="tx1"/>
                </a:solidFill>
                <a:latin typeface="Arial" charset="0"/>
                <a:ea typeface="ＭＳ Ｐゴシック" charset="0"/>
              </a:defRPr>
            </a:lvl2pPr>
            <a:lvl3pPr marL="1123340" indent="-224668" defTabSz="914274" eaLnBrk="0" hangingPunct="0">
              <a:defRPr sz="2400">
                <a:solidFill>
                  <a:schemeClr val="tx1"/>
                </a:solidFill>
                <a:latin typeface="Arial" charset="0"/>
                <a:ea typeface="ＭＳ Ｐゴシック" charset="0"/>
              </a:defRPr>
            </a:lvl3pPr>
            <a:lvl4pPr marL="1572677" indent="-224668" defTabSz="914274" eaLnBrk="0" hangingPunct="0">
              <a:defRPr sz="2400">
                <a:solidFill>
                  <a:schemeClr val="tx1"/>
                </a:solidFill>
                <a:latin typeface="Arial" charset="0"/>
                <a:ea typeface="ＭＳ Ｐゴシック" charset="0"/>
              </a:defRPr>
            </a:lvl4pPr>
            <a:lvl5pPr marL="2022013" indent="-224668" defTabSz="914274" eaLnBrk="0" hangingPunct="0">
              <a:defRPr sz="2400">
                <a:solidFill>
                  <a:schemeClr val="tx1"/>
                </a:solidFill>
                <a:latin typeface="Arial" charset="0"/>
                <a:ea typeface="ＭＳ Ｐゴシック" charset="0"/>
              </a:defRPr>
            </a:lvl5pPr>
            <a:lvl6pPr marL="2471349" indent="-224668" defTabSz="914274" eaLnBrk="0" fontAlgn="base" hangingPunct="0">
              <a:spcBef>
                <a:spcPct val="0"/>
              </a:spcBef>
              <a:spcAft>
                <a:spcPct val="0"/>
              </a:spcAft>
              <a:defRPr sz="2400">
                <a:solidFill>
                  <a:schemeClr val="tx1"/>
                </a:solidFill>
                <a:latin typeface="Arial" charset="0"/>
                <a:ea typeface="ＭＳ Ｐゴシック" charset="0"/>
              </a:defRPr>
            </a:lvl6pPr>
            <a:lvl7pPr marL="2920685" indent="-224668" defTabSz="914274" eaLnBrk="0" fontAlgn="base" hangingPunct="0">
              <a:spcBef>
                <a:spcPct val="0"/>
              </a:spcBef>
              <a:spcAft>
                <a:spcPct val="0"/>
              </a:spcAft>
              <a:defRPr sz="2400">
                <a:solidFill>
                  <a:schemeClr val="tx1"/>
                </a:solidFill>
                <a:latin typeface="Arial" charset="0"/>
                <a:ea typeface="ＭＳ Ｐゴシック" charset="0"/>
              </a:defRPr>
            </a:lvl7pPr>
            <a:lvl8pPr marL="3370021" indent="-224668" defTabSz="914274" eaLnBrk="0" fontAlgn="base" hangingPunct="0">
              <a:spcBef>
                <a:spcPct val="0"/>
              </a:spcBef>
              <a:spcAft>
                <a:spcPct val="0"/>
              </a:spcAft>
              <a:defRPr sz="2400">
                <a:solidFill>
                  <a:schemeClr val="tx1"/>
                </a:solidFill>
                <a:latin typeface="Arial" charset="0"/>
                <a:ea typeface="ＭＳ Ｐゴシック" charset="0"/>
              </a:defRPr>
            </a:lvl8pPr>
            <a:lvl9pPr marL="3819357" indent="-224668" defTabSz="914274"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FC05E1-35D8-534B-8720-246F32F08619}" type="slidenum">
              <a:rPr lang="en-US" sz="1300"/>
              <a:pPr eaLnBrk="1" hangingPunct="1"/>
              <a:t>18</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 Talk</a:t>
            </a:r>
          </a:p>
          <a:p>
            <a:endParaRPr lang="en-US" dirty="0" smtClean="0"/>
          </a:p>
          <a:p>
            <a:r>
              <a:rPr lang="en-US" dirty="0" smtClean="0"/>
              <a:t>1. Intro - why and how of optimization</a:t>
            </a:r>
          </a:p>
          <a:p>
            <a:endParaRPr lang="en-US" dirty="0" smtClean="0"/>
          </a:p>
          <a:p>
            <a:r>
              <a:rPr lang="en-US" dirty="0" smtClean="0"/>
              <a:t>2. Challenges</a:t>
            </a:r>
          </a:p>
          <a:p>
            <a:r>
              <a:rPr lang="en-US" dirty="0" smtClean="0"/>
              <a:t>- legacy codes and rough terrains (vs. EO utopia)</a:t>
            </a:r>
          </a:p>
          <a:p>
            <a:r>
              <a:rPr lang="en-US" dirty="0" smtClean="0"/>
              <a:t>- inherent problem nature:</a:t>
            </a:r>
          </a:p>
          <a:p>
            <a:r>
              <a:rPr lang="en-US" dirty="0" smtClean="0"/>
              <a:t>  discrete decisions, </a:t>
            </a:r>
          </a:p>
          <a:p>
            <a:r>
              <a:rPr lang="en-US" dirty="0" smtClean="0"/>
              <a:t>  </a:t>
            </a:r>
            <a:r>
              <a:rPr lang="en-US" dirty="0" err="1" smtClean="0"/>
              <a:t>bilevel</a:t>
            </a:r>
            <a:r>
              <a:rPr lang="en-US" dirty="0" smtClean="0"/>
              <a:t> optimization</a:t>
            </a:r>
          </a:p>
          <a:p>
            <a:r>
              <a:rPr lang="en-US" dirty="0" smtClean="0"/>
              <a:t>  </a:t>
            </a:r>
            <a:r>
              <a:rPr lang="en-US" dirty="0" err="1" smtClean="0"/>
              <a:t>nonsmooth</a:t>
            </a:r>
            <a:r>
              <a:rPr lang="en-US" dirty="0" smtClean="0"/>
              <a:t> features (give examples?)</a:t>
            </a:r>
          </a:p>
          <a:p>
            <a:endParaRPr lang="en-US" dirty="0" smtClean="0"/>
          </a:p>
          <a:p>
            <a:r>
              <a:rPr lang="en-US" dirty="0" smtClean="0"/>
              <a:t>Can we reformulate and exploit fast optimization for these?</a:t>
            </a:r>
          </a:p>
          <a:p>
            <a:endParaRPr lang="en-US" dirty="0" smtClean="0"/>
          </a:p>
          <a:p>
            <a:r>
              <a:rPr lang="en-US" dirty="0" smtClean="0"/>
              <a:t>3. Reformulation of MPCCs</a:t>
            </a:r>
          </a:p>
          <a:p>
            <a:r>
              <a:rPr lang="en-US" dirty="0" smtClean="0"/>
              <a:t>- problem structure (multi-level optimization, many inner problems are convex)</a:t>
            </a:r>
          </a:p>
          <a:p>
            <a:r>
              <a:rPr lang="en-US" dirty="0" smtClean="0"/>
              <a:t>- reform with necessary conditions </a:t>
            </a:r>
          </a:p>
          <a:p>
            <a:r>
              <a:rPr lang="en-US" dirty="0" smtClean="0"/>
              <a:t>- rewrite complementarity conditions (MIP/penalty/relax/smooth) as necessary</a:t>
            </a:r>
          </a:p>
          <a:p>
            <a:endParaRPr lang="en-US" dirty="0" smtClean="0"/>
          </a:p>
          <a:p>
            <a:r>
              <a:rPr lang="en-US" dirty="0" smtClean="0"/>
              <a:t>initialization strategies: ideal--&gt; </a:t>
            </a:r>
            <a:r>
              <a:rPr lang="en-US" dirty="0" err="1" smtClean="0"/>
              <a:t>nonideal</a:t>
            </a:r>
            <a:r>
              <a:rPr lang="en-US" dirty="0" smtClean="0"/>
              <a:t>, shortcut--&gt; rigorous, add losses, </a:t>
            </a:r>
            <a:r>
              <a:rPr lang="en-US" dirty="0" err="1" smtClean="0"/>
              <a:t>dP</a:t>
            </a:r>
            <a:r>
              <a:rPr lang="en-US" dirty="0" smtClean="0"/>
              <a:t> ne 0, satisfy conservations laws throughout</a:t>
            </a:r>
          </a:p>
          <a:p>
            <a:endParaRPr lang="en-US" dirty="0" smtClean="0"/>
          </a:p>
          <a:p>
            <a:r>
              <a:rPr lang="en-US" dirty="0" smtClean="0"/>
              <a:t>4. Implications for Optimal Synthesis of Energy Processes </a:t>
            </a:r>
          </a:p>
          <a:p>
            <a:r>
              <a:rPr lang="en-US" dirty="0" smtClean="0"/>
              <a:t>- examples of nested problems</a:t>
            </a:r>
          </a:p>
          <a:p>
            <a:r>
              <a:rPr lang="en-US" dirty="0" smtClean="0"/>
              <a:t>	phase equilibrium (flash and distillation)</a:t>
            </a:r>
          </a:p>
          <a:p>
            <a:r>
              <a:rPr lang="en-US" dirty="0" smtClean="0"/>
              <a:t>	phase/chemical equilibrium (Gibbs reactors)</a:t>
            </a:r>
          </a:p>
          <a:p>
            <a:r>
              <a:rPr lang="en-US" dirty="0" smtClean="0"/>
              <a:t>	simultaneous heat integration and process optimization</a:t>
            </a:r>
          </a:p>
          <a:p>
            <a:endParaRPr lang="en-US" dirty="0" smtClean="0"/>
          </a:p>
          <a:p>
            <a:r>
              <a:rPr lang="en-US" dirty="0" smtClean="0"/>
              <a:t>5. Examples of each</a:t>
            </a:r>
          </a:p>
          <a:p>
            <a:r>
              <a:rPr lang="en-US" dirty="0" smtClean="0"/>
              <a:t>- combustor, simple mention here, refer to paper</a:t>
            </a:r>
          </a:p>
          <a:p>
            <a:r>
              <a:rPr lang="en-US" dirty="0" smtClean="0"/>
              <a:t>- phase </a:t>
            </a:r>
            <a:r>
              <a:rPr lang="en-US" dirty="0" err="1" smtClean="0"/>
              <a:t>equil</a:t>
            </a:r>
            <a:r>
              <a:rPr lang="en-US" dirty="0" smtClean="0"/>
              <a:t> - distillation below min reflux</a:t>
            </a:r>
          </a:p>
          <a:p>
            <a:r>
              <a:rPr lang="en-US" dirty="0" smtClean="0"/>
              <a:t>- heat integration - motivate with TQ target with HRAT given </a:t>
            </a:r>
          </a:p>
          <a:p>
            <a:endParaRPr lang="en-US" dirty="0" smtClean="0"/>
          </a:p>
          <a:p>
            <a:r>
              <a:rPr lang="en-US" dirty="0" smtClean="0"/>
              <a:t>6. Case Studies</a:t>
            </a:r>
          </a:p>
          <a:p>
            <a:endParaRPr lang="en-US" dirty="0" smtClean="0"/>
          </a:p>
          <a:p>
            <a:r>
              <a:rPr lang="en-US" dirty="0" smtClean="0"/>
              <a:t>PRICO process - compare with Smith GA result</a:t>
            </a:r>
          </a:p>
          <a:p>
            <a:endParaRPr lang="en-US" dirty="0" smtClean="0"/>
          </a:p>
          <a:p>
            <a:r>
              <a:rPr lang="en-US" dirty="0" smtClean="0"/>
              <a:t>ASU case study</a:t>
            </a:r>
          </a:p>
          <a:p>
            <a:r>
              <a:rPr lang="en-US" dirty="0" smtClean="0"/>
              <a:t>- ideal --&gt; CEOS</a:t>
            </a:r>
          </a:p>
          <a:p>
            <a:r>
              <a:rPr lang="en-US" dirty="0" smtClean="0"/>
              <a:t>- compartment models --&gt;  MESH</a:t>
            </a:r>
          </a:p>
          <a:p>
            <a:r>
              <a:rPr lang="en-US" dirty="0" smtClean="0"/>
              <a:t>- </a:t>
            </a:r>
            <a:r>
              <a:rPr lang="en-US" dirty="0" err="1" smtClean="0"/>
              <a:t>dP</a:t>
            </a:r>
            <a:r>
              <a:rPr lang="en-US" dirty="0" smtClean="0"/>
              <a:t> = 0 --&gt; </a:t>
            </a:r>
            <a:r>
              <a:rPr lang="en-US" dirty="0" err="1" smtClean="0"/>
              <a:t>dp</a:t>
            </a:r>
            <a:r>
              <a:rPr lang="en-US" dirty="0" smtClean="0"/>
              <a:t> &gt; 0</a:t>
            </a:r>
          </a:p>
          <a:p>
            <a:endParaRPr lang="en-US" dirty="0" smtClean="0"/>
          </a:p>
          <a:p>
            <a:r>
              <a:rPr lang="en-US" dirty="0" smtClean="0"/>
              <a:t>superstructure with complements but no integer variables </a:t>
            </a:r>
          </a:p>
          <a:p>
            <a:endParaRPr lang="en-US" dirty="0" smtClean="0"/>
          </a:p>
          <a:p>
            <a:r>
              <a:rPr lang="en-US" dirty="0" smtClean="0"/>
              <a:t>give results and computational stats. </a:t>
            </a:r>
          </a:p>
          <a:p>
            <a:endParaRPr lang="en-US" dirty="0" smtClean="0"/>
          </a:p>
          <a:p>
            <a:r>
              <a:rPr lang="en-US" dirty="0" smtClean="0"/>
              <a:t>**********************</a:t>
            </a:r>
          </a:p>
          <a:p>
            <a:endParaRPr lang="en-US" dirty="0" smtClean="0"/>
          </a:p>
          <a:p>
            <a:r>
              <a:rPr lang="en-US" dirty="0" err="1" smtClean="0"/>
              <a:t>Gundersen</a:t>
            </a:r>
            <a:r>
              <a:rPr lang="en-US" dirty="0" smtClean="0"/>
              <a:t> - </a:t>
            </a:r>
            <a:r>
              <a:rPr lang="en-US" dirty="0" err="1" smtClean="0"/>
              <a:t>subambient</a:t>
            </a:r>
            <a:r>
              <a:rPr lang="en-US" dirty="0" smtClean="0"/>
              <a:t> processes (with Fu, </a:t>
            </a:r>
            <a:r>
              <a:rPr lang="en-US" dirty="0" err="1" smtClean="0"/>
              <a:t>Aspelund</a:t>
            </a:r>
            <a:r>
              <a:rPr lang="en-US" dirty="0" smtClean="0"/>
              <a:t>, </a:t>
            </a:r>
            <a:r>
              <a:rPr lang="en-US" dirty="0" err="1" smtClean="0"/>
              <a:t>Marroleja</a:t>
            </a:r>
            <a:r>
              <a:rPr lang="en-US" dirty="0" smtClean="0"/>
              <a:t>-Correa,‚</a:t>
            </a:r>
            <a:r>
              <a:rPr lang="en-US" dirty="0" err="1" smtClean="0"/>
              <a:t>Ä</a:t>
            </a:r>
            <a:r>
              <a:rPr lang="en-US" dirty="0" smtClean="0"/>
              <a:t>¶)</a:t>
            </a:r>
          </a:p>
          <a:p>
            <a:r>
              <a:rPr lang="en-US" dirty="0" smtClean="0"/>
              <a:t>- LNG, floating platforms</a:t>
            </a:r>
          </a:p>
          <a:p>
            <a:r>
              <a:rPr lang="en-US" dirty="0" smtClean="0"/>
              <a:t>- ASU, </a:t>
            </a:r>
            <a:r>
              <a:rPr lang="en-US" dirty="0" err="1" smtClean="0"/>
              <a:t>oxycomb</a:t>
            </a:r>
            <a:r>
              <a:rPr lang="en-US" dirty="0" smtClean="0"/>
              <a:t>. </a:t>
            </a:r>
          </a:p>
          <a:p>
            <a:r>
              <a:rPr lang="en-US" dirty="0" smtClean="0"/>
              <a:t>- H2 </a:t>
            </a:r>
            <a:r>
              <a:rPr lang="en-US" dirty="0" err="1" smtClean="0"/>
              <a:t>lequefaction</a:t>
            </a:r>
            <a:endParaRPr lang="en-US" dirty="0" smtClean="0"/>
          </a:p>
          <a:p>
            <a:r>
              <a:rPr lang="en-US" dirty="0" smtClean="0"/>
              <a:t>- cold box for ethylene processes</a:t>
            </a:r>
          </a:p>
          <a:p>
            <a:endParaRPr lang="en-US" dirty="0" smtClean="0"/>
          </a:p>
          <a:p>
            <a:r>
              <a:rPr lang="en-US" dirty="0" smtClean="0"/>
              <a:t>Process Integration, since </a:t>
            </a:r>
            <a:r>
              <a:rPr lang="en-US" dirty="0" err="1" smtClean="0"/>
              <a:t>Hohmann</a:t>
            </a:r>
            <a:r>
              <a:rPr lang="en-US" dirty="0" smtClean="0"/>
              <a:t> (1971) - now with heat, water, hydrogen</a:t>
            </a:r>
          </a:p>
          <a:p>
            <a:endParaRPr lang="en-US" dirty="0" smtClean="0"/>
          </a:p>
          <a:p>
            <a:r>
              <a:rPr lang="en-US" dirty="0" smtClean="0"/>
              <a:t>less important for </a:t>
            </a:r>
            <a:r>
              <a:rPr lang="en-US" dirty="0" err="1" smtClean="0"/>
              <a:t>subambient</a:t>
            </a:r>
            <a:r>
              <a:rPr lang="en-US" dirty="0" smtClean="0"/>
              <a:t> (because of pressure and power), </a:t>
            </a:r>
          </a:p>
          <a:p>
            <a:r>
              <a:rPr lang="en-US" dirty="0" smtClean="0"/>
              <a:t>- compressors and expanders play most important role</a:t>
            </a:r>
          </a:p>
          <a:p>
            <a:r>
              <a:rPr lang="en-US" dirty="0" smtClean="0"/>
              <a:t>(power is pure </a:t>
            </a:r>
            <a:r>
              <a:rPr lang="en-US" dirty="0" err="1" smtClean="0"/>
              <a:t>exergy</a:t>
            </a:r>
            <a:r>
              <a:rPr lang="en-US" dirty="0" smtClean="0"/>
              <a:t>!, entropy production &lt;==&gt; energy losses)</a:t>
            </a:r>
          </a:p>
          <a:p>
            <a:r>
              <a:rPr lang="en-US" dirty="0" smtClean="0"/>
              <a:t>- stream and utilities may change definition</a:t>
            </a:r>
          </a:p>
          <a:p>
            <a:r>
              <a:rPr lang="en-US" dirty="0" smtClean="0"/>
              <a:t>- hot and cold change their sense over the process</a:t>
            </a:r>
          </a:p>
          <a:p>
            <a:r>
              <a:rPr lang="en-US" dirty="0" smtClean="0"/>
              <a:t>(LB: need cooling/hearing for exchangers)</a:t>
            </a:r>
          </a:p>
          <a:p>
            <a:r>
              <a:rPr lang="en-US" dirty="0" smtClean="0"/>
              <a:t>- importance of compression, </a:t>
            </a:r>
            <a:r>
              <a:rPr lang="en-US" dirty="0" err="1" smtClean="0"/>
              <a:t>irreversibilities</a:t>
            </a:r>
            <a:r>
              <a:rPr lang="en-US" dirty="0" smtClean="0"/>
              <a:t> --&gt; </a:t>
            </a:r>
            <a:r>
              <a:rPr lang="en-US" dirty="0" err="1" smtClean="0"/>
              <a:t>exergy</a:t>
            </a:r>
            <a:r>
              <a:rPr lang="en-US" dirty="0" smtClean="0"/>
              <a:t> losses</a:t>
            </a:r>
          </a:p>
          <a:p>
            <a:r>
              <a:rPr lang="en-US" dirty="0" smtClean="0"/>
              <a:t>in mixing, throttling, </a:t>
            </a:r>
            <a:r>
              <a:rPr lang="en-US" dirty="0" err="1" smtClean="0"/>
              <a:t>dT</a:t>
            </a:r>
            <a:r>
              <a:rPr lang="en-US" dirty="0" smtClean="0"/>
              <a:t> &gt; 0, </a:t>
            </a:r>
            <a:r>
              <a:rPr lang="en-US" dirty="0" err="1" smtClean="0"/>
              <a:t>dP</a:t>
            </a:r>
            <a:r>
              <a:rPr lang="en-US" dirty="0" smtClean="0"/>
              <a:t> &gt; 0 (friction)</a:t>
            </a:r>
          </a:p>
          <a:p>
            <a:endParaRPr lang="en-US" dirty="0" smtClean="0"/>
          </a:p>
          <a:p>
            <a:r>
              <a:rPr lang="en-US" dirty="0" smtClean="0"/>
              <a:t>(LB: minimize work directly, use this to exploit synergies of optimization - need more detailed models and high performance algorithms)</a:t>
            </a:r>
          </a:p>
          <a:p>
            <a:r>
              <a:rPr lang="en-US" dirty="0" smtClean="0"/>
              <a:t>UA is a better spec than </a:t>
            </a:r>
            <a:r>
              <a:rPr lang="en-US" dirty="0" err="1" smtClean="0"/>
              <a:t>dT_min</a:t>
            </a:r>
            <a:endParaRPr lang="en-US" dirty="0" smtClean="0"/>
          </a:p>
          <a:p>
            <a:endParaRPr lang="en-US" dirty="0" smtClean="0"/>
          </a:p>
          <a:p>
            <a:r>
              <a:rPr lang="en-US" dirty="0" smtClean="0"/>
              <a:t>Examples:</a:t>
            </a:r>
          </a:p>
          <a:p>
            <a:r>
              <a:rPr lang="en-US" dirty="0" smtClean="0"/>
              <a:t>patented Fu/</a:t>
            </a:r>
            <a:r>
              <a:rPr lang="en-US" dirty="0" err="1" smtClean="0"/>
              <a:t>Gundersen</a:t>
            </a:r>
            <a:r>
              <a:rPr lang="en-US" dirty="0" smtClean="0"/>
              <a:t> example - single column ASU, designed with McCabe-Thiele and grand composite curves</a:t>
            </a:r>
          </a:p>
          <a:p>
            <a:endParaRPr lang="en-US" dirty="0" smtClean="0"/>
          </a:p>
          <a:p>
            <a:r>
              <a:rPr lang="en-US" dirty="0" err="1" smtClean="0"/>
              <a:t>Wechsung</a:t>
            </a:r>
            <a:r>
              <a:rPr lang="en-US" dirty="0" smtClean="0"/>
              <a:t>, </a:t>
            </a:r>
            <a:r>
              <a:rPr lang="en-US" dirty="0" err="1" smtClean="0"/>
              <a:t>Aspelund</a:t>
            </a:r>
            <a:r>
              <a:rPr lang="en-US" dirty="0" smtClean="0"/>
              <a:t>, </a:t>
            </a:r>
            <a:r>
              <a:rPr lang="en-US" dirty="0" err="1" smtClean="0"/>
              <a:t>AIChE</a:t>
            </a:r>
            <a:r>
              <a:rPr lang="en-US" dirty="0" smtClean="0"/>
              <a:t> J - MINLP</a:t>
            </a:r>
          </a:p>
          <a:p>
            <a:r>
              <a:rPr lang="en-US" dirty="0" smtClean="0"/>
              <a:t>compress above pinch, expand below pinch</a:t>
            </a:r>
          </a:p>
          <a:p>
            <a:endParaRPr lang="en-US" dirty="0" smtClean="0"/>
          </a:p>
          <a:p>
            <a:r>
              <a:rPr lang="en-US" dirty="0" err="1" smtClean="0"/>
              <a:t>def'n</a:t>
            </a:r>
            <a:r>
              <a:rPr lang="en-US" dirty="0" smtClean="0"/>
              <a:t> of </a:t>
            </a:r>
            <a:r>
              <a:rPr lang="en-US" dirty="0" err="1" smtClean="0"/>
              <a:t>exergy</a:t>
            </a:r>
            <a:r>
              <a:rPr lang="en-US" dirty="0" smtClean="0"/>
              <a:t> </a:t>
            </a:r>
            <a:r>
              <a:rPr lang="en-US" dirty="0" err="1" smtClean="0"/>
              <a:t>efficieny</a:t>
            </a:r>
            <a:r>
              <a:rPr lang="en-US" dirty="0" smtClean="0"/>
              <a:t> = </a:t>
            </a:r>
            <a:r>
              <a:rPr lang="en-US" dirty="0" err="1" smtClean="0"/>
              <a:t>Energy_sinks</a:t>
            </a:r>
            <a:r>
              <a:rPr lang="en-US" dirty="0" smtClean="0"/>
              <a:t>/</a:t>
            </a:r>
            <a:r>
              <a:rPr lang="en-US" dirty="0" err="1" smtClean="0"/>
              <a:t>Energy_sources</a:t>
            </a:r>
            <a:endParaRPr lang="en-US" dirty="0" smtClean="0"/>
          </a:p>
          <a:p>
            <a:r>
              <a:rPr lang="en-US" dirty="0" smtClean="0"/>
              <a:t>cold streams - </a:t>
            </a:r>
            <a:r>
              <a:rPr lang="en-US" dirty="0" err="1" smtClean="0"/>
              <a:t>exergy</a:t>
            </a:r>
            <a:r>
              <a:rPr lang="en-US" dirty="0" smtClean="0"/>
              <a:t> source</a:t>
            </a:r>
          </a:p>
          <a:p>
            <a:r>
              <a:rPr lang="en-US" dirty="0" smtClean="0"/>
              <a:t>hot streams - </a:t>
            </a:r>
            <a:r>
              <a:rPr lang="en-US" dirty="0" err="1" smtClean="0"/>
              <a:t>exergy</a:t>
            </a:r>
            <a:r>
              <a:rPr lang="en-US" dirty="0" smtClean="0"/>
              <a:t> sink</a:t>
            </a:r>
          </a:p>
          <a:p>
            <a:endParaRPr lang="en-US" dirty="0" smtClean="0"/>
          </a:p>
          <a:p>
            <a:r>
              <a:rPr lang="en-US" dirty="0" smtClean="0"/>
              <a:t>Carnot factor vs. Q curves (similar to TQ) but nonlinear</a:t>
            </a:r>
          </a:p>
          <a:p>
            <a:r>
              <a:rPr lang="en-US" dirty="0" smtClean="0"/>
              <a:t>generated by simulation</a:t>
            </a:r>
          </a:p>
          <a:p>
            <a:r>
              <a:rPr lang="en-US" dirty="0" err="1" smtClean="0"/>
              <a:t>exergy</a:t>
            </a:r>
            <a:r>
              <a:rPr lang="en-US" dirty="0" smtClean="0"/>
              <a:t> not easily seen from curves </a:t>
            </a:r>
          </a:p>
          <a:p>
            <a:endParaRPr lang="en-US" dirty="0" smtClean="0"/>
          </a:p>
          <a:p>
            <a:r>
              <a:rPr lang="en-US" dirty="0" smtClean="0"/>
              <a:t>(LB: need to do detailed </a:t>
            </a:r>
            <a:r>
              <a:rPr lang="en-US" dirty="0" err="1" smtClean="0"/>
              <a:t>numerics</a:t>
            </a:r>
            <a:r>
              <a:rPr lang="en-US" dirty="0" smtClean="0"/>
              <a:t>, how to embed this into NLP?)</a:t>
            </a:r>
          </a:p>
          <a:p>
            <a:endParaRPr lang="en-US" dirty="0" smtClean="0"/>
          </a:p>
          <a:p>
            <a:r>
              <a:rPr lang="en-US" dirty="0" smtClean="0"/>
              <a:t>used Ideal assumption at reformulated this to corresponding</a:t>
            </a:r>
          </a:p>
          <a:p>
            <a:r>
              <a:rPr lang="en-US" dirty="0" smtClean="0"/>
              <a:t>heat/</a:t>
            </a:r>
            <a:r>
              <a:rPr lang="en-US" dirty="0" err="1" smtClean="0"/>
              <a:t>exergy</a:t>
            </a:r>
            <a:r>
              <a:rPr lang="en-US" dirty="0" smtClean="0"/>
              <a:t> cascades (cannot handle CEOS), this allows </a:t>
            </a:r>
            <a:r>
              <a:rPr lang="en-US" dirty="0" err="1" smtClean="0"/>
              <a:t>carnot</a:t>
            </a:r>
            <a:r>
              <a:rPr lang="en-US" dirty="0" smtClean="0"/>
              <a:t> factor</a:t>
            </a:r>
          </a:p>
          <a:p>
            <a:r>
              <a:rPr lang="en-US" dirty="0" smtClean="0"/>
              <a:t>to be replaced by T^E and leads to linear pinch curves</a:t>
            </a:r>
          </a:p>
          <a:p>
            <a:endParaRPr lang="en-US" dirty="0" smtClean="0"/>
          </a:p>
          <a:p>
            <a:r>
              <a:rPr lang="en-US" dirty="0" smtClean="0"/>
              <a:t>--&gt; used curves to rediscover </a:t>
            </a:r>
            <a:r>
              <a:rPr lang="en-US" dirty="0" err="1" smtClean="0"/>
              <a:t>Brayton</a:t>
            </a:r>
            <a:r>
              <a:rPr lang="en-US" dirty="0" smtClean="0"/>
              <a:t> cycle</a:t>
            </a:r>
          </a:p>
          <a:p>
            <a:endParaRPr lang="en-US" dirty="0" smtClean="0"/>
          </a:p>
          <a:p>
            <a:r>
              <a:rPr lang="en-US" dirty="0" smtClean="0"/>
              <a:t>**********************</a:t>
            </a:r>
          </a:p>
          <a:p>
            <a:endParaRPr lang="en-US" dirty="0" smtClean="0"/>
          </a:p>
          <a:p>
            <a:r>
              <a:rPr lang="en-US" dirty="0" smtClean="0"/>
              <a:t>Smith - </a:t>
            </a:r>
          </a:p>
          <a:p>
            <a:r>
              <a:rPr lang="en-US" dirty="0" smtClean="0"/>
              <a:t>graphical method vs. Mathematical Programming </a:t>
            </a:r>
          </a:p>
          <a:p>
            <a:r>
              <a:rPr lang="en-US" dirty="0" smtClean="0"/>
              <a:t>MP: cannot get conceptual insights</a:t>
            </a:r>
          </a:p>
          <a:p>
            <a:r>
              <a:rPr lang="en-US" dirty="0" smtClean="0"/>
              <a:t>(LB: need to see in higher dimensions, NLP sensitivity, also insights</a:t>
            </a:r>
          </a:p>
          <a:p>
            <a:r>
              <a:rPr lang="en-US" dirty="0" smtClean="0"/>
              <a:t>are required for proper opt. model formulation)</a:t>
            </a:r>
          </a:p>
          <a:p>
            <a:endParaRPr lang="en-US" dirty="0" smtClean="0"/>
          </a:p>
          <a:p>
            <a:r>
              <a:rPr lang="en-US" dirty="0" smtClean="0"/>
              <a:t>e.g., model steam superheat, currently pinch curves are piecewise</a:t>
            </a:r>
          </a:p>
          <a:p>
            <a:r>
              <a:rPr lang="en-US" dirty="0" smtClean="0"/>
              <a:t>constants and more realistic targets are required </a:t>
            </a:r>
          </a:p>
          <a:p>
            <a:endParaRPr lang="en-US" dirty="0" smtClean="0"/>
          </a:p>
          <a:p>
            <a:r>
              <a:rPr lang="en-US" dirty="0" smtClean="0"/>
              <a:t>(LB: NLP can do this, divide ht. exchangers and locate phases, in DG</a:t>
            </a:r>
          </a:p>
          <a:p>
            <a:r>
              <a:rPr lang="en-US" dirty="0" smtClean="0"/>
              <a:t>formulation pinch curves (slopes and temperatures) move around)</a:t>
            </a:r>
          </a:p>
          <a:p>
            <a:endParaRPr lang="en-US" dirty="0" smtClean="0"/>
          </a:p>
          <a:p>
            <a:r>
              <a:rPr lang="en-US" dirty="0" smtClean="0"/>
              <a:t>Exploit terrain - </a:t>
            </a:r>
          </a:p>
          <a:p>
            <a:r>
              <a:rPr lang="en-US" dirty="0" smtClean="0"/>
              <a:t>Boiler Feed Water (BFW) - replace piecewise constants with slopes</a:t>
            </a:r>
          </a:p>
          <a:p>
            <a:r>
              <a:rPr lang="en-US" dirty="0" smtClean="0"/>
              <a:t>Flash to lower pressures, add recycles and </a:t>
            </a:r>
            <a:r>
              <a:rPr lang="en-US" dirty="0" err="1" smtClean="0"/>
              <a:t>desuperheat</a:t>
            </a:r>
            <a:r>
              <a:rPr lang="en-US" dirty="0" smtClean="0"/>
              <a:t> </a:t>
            </a:r>
          </a:p>
          <a:p>
            <a:r>
              <a:rPr lang="en-US" dirty="0" smtClean="0"/>
              <a:t>(leads to tighter integration) </a:t>
            </a:r>
          </a:p>
          <a:p>
            <a:endParaRPr lang="en-US" dirty="0" smtClean="0"/>
          </a:p>
          <a:p>
            <a:r>
              <a:rPr lang="en-US" dirty="0" smtClean="0"/>
              <a:t>- cogeneration, modeling of restricted matches, look at individual</a:t>
            </a:r>
          </a:p>
          <a:p>
            <a:r>
              <a:rPr lang="en-US" dirty="0" smtClean="0"/>
              <a:t>  source/sink profiles</a:t>
            </a:r>
          </a:p>
          <a:p>
            <a:endParaRPr lang="en-US" dirty="0" smtClean="0"/>
          </a:p>
          <a:p>
            <a:r>
              <a:rPr lang="en-US" dirty="0" smtClean="0"/>
              <a:t>- i.e., put more realism into steam utility systems </a:t>
            </a:r>
          </a:p>
          <a:p>
            <a:endParaRPr lang="en-US" dirty="0" smtClean="0"/>
          </a:p>
          <a:p>
            <a:r>
              <a:rPr lang="en-US" dirty="0" smtClean="0"/>
              <a:t>(LB: all of these can be incorporated into optimization models)</a:t>
            </a:r>
          </a:p>
          <a:p>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t>2</a:t>
            </a:fld>
            <a:endParaRPr lang="en-US"/>
          </a:p>
        </p:txBody>
      </p:sp>
    </p:spTree>
    <p:extLst>
      <p:ext uri="{BB962C8B-B14F-4D97-AF65-F5344CB8AC3E}">
        <p14:creationId xmlns:p14="http://schemas.microsoft.com/office/powerpoint/2010/main" val="116496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a:defRPr/>
            </a:pPr>
            <a:r>
              <a:rPr lang="en-US" sz="2400" dirty="0" smtClean="0">
                <a:solidFill>
                  <a:srgbClr val="000090"/>
                </a:solidFill>
                <a:latin typeface="Calibri" charset="0"/>
              </a:rPr>
              <a:t>Not a push-button strategy! Some user involvement</a:t>
            </a:r>
            <a:r>
              <a:rPr lang="en-US" sz="2400" baseline="0" dirty="0" smtClean="0">
                <a:solidFill>
                  <a:srgbClr val="000090"/>
                </a:solidFill>
                <a:latin typeface="Calibri" charset="0"/>
              </a:rPr>
              <a:t> and insight is needed.</a:t>
            </a:r>
            <a:endParaRPr lang="en-US" sz="2400" dirty="0" smtClean="0">
              <a:solidFill>
                <a:srgbClr val="000090"/>
              </a:solidFill>
              <a:latin typeface="Calibri" charset="0"/>
            </a:endParaRPr>
          </a:p>
          <a:p>
            <a:pPr>
              <a:defRPr/>
            </a:pPr>
            <a:endParaRPr lang="en-US" sz="2400" dirty="0" smtClean="0">
              <a:solidFill>
                <a:srgbClr val="000090"/>
              </a:solidFill>
              <a:latin typeface="Calibri" charset="0"/>
            </a:endParaRPr>
          </a:p>
          <a:p>
            <a:pPr>
              <a:defRPr/>
            </a:pPr>
            <a:r>
              <a:rPr lang="en-US" sz="2400" dirty="0" smtClean="0">
                <a:solidFill>
                  <a:srgbClr val="000090"/>
                </a:solidFill>
                <a:latin typeface="Calibri" charset="0"/>
              </a:rPr>
              <a:t>Since process optimization problems are </a:t>
            </a:r>
            <a:r>
              <a:rPr lang="en-US" sz="2400" dirty="0" err="1" smtClean="0">
                <a:solidFill>
                  <a:srgbClr val="000090"/>
                </a:solidFill>
                <a:latin typeface="Calibri" charset="0"/>
              </a:rPr>
              <a:t>nonconvex</a:t>
            </a:r>
            <a:r>
              <a:rPr lang="en-US" sz="2400" dirty="0" smtClean="0">
                <a:solidFill>
                  <a:srgbClr val="000090"/>
                </a:solidFill>
                <a:latin typeface="Calibri" charset="0"/>
              </a:rPr>
              <a:t>,</a:t>
            </a:r>
            <a:r>
              <a:rPr lang="en-US" sz="2400" baseline="0" dirty="0" smtClean="0">
                <a:solidFill>
                  <a:srgbClr val="000090"/>
                </a:solidFill>
                <a:latin typeface="Calibri" charset="0"/>
              </a:rPr>
              <a:t> </a:t>
            </a:r>
          </a:p>
          <a:p>
            <a:pPr>
              <a:defRPr/>
            </a:pPr>
            <a:r>
              <a:rPr lang="en-US" sz="2400" baseline="0" dirty="0" smtClean="0">
                <a:solidFill>
                  <a:srgbClr val="000090"/>
                </a:solidFill>
                <a:latin typeface="Calibri" charset="0"/>
              </a:rPr>
              <a:t>Avoid singularities and ill-conditioning</a:t>
            </a:r>
          </a:p>
          <a:p>
            <a:pPr>
              <a:defRPr/>
            </a:pPr>
            <a:r>
              <a:rPr lang="en-US" sz="2400" baseline="0" dirty="0" smtClean="0">
                <a:solidFill>
                  <a:srgbClr val="000090"/>
                </a:solidFill>
                <a:latin typeface="Calibri" charset="0"/>
              </a:rPr>
              <a:t>Physics-based initialization is needed to solve NLP</a:t>
            </a:r>
            <a:endParaRPr lang="en-US" sz="2400" dirty="0" smtClean="0">
              <a:solidFill>
                <a:srgbClr val="000090"/>
              </a:solidFill>
              <a:latin typeface="Calibri" charset="0"/>
            </a:endParaRPr>
          </a:p>
          <a:p>
            <a:pPr>
              <a:defRPr/>
            </a:pPr>
            <a:r>
              <a:rPr lang="en-US" sz="2400" dirty="0" smtClean="0">
                <a:solidFill>
                  <a:srgbClr val="000090"/>
                </a:solidFill>
                <a:latin typeface="Calibri" charset="0"/>
              </a:rPr>
              <a:t>All of these help initialize NLPs and come up with robust solution strategies</a:t>
            </a:r>
          </a:p>
          <a:p>
            <a:pPr>
              <a:defRPr/>
            </a:pPr>
            <a:endParaRPr lang="en-US" sz="2400" dirty="0" smtClean="0">
              <a:solidFill>
                <a:srgbClr val="000090"/>
              </a:solidFill>
              <a:latin typeface="Calibri" charset="0"/>
            </a:endParaRPr>
          </a:p>
          <a:p>
            <a:pPr>
              <a:defRPr/>
            </a:pPr>
            <a:r>
              <a:rPr lang="en-US" sz="2400" dirty="0" smtClean="0">
                <a:solidFill>
                  <a:srgbClr val="000090"/>
                </a:solidFill>
                <a:latin typeface="Calibri" charset="0"/>
              </a:rPr>
              <a:t> </a:t>
            </a:r>
            <a:endParaRPr lang="en-US" dirty="0">
              <a:latin typeface="Calibri"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5F9E0F-DE57-8F41-9FF5-D9E5D59011D6}" type="slidenum">
              <a:rPr lang="zh-CN" altLang="en-US" sz="1200">
                <a:ea typeface="宋体" charset="0"/>
                <a:cs typeface="宋体" charset="0"/>
              </a:rPr>
              <a:pPr eaLnBrk="1" hangingPunct="1"/>
              <a:t>3</a:t>
            </a:fld>
            <a:endParaRPr lang="zh-CN" altLang="en-US" sz="1200">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700">
                <a:solidFill>
                  <a:srgbClr val="000000"/>
                </a:solidFill>
              </a:rPr>
              <a:t>©2000 AspenTech. All Rights Reserved.</a:t>
            </a:r>
          </a:p>
        </p:txBody>
      </p:sp>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chemeClr val="tx1"/>
                </a:solidFill>
                <a:latin typeface="Arial" charset="0"/>
                <a:ea typeface="ＭＳ Ｐゴシック" charset="0"/>
                <a:cs typeface="ＭＳ Ｐゴシック" charset="0"/>
              </a:defRPr>
            </a:lvl1pPr>
            <a:lvl2pPr marL="742950" indent="-285750" defTabSz="925513" eaLnBrk="0" hangingPunct="0">
              <a:defRPr sz="2400">
                <a:solidFill>
                  <a:schemeClr val="tx1"/>
                </a:solidFill>
                <a:latin typeface="Arial" charset="0"/>
                <a:ea typeface="ＭＳ Ｐゴシック" charset="0"/>
              </a:defRPr>
            </a:lvl2pPr>
            <a:lvl3pPr marL="1143000" indent="-228600" defTabSz="925513" eaLnBrk="0" hangingPunct="0">
              <a:defRPr sz="2400">
                <a:solidFill>
                  <a:schemeClr val="tx1"/>
                </a:solidFill>
                <a:latin typeface="Arial" charset="0"/>
                <a:ea typeface="ＭＳ Ｐゴシック" charset="0"/>
              </a:defRPr>
            </a:lvl3pPr>
            <a:lvl4pPr marL="1600200" indent="-228600" defTabSz="925513" eaLnBrk="0" hangingPunct="0">
              <a:defRPr sz="2400">
                <a:solidFill>
                  <a:schemeClr val="tx1"/>
                </a:solidFill>
                <a:latin typeface="Arial" charset="0"/>
                <a:ea typeface="ＭＳ Ｐゴシック" charset="0"/>
              </a:defRPr>
            </a:lvl4pPr>
            <a:lvl5pPr marL="2057400" indent="-228600" defTabSz="925513" eaLnBrk="0" hangingPunct="0">
              <a:defRPr sz="2400">
                <a:solidFill>
                  <a:schemeClr val="tx1"/>
                </a:solidFill>
                <a:latin typeface="Arial" charset="0"/>
                <a:ea typeface="ＭＳ Ｐゴシック" charset="0"/>
              </a:defRPr>
            </a:lvl5pPr>
            <a:lvl6pPr marL="2514600" indent="-228600" defTabSz="9255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55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55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55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1A19CF-5E12-FB40-AFDF-AFEF43AED699}" type="slidenum">
              <a:rPr lang="en-US" sz="1200">
                <a:solidFill>
                  <a:srgbClr val="000000"/>
                </a:solidFill>
                <a:latin typeface="Times New Roman" charset="0"/>
              </a:rPr>
              <a:pPr eaLnBrk="1" hangingPunct="1"/>
              <a:t>4</a:t>
            </a:fld>
            <a:endParaRPr lang="en-US" sz="1200">
              <a:solidFill>
                <a:srgbClr val="000000"/>
              </a:solidFill>
              <a:latin typeface="Times New Roman"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300" name="Rectangle 3"/>
          <p:cNvSpPr>
            <a:spLocks noGrp="1" noChangeArrowheads="1"/>
          </p:cNvSpPr>
          <p:nvPr>
            <p:ph type="body" idx="1"/>
          </p:nvPr>
        </p:nvSpPr>
        <p:spPr bwMode="auto">
          <a:xfrm>
            <a:off x="687586" y="4342367"/>
            <a:ext cx="5485061" cy="4115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charset="0"/>
              </a:rPr>
              <a:t>Rely less on off-the-shelf codes in order to exploit </a:t>
            </a:r>
            <a:r>
              <a:rPr lang="en-US" dirty="0" smtClean="0">
                <a:latin typeface="Arial" charset="0"/>
              </a:rPr>
              <a:t>structure, </a:t>
            </a:r>
          </a:p>
          <a:p>
            <a:endParaRPr lang="en-US" dirty="0" smtClean="0">
              <a:latin typeface="Arial" charset="0"/>
            </a:endParaRPr>
          </a:p>
          <a:p>
            <a:r>
              <a:rPr lang="en-US" dirty="0" smtClean="0">
                <a:latin typeface="Arial" charset="0"/>
              </a:rPr>
              <a:t>Open structure enables MINLP and Global algorithms as well</a:t>
            </a:r>
          </a:p>
          <a:p>
            <a:r>
              <a:rPr lang="en-US" dirty="0" smtClean="0">
                <a:latin typeface="Arial" charset="0"/>
              </a:rPr>
              <a:t>Go through levels</a:t>
            </a:r>
            <a:r>
              <a:rPr lang="en-US" baseline="0" dirty="0" smtClean="0">
                <a:latin typeface="Arial" charset="0"/>
              </a:rPr>
              <a:t> in detail</a:t>
            </a:r>
            <a:endParaRPr lang="en-US" dirty="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t>5</a:t>
            </a:fld>
            <a:endParaRPr lang="en-US"/>
          </a:p>
        </p:txBody>
      </p:sp>
    </p:spTree>
    <p:extLst>
      <p:ext uri="{BB962C8B-B14F-4D97-AF65-F5344CB8AC3E}">
        <p14:creationId xmlns:p14="http://schemas.microsoft.com/office/powerpoint/2010/main" val="2832651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 active set of inequalities,</a:t>
            </a:r>
            <a:r>
              <a:rPr lang="en-US" baseline="0" dirty="0" smtClean="0"/>
              <a:t> but</a:t>
            </a:r>
            <a:endParaRPr lang="en-US" dirty="0" smtClean="0"/>
          </a:p>
          <a:p>
            <a:r>
              <a:rPr lang="en-US" dirty="0" smtClean="0"/>
              <a:t>Complementarities lead to a singular system</a:t>
            </a:r>
          </a:p>
          <a:p>
            <a:r>
              <a:rPr lang="en-US" dirty="0" smtClean="0"/>
              <a:t>How to deal</a:t>
            </a:r>
            <a:r>
              <a:rPr lang="en-US" baseline="0" dirty="0" smtClean="0"/>
              <a:t> with these? Reformulate </a:t>
            </a:r>
            <a:r>
              <a:rPr lang="en-US" baseline="0" dirty="0" err="1" smtClean="0"/>
              <a:t>bilevel</a:t>
            </a:r>
            <a:r>
              <a:rPr lang="en-US" baseline="0" dirty="0" smtClean="0"/>
              <a:t>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t>6</a:t>
            </a:fld>
            <a:endParaRPr lang="en-US"/>
          </a:p>
        </p:txBody>
      </p:sp>
    </p:spTree>
    <p:extLst>
      <p:ext uri="{BB962C8B-B14F-4D97-AF65-F5344CB8AC3E}">
        <p14:creationId xmlns:p14="http://schemas.microsoft.com/office/powerpoint/2010/main" val="266050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400">
                <a:solidFill>
                  <a:schemeClr val="tx1"/>
                </a:solidFill>
                <a:latin typeface="Arial" charset="0"/>
                <a:ea typeface="ＭＳ Ｐゴシック" charset="0"/>
                <a:cs typeface="Arial" charset="0"/>
              </a:defRPr>
            </a:lvl1pPr>
            <a:lvl2pPr marL="37931725" indent="-37474525" defTabSz="93027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882BE35-AC2E-6A4D-BD97-34EC4CF5FB86}" type="slidenum">
              <a:rPr lang="en-US" sz="1300">
                <a:solidFill>
                  <a:prstClr val="black"/>
                </a:solidFill>
              </a:rPr>
              <a:pPr eaLnBrk="1" hangingPunct="1"/>
              <a:t>7</a:t>
            </a:fld>
            <a:endParaRPr lang="en-US" sz="130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Source</a:t>
            </a:r>
            <a:r>
              <a:rPr lang="en-US" baseline="0" dirty="0" smtClean="0"/>
              <a:t> of singularity and </a:t>
            </a:r>
            <a:r>
              <a:rPr lang="en-US" baseline="0" dirty="0" err="1" smtClean="0"/>
              <a:t>nonsmoothness</a:t>
            </a:r>
            <a:r>
              <a:rPr lang="en-US" baseline="0" dirty="0" smtClean="0"/>
              <a:t> occurs when we expose nested minimization problems</a:t>
            </a:r>
          </a:p>
          <a:p>
            <a:r>
              <a:rPr lang="en-US" baseline="0" dirty="0" smtClean="0"/>
              <a:t>These can have switches due to active set changes. </a:t>
            </a:r>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t>8</a:t>
            </a:fld>
            <a:endParaRPr lang="en-US"/>
          </a:p>
        </p:txBody>
      </p:sp>
    </p:spTree>
    <p:extLst>
      <p:ext uri="{BB962C8B-B14F-4D97-AF65-F5344CB8AC3E}">
        <p14:creationId xmlns:p14="http://schemas.microsoft.com/office/powerpoint/2010/main" val="87300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Chen talk on power distribution</a:t>
            </a:r>
            <a:endParaRPr lang="en-US" dirty="0"/>
          </a:p>
        </p:txBody>
      </p:sp>
      <p:sp>
        <p:nvSpPr>
          <p:cNvPr id="4" name="Slide Number Placeholder 3"/>
          <p:cNvSpPr>
            <a:spLocks noGrp="1"/>
          </p:cNvSpPr>
          <p:nvPr>
            <p:ph type="sldNum" sz="quarter" idx="10"/>
          </p:nvPr>
        </p:nvSpPr>
        <p:spPr/>
        <p:txBody>
          <a:bodyPr/>
          <a:lstStyle/>
          <a:p>
            <a:fld id="{03385A52-443D-4B64-8E35-B9CA96802212}"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05383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122738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3005079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208438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9635" name="Rectangle 1027"/>
          <p:cNvSpPr>
            <a:spLocks noGrp="1" noChangeArrowheads="1"/>
          </p:cNvSpPr>
          <p:nvPr>
            <p:ph type="ctrTitle"/>
          </p:nvPr>
        </p:nvSpPr>
        <p:spPr>
          <a:xfrm>
            <a:off x="685800" y="201613"/>
            <a:ext cx="7772400" cy="1143000"/>
          </a:xfrm>
        </p:spPr>
        <p:txBody>
          <a:bodyPr/>
          <a:lstStyle>
            <a:lvl1pPr>
              <a:defRPr sz="3300"/>
            </a:lvl1pPr>
          </a:lstStyle>
          <a:p>
            <a:pPr lvl="0"/>
            <a:r>
              <a:rPr lang="en-US" noProof="0" smtClean="0"/>
              <a:t>Click to edit Master title style</a:t>
            </a:r>
          </a:p>
        </p:txBody>
      </p:sp>
      <p:sp>
        <p:nvSpPr>
          <p:cNvPr id="69636" name="Rectangle 1028"/>
          <p:cNvSpPr>
            <a:spLocks noGrp="1" noChangeArrowheads="1"/>
          </p:cNvSpPr>
          <p:nvPr>
            <p:ph type="subTitle" idx="1"/>
          </p:nvPr>
        </p:nvSpPr>
        <p:spPr>
          <a:xfrm>
            <a:off x="4832350" y="2359025"/>
            <a:ext cx="4311650" cy="2260600"/>
          </a:xfrm>
        </p:spPr>
        <p:txBody>
          <a:bodyPr/>
          <a:lstStyle>
            <a:lvl1pPr marL="0" indent="0">
              <a:spcBef>
                <a:spcPct val="0"/>
              </a:spcBef>
              <a:buFont typeface="Symbol" charset="0"/>
              <a:buNone/>
              <a:defRPr i="1">
                <a:solidFill>
                  <a:schemeClr val="tx2"/>
                </a:solidFill>
                <a:latin typeface="Times New Roman" charset="0"/>
              </a:defRPr>
            </a:lvl1pPr>
          </a:lstStyle>
          <a:p>
            <a:pPr lvl="0"/>
            <a:r>
              <a:rPr lang="en-US" noProof="0" smtClean="0"/>
              <a:t>Click to edit Master </a:t>
            </a:r>
          </a:p>
          <a:p>
            <a:pPr lvl="0"/>
            <a:r>
              <a:rPr lang="en-US" noProof="0" smtClean="0"/>
              <a:t>subtitle style</a:t>
            </a:r>
          </a:p>
          <a:p>
            <a:pPr lvl="0"/>
            <a:endParaRPr lang="en-US" noProof="0" smtClean="0"/>
          </a:p>
          <a:p>
            <a:pPr lvl="0"/>
            <a:r>
              <a:rPr lang="en-US" noProof="0" smtClean="0"/>
              <a:t>Date</a:t>
            </a:r>
          </a:p>
        </p:txBody>
      </p:sp>
    </p:spTree>
    <p:extLst>
      <p:ext uri="{BB962C8B-B14F-4D97-AF65-F5344CB8AC3E}">
        <p14:creationId xmlns:p14="http://schemas.microsoft.com/office/powerpoint/2010/main" val="165168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585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8182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524000"/>
            <a:ext cx="35353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524000"/>
            <a:ext cx="353536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5601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1910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8165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252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703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2654289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430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500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4138" y="304800"/>
            <a:ext cx="1908175"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6438" y="304800"/>
            <a:ext cx="55753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932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DC83A99-EA3B-7B45-9E73-F0A22400355A}" type="datetime1">
              <a:rPr lang="zh-CN" altLang="en-US"/>
              <a:pPr>
                <a:defRPr/>
              </a:pPr>
              <a:t>2014/6/2</a:t>
            </a:fld>
            <a:endParaRPr lang="en-US" altLang="zh-CN"/>
          </a:p>
        </p:txBody>
      </p:sp>
      <p:sp>
        <p:nvSpPr>
          <p:cNvPr id="3" name="Footer Placeholder 2"/>
          <p:cNvSpPr>
            <a:spLocks noGrp="1"/>
          </p:cNvSpPr>
          <p:nvPr>
            <p:ph type="ftr" sz="quarter" idx="11"/>
          </p:nvPr>
        </p:nvSpPr>
        <p:spPr/>
        <p:txBody>
          <a:bodyPr/>
          <a:lstStyle>
            <a:lvl1pPr algn="l">
              <a:defRPr>
                <a:cs typeface="ＭＳ Ｐゴシック" charset="0"/>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F0745DE3-05CD-EE4E-A6C5-39357657ADEF}" type="slidenum">
              <a:rPr lang="zh-CN" altLang="en-US"/>
              <a:pPr>
                <a:defRPr/>
              </a:pPr>
              <a:t>‹#›</a:t>
            </a:fld>
            <a:endParaRPr lang="en-US" altLang="zh-CN"/>
          </a:p>
        </p:txBody>
      </p:sp>
    </p:spTree>
    <p:extLst>
      <p:ext uri="{BB962C8B-B14F-4D97-AF65-F5344CB8AC3E}">
        <p14:creationId xmlns:p14="http://schemas.microsoft.com/office/powerpoint/2010/main" val="3022992372"/>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8134B33-4856-2B41-9FF3-A982EA1F8F1E}" type="datetime1">
              <a:rPr lang="zh-CN" altLang="en-US"/>
              <a:pPr>
                <a:defRPr/>
              </a:pPr>
              <a:t>2014/6/2</a:t>
            </a:fld>
            <a:endParaRPr lang="en-US" altLang="zh-CN"/>
          </a:p>
        </p:txBody>
      </p:sp>
      <p:sp>
        <p:nvSpPr>
          <p:cNvPr id="6" name="Footer Placeholder 5"/>
          <p:cNvSpPr>
            <a:spLocks noGrp="1"/>
          </p:cNvSpPr>
          <p:nvPr>
            <p:ph type="ftr" sz="quarter" idx="11"/>
          </p:nvPr>
        </p:nvSpPr>
        <p:spPr/>
        <p:txBody>
          <a:bodyPr/>
          <a:lstStyle>
            <a:lvl1pPr algn="l">
              <a:defRPr>
                <a:cs typeface="ＭＳ Ｐゴシック" charset="0"/>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826F206C-D96E-F14B-A931-E8949C5CC71D}" type="slidenum">
              <a:rPr lang="zh-CN" altLang="en-US"/>
              <a:pPr>
                <a:defRPr/>
              </a:pPr>
              <a:t>‹#›</a:t>
            </a:fld>
            <a:endParaRPr lang="en-US" altLang="zh-CN"/>
          </a:p>
        </p:txBody>
      </p:sp>
    </p:spTree>
    <p:extLst>
      <p:ext uri="{BB962C8B-B14F-4D97-AF65-F5344CB8AC3E}">
        <p14:creationId xmlns:p14="http://schemas.microsoft.com/office/powerpoint/2010/main" val="719390168"/>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1BA1C21-8805-4E48-9D73-9B052D233F49}" type="datetime1">
              <a:rPr lang="zh-CN" altLang="en-US"/>
              <a:pPr>
                <a:defRPr/>
              </a:pPr>
              <a:t>2014/6/2</a:t>
            </a:fld>
            <a:endParaRPr lang="en-US" altLang="zh-CN"/>
          </a:p>
        </p:txBody>
      </p:sp>
      <p:sp>
        <p:nvSpPr>
          <p:cNvPr id="6" name="Footer Placeholder 5"/>
          <p:cNvSpPr>
            <a:spLocks noGrp="1"/>
          </p:cNvSpPr>
          <p:nvPr>
            <p:ph type="ftr" sz="quarter" idx="11"/>
          </p:nvPr>
        </p:nvSpPr>
        <p:spPr/>
        <p:txBody>
          <a:bodyPr/>
          <a:lstStyle>
            <a:lvl1pPr algn="l">
              <a:defRPr>
                <a:cs typeface="ＭＳ Ｐゴシック" charset="0"/>
              </a:defRPr>
            </a:lvl1pPr>
          </a:lstStyle>
          <a:p>
            <a:pPr>
              <a:defRPr/>
            </a:pPr>
            <a:endParaRPr lang="en-US" altLang="zh-CN"/>
          </a:p>
        </p:txBody>
      </p:sp>
      <p:sp>
        <p:nvSpPr>
          <p:cNvPr id="7" name="Slide Number Placeholder 6"/>
          <p:cNvSpPr>
            <a:spLocks noGrp="1"/>
          </p:cNvSpPr>
          <p:nvPr>
            <p:ph type="sldNum" sz="quarter" idx="12"/>
          </p:nvPr>
        </p:nvSpPr>
        <p:spPr/>
        <p:txBody>
          <a:bodyPr/>
          <a:lstStyle>
            <a:lvl1pPr>
              <a:defRPr/>
            </a:lvl1pPr>
          </a:lstStyle>
          <a:p>
            <a:pPr>
              <a:defRPr/>
            </a:pPr>
            <a:fld id="{2B7DE5B1-573E-BA46-BAD3-974C05BE0BB2}" type="slidenum">
              <a:rPr lang="zh-CN" altLang="en-US"/>
              <a:pPr>
                <a:defRPr/>
              </a:pPr>
              <a:t>‹#›</a:t>
            </a:fld>
            <a:endParaRPr lang="en-US" altLang="zh-CN"/>
          </a:p>
        </p:txBody>
      </p:sp>
    </p:spTree>
    <p:extLst>
      <p:ext uri="{BB962C8B-B14F-4D97-AF65-F5344CB8AC3E}">
        <p14:creationId xmlns:p14="http://schemas.microsoft.com/office/powerpoint/2010/main" val="393300993"/>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0339E-62EC-B442-BBF9-1A5A8EDF4853}" type="datetime1">
              <a:rPr lang="zh-CN" altLang="en-US"/>
              <a:pPr>
                <a:defRPr/>
              </a:pPr>
              <a:t>2014/6/2</a:t>
            </a:fld>
            <a:endParaRPr lang="en-US" altLang="zh-CN"/>
          </a:p>
        </p:txBody>
      </p:sp>
      <p:sp>
        <p:nvSpPr>
          <p:cNvPr id="5" name="Footer Placeholder 4"/>
          <p:cNvSpPr>
            <a:spLocks noGrp="1"/>
          </p:cNvSpPr>
          <p:nvPr>
            <p:ph type="ftr" sz="quarter" idx="11"/>
          </p:nvPr>
        </p:nvSpPr>
        <p:spPr/>
        <p:txBody>
          <a:bodyPr/>
          <a:lstStyle>
            <a:lvl1pPr algn="l">
              <a:defRPr>
                <a:cs typeface="ＭＳ Ｐゴシック"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FC0601F-4A01-C140-A1E6-DFD09AA85717}" type="slidenum">
              <a:rPr lang="zh-CN" altLang="en-US"/>
              <a:pPr>
                <a:defRPr/>
              </a:pPr>
              <a:t>‹#›</a:t>
            </a:fld>
            <a:endParaRPr lang="en-US" altLang="zh-CN"/>
          </a:p>
        </p:txBody>
      </p:sp>
    </p:spTree>
    <p:extLst>
      <p:ext uri="{BB962C8B-B14F-4D97-AF65-F5344CB8AC3E}">
        <p14:creationId xmlns:p14="http://schemas.microsoft.com/office/powerpoint/2010/main" val="3799140156"/>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97616C-8F48-3940-8D82-F56963622820}" type="datetime1">
              <a:rPr lang="zh-CN" altLang="en-US"/>
              <a:pPr>
                <a:defRPr/>
              </a:pPr>
              <a:t>2014/6/2</a:t>
            </a:fld>
            <a:endParaRPr lang="en-US" altLang="zh-CN"/>
          </a:p>
        </p:txBody>
      </p:sp>
      <p:sp>
        <p:nvSpPr>
          <p:cNvPr id="5" name="Footer Placeholder 4"/>
          <p:cNvSpPr>
            <a:spLocks noGrp="1"/>
          </p:cNvSpPr>
          <p:nvPr>
            <p:ph type="ftr" sz="quarter" idx="11"/>
          </p:nvPr>
        </p:nvSpPr>
        <p:spPr/>
        <p:txBody>
          <a:bodyPr/>
          <a:lstStyle>
            <a:lvl1pPr algn="l">
              <a:defRPr>
                <a:cs typeface="ＭＳ Ｐゴシック" charset="0"/>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F4051A33-E05D-C440-B1D2-AEBB9728135B}" type="slidenum">
              <a:rPr lang="zh-CN" altLang="en-US"/>
              <a:pPr>
                <a:defRPr/>
              </a:pPr>
              <a:t>‹#›</a:t>
            </a:fld>
            <a:endParaRPr lang="en-US" altLang="zh-CN"/>
          </a:p>
        </p:txBody>
      </p:sp>
    </p:spTree>
    <p:extLst>
      <p:ext uri="{BB962C8B-B14F-4D97-AF65-F5344CB8AC3E}">
        <p14:creationId xmlns:p14="http://schemas.microsoft.com/office/powerpoint/2010/main" val="1030928875"/>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2590800" y="1393825"/>
            <a:ext cx="18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200" smtClean="0">
                <a:solidFill>
                  <a:srgbClr val="003399"/>
                </a:solidFill>
                <a:latin typeface="Blackadder ITC" charset="0"/>
                <a:ea typeface="ＭＳ Ｐゴシック" charset="0"/>
                <a:cs typeface="ＭＳ Ｐゴシック" charset="0"/>
              </a:rPr>
              <a:t/>
            </a:r>
            <a:br>
              <a:rPr lang="en-US" sz="3200" smtClean="0">
                <a:solidFill>
                  <a:srgbClr val="003399"/>
                </a:solidFill>
                <a:latin typeface="Blackadder ITC" charset="0"/>
                <a:ea typeface="ＭＳ Ｐゴシック" charset="0"/>
                <a:cs typeface="ＭＳ Ｐゴシック" charset="0"/>
              </a:rPr>
            </a:br>
            <a:endParaRPr lang="en-US" sz="3200" smtClean="0">
              <a:solidFill>
                <a:srgbClr val="003399"/>
              </a:solidFill>
              <a:latin typeface="Blackadder ITC" charset="0"/>
              <a:ea typeface="ＭＳ Ｐゴシック" charset="0"/>
              <a:cs typeface="ＭＳ Ｐゴシック" charset="0"/>
            </a:endParaRPr>
          </a:p>
        </p:txBody>
      </p:sp>
      <p:sp>
        <p:nvSpPr>
          <p:cNvPr id="1127426" name="Rectangle 2"/>
          <p:cNvSpPr>
            <a:spLocks noGrp="1" noChangeArrowheads="1"/>
          </p:cNvSpPr>
          <p:nvPr>
            <p:ph type="ctrTitle"/>
          </p:nvPr>
        </p:nvSpPr>
        <p:spPr>
          <a:xfrm>
            <a:off x="685800" y="1143000"/>
            <a:ext cx="7772400" cy="1143000"/>
          </a:xfrm>
        </p:spPr>
        <p:txBody>
          <a:bodyPr/>
          <a:lstStyle>
            <a:lvl1pPr algn="ctr">
              <a:defRPr sz="4000"/>
            </a:lvl1pPr>
          </a:lstStyle>
          <a:p>
            <a:r>
              <a:rPr lang="en-US"/>
              <a:t>Presentation Title</a:t>
            </a:r>
          </a:p>
        </p:txBody>
      </p:sp>
      <p:sp>
        <p:nvSpPr>
          <p:cNvPr id="1127427" name="Rectangle 3"/>
          <p:cNvSpPr>
            <a:spLocks noGrp="1" noChangeArrowheads="1"/>
          </p:cNvSpPr>
          <p:nvPr>
            <p:ph type="subTitle" idx="1"/>
          </p:nvPr>
        </p:nvSpPr>
        <p:spPr>
          <a:xfrm>
            <a:off x="1371600" y="2743200"/>
            <a:ext cx="6400800" cy="914400"/>
          </a:xfrm>
        </p:spPr>
        <p:txBody>
          <a:bodyPr/>
          <a:lstStyle>
            <a:lvl1pPr algn="ctr">
              <a:spcBef>
                <a:spcPct val="0"/>
              </a:spcBef>
              <a:spcAft>
                <a:spcPct val="15000"/>
              </a:spcAft>
              <a:defRPr/>
            </a:lvl1pPr>
          </a:lstStyle>
          <a:p>
            <a:r>
              <a:rPr lang="en-US"/>
              <a:t>Speaker Name</a:t>
            </a:r>
          </a:p>
          <a:p>
            <a:r>
              <a:rPr lang="en-US"/>
              <a:t>Speaker Title</a:t>
            </a:r>
          </a:p>
        </p:txBody>
      </p:sp>
    </p:spTree>
    <p:extLst>
      <p:ext uri="{BB962C8B-B14F-4D97-AF65-F5344CB8AC3E}">
        <p14:creationId xmlns:p14="http://schemas.microsoft.com/office/powerpoint/2010/main" val="2959091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901825"/>
            <a:ext cx="3987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1825"/>
            <a:ext cx="3987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096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2695938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61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677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889000"/>
            <a:ext cx="8264525"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4200" y="1901825"/>
            <a:ext cx="3987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901825"/>
            <a:ext cx="3987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35425"/>
            <a:ext cx="3987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339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51040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219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7818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0965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285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176711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83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345390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8112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3545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86672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6394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2590800" y="1393825"/>
            <a:ext cx="184150" cy="106680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smtClean="0">
                <a:solidFill>
                  <a:srgbClr val="003399"/>
                </a:solidFill>
                <a:latin typeface="Arial" charset="0"/>
                <a:ea typeface="ＭＳ Ｐゴシック" charset="0"/>
                <a:cs typeface="Arial" charset="0"/>
              </a:rPr>
              <a:t/>
            </a:r>
            <a:br>
              <a:rPr lang="en-US" sz="3200" smtClean="0">
                <a:solidFill>
                  <a:srgbClr val="003399"/>
                </a:solidFill>
                <a:latin typeface="Arial" charset="0"/>
                <a:ea typeface="ＭＳ Ｐゴシック" charset="0"/>
                <a:cs typeface="Arial" charset="0"/>
              </a:rPr>
            </a:br>
            <a:endParaRPr lang="en-US" sz="3200" smtClean="0">
              <a:solidFill>
                <a:srgbClr val="003399"/>
              </a:solidFill>
              <a:latin typeface="Arial" charset="0"/>
              <a:ea typeface="ＭＳ Ｐゴシック" charset="0"/>
              <a:cs typeface="Arial" charset="0"/>
            </a:endParaRPr>
          </a:p>
        </p:txBody>
      </p:sp>
      <p:sp>
        <p:nvSpPr>
          <p:cNvPr id="160770" name="Rectangle 2"/>
          <p:cNvSpPr>
            <a:spLocks noGrp="1" noChangeArrowheads="1"/>
          </p:cNvSpPr>
          <p:nvPr>
            <p:ph type="ctrTitle"/>
          </p:nvPr>
        </p:nvSpPr>
        <p:spPr>
          <a:xfrm>
            <a:off x="685800" y="1143000"/>
            <a:ext cx="7772400" cy="1143000"/>
          </a:xfrm>
        </p:spPr>
        <p:txBody>
          <a:bodyPr anchor="ctr"/>
          <a:lstStyle>
            <a:lvl1pPr>
              <a:defRPr sz="4000"/>
            </a:lvl1pPr>
          </a:lstStyle>
          <a:p>
            <a:r>
              <a:rPr lang="en-US"/>
              <a:t>Presentation Title</a:t>
            </a:r>
          </a:p>
        </p:txBody>
      </p:sp>
      <p:sp>
        <p:nvSpPr>
          <p:cNvPr id="160771" name="Rectangle 3"/>
          <p:cNvSpPr>
            <a:spLocks noGrp="1" noChangeArrowheads="1"/>
          </p:cNvSpPr>
          <p:nvPr>
            <p:ph type="subTitle" idx="1"/>
          </p:nvPr>
        </p:nvSpPr>
        <p:spPr>
          <a:xfrm>
            <a:off x="1371600" y="2743200"/>
            <a:ext cx="6400800" cy="914400"/>
          </a:xfrm>
        </p:spPr>
        <p:txBody>
          <a:bodyPr/>
          <a:lstStyle>
            <a:lvl1pPr algn="ctr">
              <a:spcBef>
                <a:spcPct val="0"/>
              </a:spcBef>
              <a:spcAft>
                <a:spcPct val="15000"/>
              </a:spcAft>
              <a:defRPr/>
            </a:lvl1pPr>
          </a:lstStyle>
          <a:p>
            <a:r>
              <a:rPr lang="en-US"/>
              <a:t>Speaker Name</a:t>
            </a:r>
          </a:p>
          <a:p>
            <a:r>
              <a:rPr lang="en-US"/>
              <a:t>Speaker Title</a:t>
            </a:r>
          </a:p>
        </p:txBody>
      </p:sp>
    </p:spTree>
    <p:extLst>
      <p:ext uri="{BB962C8B-B14F-4D97-AF65-F5344CB8AC3E}">
        <p14:creationId xmlns:p14="http://schemas.microsoft.com/office/powerpoint/2010/main" val="129110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62141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134020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7713" y="1412875"/>
            <a:ext cx="3987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7913" y="1412875"/>
            <a:ext cx="3987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594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082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560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2506909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000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7435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1014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3854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5325" y="201613"/>
            <a:ext cx="2098675" cy="5326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7713" y="201613"/>
            <a:ext cx="6145212" cy="5326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70041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889000"/>
            <a:ext cx="8264525"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84200" y="1901825"/>
            <a:ext cx="3987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901825"/>
            <a:ext cx="3987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3820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1939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564806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5942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461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42886586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66629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027335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341446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69809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66905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468362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solidFill>
                  <a:prstClr val="black"/>
                </a:solidFill>
                <a:latin typeface="Calibri"/>
              </a:rPr>
              <a:pPr/>
              <a:t>6/2/2014</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3459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323873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201847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09C561-B52C-469C-9F52-85217FE8BEB1}" type="datetimeFigureOut">
              <a:rPr lang="en-US" smtClean="0"/>
              <a:t>6/2/2014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1E89C4-AB5F-497C-8C4C-90E9B3E0763A}" type="slidenum">
              <a:rPr lang="en-US" smtClean="0"/>
              <a:t>‹#›</a:t>
            </a:fld>
            <a:endParaRPr lang="en-US"/>
          </a:p>
        </p:txBody>
      </p:sp>
    </p:spTree>
    <p:extLst>
      <p:ext uri="{BB962C8B-B14F-4D97-AF65-F5344CB8AC3E}">
        <p14:creationId xmlns:p14="http://schemas.microsoft.com/office/powerpoint/2010/main" val="326278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hyperlink" Target="http://www.cheme.cmu.edu/" TargetMode="Externa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7"/>
          <p:cNvPicPr>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15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9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9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9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9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9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6438" y="304800"/>
            <a:ext cx="76358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75927" tIns="38889" rIns="75927" bIns="3888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2813" y="1524000"/>
            <a:ext cx="72231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75927" tIns="38889" rIns="75927" bIns="388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364" name="Picture 11" descr="http://capd.cheme.cmu.edu/images/capd_logo_blu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91500" y="0"/>
            <a:ext cx="9525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5787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758825" rtl="0" eaLnBrk="0" fontAlgn="base" hangingPunct="0">
        <a:lnSpc>
          <a:spcPct val="90000"/>
        </a:lnSpc>
        <a:spcBef>
          <a:spcPct val="0"/>
        </a:spcBef>
        <a:spcAft>
          <a:spcPct val="0"/>
        </a:spcAft>
        <a:defRPr sz="3000" b="1">
          <a:solidFill>
            <a:srgbClr val="000099"/>
          </a:solidFill>
          <a:latin typeface="+mj-lt"/>
          <a:ea typeface="+mj-ea"/>
          <a:cs typeface="ＭＳ Ｐゴシック" charset="0"/>
        </a:defRPr>
      </a:lvl1pPr>
      <a:lvl2pPr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cs typeface="ＭＳ Ｐゴシック" charset="0"/>
        </a:defRPr>
      </a:lvl2pPr>
      <a:lvl3pPr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cs typeface="ＭＳ Ｐゴシック" charset="0"/>
        </a:defRPr>
      </a:lvl3pPr>
      <a:lvl4pPr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cs typeface="ＭＳ Ｐゴシック" charset="0"/>
        </a:defRPr>
      </a:lvl4pPr>
      <a:lvl5pPr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cs typeface="ＭＳ Ｐゴシック" charset="0"/>
        </a:defRPr>
      </a:lvl5pPr>
      <a:lvl6pPr marL="457200"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defRPr>
      </a:lvl6pPr>
      <a:lvl7pPr marL="914400"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defRPr>
      </a:lvl7pPr>
      <a:lvl8pPr marL="1371600"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defRPr>
      </a:lvl8pPr>
      <a:lvl9pPr marL="1828800" algn="ctr" defTabSz="758825" rtl="0" eaLnBrk="0" fontAlgn="base" hangingPunct="0">
        <a:lnSpc>
          <a:spcPct val="90000"/>
        </a:lnSpc>
        <a:spcBef>
          <a:spcPct val="0"/>
        </a:spcBef>
        <a:spcAft>
          <a:spcPct val="0"/>
        </a:spcAft>
        <a:defRPr sz="3000" b="1">
          <a:solidFill>
            <a:srgbClr val="000099"/>
          </a:solidFill>
          <a:latin typeface="Times New Roman" charset="0"/>
          <a:ea typeface="ＭＳ Ｐゴシック" charset="0"/>
        </a:defRPr>
      </a:lvl9pPr>
    </p:titleStyle>
    <p:bodyStyle>
      <a:lvl1pPr marL="285750" indent="-285750" algn="l" defTabSz="758825" rtl="0" eaLnBrk="0" fontAlgn="base" hangingPunct="0">
        <a:spcBef>
          <a:spcPct val="20000"/>
        </a:spcBef>
        <a:spcAft>
          <a:spcPct val="0"/>
        </a:spcAft>
        <a:buClr>
          <a:srgbClr val="000099"/>
        </a:buClr>
        <a:buSzPct val="90000"/>
        <a:buFont typeface="Symbol" charset="0"/>
        <a:buChar char="·"/>
        <a:defRPr sz="2400" b="1">
          <a:solidFill>
            <a:schemeClr val="folHlink"/>
          </a:solidFill>
          <a:latin typeface="+mn-lt"/>
          <a:ea typeface="+mn-ea"/>
          <a:cs typeface="ＭＳ Ｐゴシック" charset="0"/>
        </a:defRPr>
      </a:lvl1pPr>
      <a:lvl2pPr marL="595313" indent="-195263" algn="l" defTabSz="758825" rtl="0" eaLnBrk="0" fontAlgn="base" hangingPunct="0">
        <a:spcBef>
          <a:spcPct val="20000"/>
        </a:spcBef>
        <a:spcAft>
          <a:spcPct val="0"/>
        </a:spcAft>
        <a:buClr>
          <a:srgbClr val="000099"/>
        </a:buClr>
        <a:buSzPct val="100000"/>
        <a:buFont typeface="Symbol" charset="0"/>
        <a:buChar char="-"/>
        <a:defRPr sz="2200">
          <a:solidFill>
            <a:schemeClr val="folHlink"/>
          </a:solidFill>
          <a:latin typeface="+mn-lt"/>
          <a:ea typeface="+mn-ea"/>
        </a:defRPr>
      </a:lvl2pPr>
      <a:lvl3pPr marL="896938" indent="-187325" algn="l" defTabSz="758825" rtl="0" eaLnBrk="0" fontAlgn="base" hangingPunct="0">
        <a:spcBef>
          <a:spcPct val="20000"/>
        </a:spcBef>
        <a:spcAft>
          <a:spcPct val="0"/>
        </a:spcAft>
        <a:buClr>
          <a:srgbClr val="000099"/>
        </a:buClr>
        <a:buSzPct val="75000"/>
        <a:buFont typeface="Symbol" charset="0"/>
        <a:buChar char="·"/>
        <a:defRPr sz="2100">
          <a:solidFill>
            <a:schemeClr val="folHlink"/>
          </a:solidFill>
          <a:latin typeface="+mn-lt"/>
          <a:ea typeface="+mn-ea"/>
        </a:defRPr>
      </a:lvl3pPr>
      <a:lvl4pPr marL="1200150" indent="-188913"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4pPr>
      <a:lvl5pPr marL="1506538" indent="-192088"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5pPr>
      <a:lvl6pPr marL="1963738" indent="-192088"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6pPr>
      <a:lvl7pPr marL="2420938" indent="-192088"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7pPr>
      <a:lvl8pPr marL="2878138" indent="-192088"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8pPr>
      <a:lvl9pPr marL="3335338" indent="-192088" algn="l" defTabSz="758825" rtl="0" eaLnBrk="0" fontAlgn="base" hangingPunct="0">
        <a:spcBef>
          <a:spcPct val="20000"/>
        </a:spcBef>
        <a:spcAft>
          <a:spcPct val="0"/>
        </a:spcAft>
        <a:buClr>
          <a:srgbClr val="000099"/>
        </a:buClr>
        <a:buSzPct val="75000"/>
        <a:buFont typeface="Symbol" charset="0"/>
        <a:buChar char="·"/>
        <a:defRPr sz="1900">
          <a:solidFill>
            <a:schemeClr val="folHlink"/>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SimSun" charset="0"/>
                <a:cs typeface="SimSun" charset="0"/>
              </a:defRPr>
            </a:lvl1pPr>
          </a:lstStyle>
          <a:p>
            <a:pPr fontAlgn="base">
              <a:spcBef>
                <a:spcPct val="0"/>
              </a:spcBef>
              <a:spcAft>
                <a:spcPct val="0"/>
              </a:spcAft>
              <a:defRPr/>
            </a:pPr>
            <a:fld id="{93DE34BE-DEA3-9046-99DD-D5E9494E4BEA}" type="datetime1">
              <a:rPr lang="zh-CN" altLang="en-US">
                <a:latin typeface="Arial" charset="0"/>
              </a:rPr>
              <a:pPr fontAlgn="base">
                <a:spcBef>
                  <a:spcPct val="0"/>
                </a:spcBef>
                <a:spcAft>
                  <a:spcPct val="0"/>
                </a:spcAft>
                <a:defRPr/>
              </a:pPr>
              <a:t>2014/6/2</a:t>
            </a:fld>
            <a:endParaRPr lang="en-US" altLang="zh-CN">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SimSun" pitchFamily="2" charset="-122"/>
                <a:cs typeface="+mn-cs"/>
              </a:defRPr>
            </a:lvl1pPr>
          </a:lstStyle>
          <a:p>
            <a:pPr fontAlgn="base">
              <a:spcBef>
                <a:spcPct val="0"/>
              </a:spcBef>
              <a:spcAft>
                <a:spcPct val="0"/>
              </a:spcAft>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SimSun" charset="0"/>
                <a:cs typeface="SimSun" charset="0"/>
              </a:defRPr>
            </a:lvl1pPr>
          </a:lstStyle>
          <a:p>
            <a:pPr fontAlgn="base">
              <a:spcBef>
                <a:spcPct val="0"/>
              </a:spcBef>
              <a:spcAft>
                <a:spcPct val="0"/>
              </a:spcAft>
              <a:defRPr/>
            </a:pPr>
            <a:fld id="{6C8E74E4-A063-9B4C-9C8C-CFD09FBF1A3C}" type="slidenum">
              <a:rPr lang="zh-CN" altLang="en-US">
                <a:latin typeface="Arial" charset="0"/>
              </a:rPr>
              <a:pPr fontAlgn="base">
                <a:spcBef>
                  <a:spcPct val="0"/>
                </a:spcBef>
                <a:spcAft>
                  <a:spcPct val="0"/>
                </a:spcAft>
                <a:defRPr/>
              </a:pPr>
              <a:t>‹#›</a:t>
            </a:fld>
            <a:endParaRPr lang="en-US" altLang="zh-CN">
              <a:latin typeface="Arial" charset="0"/>
            </a:endParaRPr>
          </a:p>
        </p:txBody>
      </p:sp>
      <p:pic>
        <p:nvPicPr>
          <p:cNvPr id="18439" name="Picture 17"/>
          <p:cNvPicPr>
            <a:picLocks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7386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advClick="0"/>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6675" name="Picture 3" descr="Chemical Engineering Department">
            <a:hlinkClick r:id="rId13"/>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6858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041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79475" y="201613"/>
            <a:ext cx="8264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7713" y="1412875"/>
            <a:ext cx="812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159748" name="Text Box 4"/>
          <p:cNvSpPr txBox="1">
            <a:spLocks noChangeArrowheads="1"/>
          </p:cNvSpPr>
          <p:nvPr/>
        </p:nvSpPr>
        <p:spPr bwMode="auto">
          <a:xfrm>
            <a:off x="8793163" y="6599238"/>
            <a:ext cx="323850" cy="228600"/>
          </a:xfrm>
          <a:prstGeom prst="rect">
            <a:avLst/>
          </a:prstGeom>
          <a:noFill/>
          <a:ln w="9525">
            <a:noFill/>
            <a:miter lim="800000"/>
            <a:headEnd/>
            <a:tailEnd/>
          </a:ln>
          <a:effectLst/>
        </p:spPr>
        <p:txBody>
          <a:bodyPr wrap="none" anchor="ct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fontAlgn="base">
              <a:spcBef>
                <a:spcPct val="0"/>
              </a:spcBef>
              <a:spcAft>
                <a:spcPct val="0"/>
              </a:spcAft>
            </a:pPr>
            <a:fld id="{ED8E31E9-791A-C844-8C51-E4042C69E83D}" type="slidenum">
              <a:rPr lang="en-US" sz="900" b="1" smtClean="0">
                <a:solidFill>
                  <a:srgbClr val="000000"/>
                </a:solidFill>
              </a:rPr>
              <a:pPr algn="ctr" fontAlgn="base">
                <a:spcBef>
                  <a:spcPct val="0"/>
                </a:spcBef>
                <a:spcAft>
                  <a:spcPct val="0"/>
                </a:spcAft>
              </a:pPr>
              <a:t>‹#›</a:t>
            </a:fld>
            <a:endParaRPr lang="en-US" sz="900" b="1" smtClean="0">
              <a:solidFill>
                <a:srgbClr val="000000"/>
              </a:solidFill>
            </a:endParaRPr>
          </a:p>
        </p:txBody>
      </p:sp>
      <p:pic>
        <p:nvPicPr>
          <p:cNvPr id="1029" name="Picture 5"/>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86874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003399"/>
          </a:solidFill>
          <a:latin typeface="+mj-lt"/>
          <a:ea typeface="ＭＳ Ｐゴシック" charset="0"/>
          <a:cs typeface="+mj-cs"/>
        </a:defRPr>
      </a:lvl1pPr>
      <a:lvl2pPr algn="ctr" rtl="0" eaLnBrk="0" fontAlgn="base" hangingPunct="0">
        <a:lnSpc>
          <a:spcPct val="90000"/>
        </a:lnSpc>
        <a:spcBef>
          <a:spcPct val="0"/>
        </a:spcBef>
        <a:spcAft>
          <a:spcPct val="0"/>
        </a:spcAft>
        <a:defRPr sz="3600" b="1">
          <a:solidFill>
            <a:srgbClr val="003399"/>
          </a:solidFill>
          <a:latin typeface="Arial" charset="0"/>
          <a:ea typeface="ＭＳ Ｐゴシック" charset="0"/>
          <a:cs typeface="Arial" charset="0"/>
        </a:defRPr>
      </a:lvl2pPr>
      <a:lvl3pPr algn="ctr" rtl="0" eaLnBrk="0" fontAlgn="base" hangingPunct="0">
        <a:lnSpc>
          <a:spcPct val="90000"/>
        </a:lnSpc>
        <a:spcBef>
          <a:spcPct val="0"/>
        </a:spcBef>
        <a:spcAft>
          <a:spcPct val="0"/>
        </a:spcAft>
        <a:defRPr sz="3600" b="1">
          <a:solidFill>
            <a:srgbClr val="003399"/>
          </a:solidFill>
          <a:latin typeface="Arial" charset="0"/>
          <a:ea typeface="ＭＳ Ｐゴシック" charset="0"/>
          <a:cs typeface="Arial" charset="0"/>
        </a:defRPr>
      </a:lvl3pPr>
      <a:lvl4pPr algn="ctr" rtl="0" eaLnBrk="0" fontAlgn="base" hangingPunct="0">
        <a:lnSpc>
          <a:spcPct val="90000"/>
        </a:lnSpc>
        <a:spcBef>
          <a:spcPct val="0"/>
        </a:spcBef>
        <a:spcAft>
          <a:spcPct val="0"/>
        </a:spcAft>
        <a:defRPr sz="3600" b="1">
          <a:solidFill>
            <a:srgbClr val="003399"/>
          </a:solidFill>
          <a:latin typeface="Arial" charset="0"/>
          <a:ea typeface="ＭＳ Ｐゴシック" charset="0"/>
          <a:cs typeface="Arial" charset="0"/>
        </a:defRPr>
      </a:lvl4pPr>
      <a:lvl5pPr algn="ctr" rtl="0" eaLnBrk="0" fontAlgn="base" hangingPunct="0">
        <a:lnSpc>
          <a:spcPct val="90000"/>
        </a:lnSpc>
        <a:spcBef>
          <a:spcPct val="0"/>
        </a:spcBef>
        <a:spcAft>
          <a:spcPct val="0"/>
        </a:spcAft>
        <a:defRPr sz="3600" b="1">
          <a:solidFill>
            <a:srgbClr val="003399"/>
          </a:solidFill>
          <a:latin typeface="Arial" charset="0"/>
          <a:ea typeface="ＭＳ Ｐゴシック" charset="0"/>
          <a:cs typeface="Arial" charset="0"/>
        </a:defRPr>
      </a:lvl5pPr>
      <a:lvl6pPr marL="457200" algn="ctr" rtl="0" fontAlgn="base">
        <a:lnSpc>
          <a:spcPct val="90000"/>
        </a:lnSpc>
        <a:spcBef>
          <a:spcPct val="0"/>
        </a:spcBef>
        <a:spcAft>
          <a:spcPct val="0"/>
        </a:spcAft>
        <a:defRPr sz="3600" b="1">
          <a:solidFill>
            <a:srgbClr val="003399"/>
          </a:solidFill>
          <a:latin typeface="Arial" charset="0"/>
          <a:ea typeface="Arial" charset="0"/>
          <a:cs typeface="Arial" charset="0"/>
        </a:defRPr>
      </a:lvl6pPr>
      <a:lvl7pPr marL="914400" algn="ctr" rtl="0" fontAlgn="base">
        <a:lnSpc>
          <a:spcPct val="90000"/>
        </a:lnSpc>
        <a:spcBef>
          <a:spcPct val="0"/>
        </a:spcBef>
        <a:spcAft>
          <a:spcPct val="0"/>
        </a:spcAft>
        <a:defRPr sz="3600" b="1">
          <a:solidFill>
            <a:srgbClr val="003399"/>
          </a:solidFill>
          <a:latin typeface="Arial" charset="0"/>
          <a:ea typeface="Arial" charset="0"/>
          <a:cs typeface="Arial" charset="0"/>
        </a:defRPr>
      </a:lvl7pPr>
      <a:lvl8pPr marL="1371600" algn="ctr" rtl="0" fontAlgn="base">
        <a:lnSpc>
          <a:spcPct val="90000"/>
        </a:lnSpc>
        <a:spcBef>
          <a:spcPct val="0"/>
        </a:spcBef>
        <a:spcAft>
          <a:spcPct val="0"/>
        </a:spcAft>
        <a:defRPr sz="3600" b="1">
          <a:solidFill>
            <a:srgbClr val="003399"/>
          </a:solidFill>
          <a:latin typeface="Arial" charset="0"/>
          <a:ea typeface="Arial" charset="0"/>
          <a:cs typeface="Arial" charset="0"/>
        </a:defRPr>
      </a:lvl8pPr>
      <a:lvl9pPr marL="1828800" algn="ctr" rtl="0" fontAlgn="base">
        <a:lnSpc>
          <a:spcPct val="90000"/>
        </a:lnSpc>
        <a:spcBef>
          <a:spcPct val="0"/>
        </a:spcBef>
        <a:spcAft>
          <a:spcPct val="0"/>
        </a:spcAft>
        <a:defRPr sz="3600" b="1">
          <a:solidFill>
            <a:srgbClr val="003399"/>
          </a:solidFill>
          <a:latin typeface="Arial" charset="0"/>
          <a:ea typeface="Arial" charset="0"/>
          <a:cs typeface="Arial" charset="0"/>
        </a:defRPr>
      </a:lvl9pPr>
    </p:titleStyle>
    <p:bodyStyle>
      <a:lvl1pPr marL="342900" indent="-342900" algn="l" rtl="0" eaLnBrk="0" fontAlgn="base" hangingPunct="0">
        <a:lnSpc>
          <a:spcPct val="95000"/>
        </a:lnSpc>
        <a:spcBef>
          <a:spcPct val="35000"/>
        </a:spcBef>
        <a:spcAft>
          <a:spcPct val="35000"/>
        </a:spcAft>
        <a:defRPr sz="2400">
          <a:solidFill>
            <a:srgbClr val="003399"/>
          </a:solidFill>
          <a:latin typeface="+mn-lt"/>
          <a:ea typeface="ＭＳ Ｐゴシック" charset="0"/>
          <a:cs typeface="+mn-cs"/>
        </a:defRPr>
      </a:lvl1pPr>
      <a:lvl2pPr marL="336550" indent="-222250" algn="l" rtl="0" eaLnBrk="0" fontAlgn="base" hangingPunct="0">
        <a:lnSpc>
          <a:spcPct val="95000"/>
        </a:lnSpc>
        <a:spcBef>
          <a:spcPct val="0"/>
        </a:spcBef>
        <a:spcAft>
          <a:spcPct val="30000"/>
        </a:spcAft>
        <a:buSzPct val="85000"/>
        <a:buChar char="•"/>
        <a:defRPr sz="2100">
          <a:solidFill>
            <a:srgbClr val="003399"/>
          </a:solidFill>
          <a:latin typeface="+mn-lt"/>
          <a:ea typeface="+mn-ea"/>
          <a:cs typeface="+mn-cs"/>
        </a:defRPr>
      </a:lvl2pPr>
      <a:lvl3pPr marL="685800" indent="-234950" algn="l" rtl="0" eaLnBrk="0" fontAlgn="base" hangingPunct="0">
        <a:lnSpc>
          <a:spcPct val="95000"/>
        </a:lnSpc>
        <a:spcBef>
          <a:spcPct val="0"/>
        </a:spcBef>
        <a:spcAft>
          <a:spcPct val="15000"/>
        </a:spcAft>
        <a:buSzPct val="80000"/>
        <a:buChar char="–"/>
        <a:defRPr>
          <a:solidFill>
            <a:srgbClr val="003399"/>
          </a:solidFill>
          <a:latin typeface="+mn-lt"/>
          <a:ea typeface="+mn-ea"/>
          <a:cs typeface="+mn-cs"/>
        </a:defRPr>
      </a:lvl3pPr>
      <a:lvl4pPr marL="1030288" indent="-230188" algn="l" rtl="0" eaLnBrk="0" fontAlgn="base" hangingPunct="0">
        <a:lnSpc>
          <a:spcPct val="95000"/>
        </a:lnSpc>
        <a:spcBef>
          <a:spcPct val="0"/>
        </a:spcBef>
        <a:spcAft>
          <a:spcPct val="15000"/>
        </a:spcAft>
        <a:buChar char="»"/>
        <a:defRPr>
          <a:solidFill>
            <a:srgbClr val="003399"/>
          </a:solidFill>
          <a:latin typeface="+mn-lt"/>
          <a:ea typeface="+mn-ea"/>
          <a:cs typeface="+mn-cs"/>
        </a:defRPr>
      </a:lvl4pPr>
      <a:lvl5pPr marL="1370013" indent="-225425" algn="l" rtl="0" eaLnBrk="0" fontAlgn="base" hangingPunct="0">
        <a:lnSpc>
          <a:spcPct val="95000"/>
        </a:lnSpc>
        <a:spcBef>
          <a:spcPct val="0"/>
        </a:spcBef>
        <a:spcAft>
          <a:spcPct val="15000"/>
        </a:spcAft>
        <a:buSzPct val="80000"/>
        <a:buChar char="·"/>
        <a:defRPr>
          <a:solidFill>
            <a:srgbClr val="003399"/>
          </a:solidFill>
          <a:latin typeface="+mn-lt"/>
          <a:ea typeface="+mn-ea"/>
          <a:cs typeface="+mn-cs"/>
        </a:defRPr>
      </a:lvl5pPr>
      <a:lvl6pPr marL="1827213" indent="-225425" algn="l" rtl="0" fontAlgn="base">
        <a:lnSpc>
          <a:spcPct val="95000"/>
        </a:lnSpc>
        <a:spcBef>
          <a:spcPct val="0"/>
        </a:spcBef>
        <a:spcAft>
          <a:spcPct val="15000"/>
        </a:spcAft>
        <a:buSzPct val="80000"/>
        <a:buChar char="·"/>
        <a:defRPr>
          <a:solidFill>
            <a:srgbClr val="003399"/>
          </a:solidFill>
          <a:latin typeface="+mn-lt"/>
          <a:ea typeface="+mn-ea"/>
          <a:cs typeface="+mn-cs"/>
        </a:defRPr>
      </a:lvl6pPr>
      <a:lvl7pPr marL="2284413" indent="-225425" algn="l" rtl="0" fontAlgn="base">
        <a:lnSpc>
          <a:spcPct val="95000"/>
        </a:lnSpc>
        <a:spcBef>
          <a:spcPct val="0"/>
        </a:spcBef>
        <a:spcAft>
          <a:spcPct val="15000"/>
        </a:spcAft>
        <a:buSzPct val="80000"/>
        <a:buChar char="·"/>
        <a:defRPr>
          <a:solidFill>
            <a:srgbClr val="003399"/>
          </a:solidFill>
          <a:latin typeface="+mn-lt"/>
          <a:ea typeface="+mn-ea"/>
          <a:cs typeface="+mn-cs"/>
        </a:defRPr>
      </a:lvl7pPr>
      <a:lvl8pPr marL="2741613" indent="-225425" algn="l" rtl="0" fontAlgn="base">
        <a:lnSpc>
          <a:spcPct val="95000"/>
        </a:lnSpc>
        <a:spcBef>
          <a:spcPct val="0"/>
        </a:spcBef>
        <a:spcAft>
          <a:spcPct val="15000"/>
        </a:spcAft>
        <a:buSzPct val="80000"/>
        <a:buChar char="·"/>
        <a:defRPr>
          <a:solidFill>
            <a:srgbClr val="003399"/>
          </a:solidFill>
          <a:latin typeface="+mn-lt"/>
          <a:ea typeface="+mn-ea"/>
          <a:cs typeface="+mn-cs"/>
        </a:defRPr>
      </a:lvl8pPr>
      <a:lvl9pPr marL="3198813" indent="-225425" algn="l" rtl="0" fontAlgn="base">
        <a:lnSpc>
          <a:spcPct val="95000"/>
        </a:lnSpc>
        <a:spcBef>
          <a:spcPct val="0"/>
        </a:spcBef>
        <a:spcAft>
          <a:spcPct val="15000"/>
        </a:spcAft>
        <a:buSzPct val="80000"/>
        <a:buChar char="·"/>
        <a:defRPr>
          <a:solidFill>
            <a:srgbClr val="0033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7"/>
          <p:cNvPicPr>
            <a:picLocks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7385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9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9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9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9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9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7.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tags" Target="../tags/tag3.xml"/><Relationship Id="rId21" Type="http://schemas.openxmlformats.org/officeDocument/2006/relationships/image" Target="../media/image1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tags" Target="../tags/tag2.xml"/><Relationship Id="rId16" Type="http://schemas.openxmlformats.org/officeDocument/2006/relationships/notesSlide" Target="../notesSlides/notesSlide10.xml"/><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2.png"/><Relationship Id="rId5" Type="http://schemas.openxmlformats.org/officeDocument/2006/relationships/tags" Target="../tags/tag5.xml"/><Relationship Id="rId15" Type="http://schemas.openxmlformats.org/officeDocument/2006/relationships/slideLayout" Target="../slideLayouts/slideLayout30.xml"/><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tags" Target="../tags/tag10.xml"/><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0.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tags" Target="../tags/tag17.xml"/><Relationship Id="rId7" Type="http://schemas.openxmlformats.org/officeDocument/2006/relationships/slideLayout" Target="../slideLayouts/slideLayout2.xml"/><Relationship Id="rId12" Type="http://schemas.openxmlformats.org/officeDocument/2006/relationships/image" Target="../media/image3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36.png"/><Relationship Id="rId5" Type="http://schemas.openxmlformats.org/officeDocument/2006/relationships/tags" Target="../tags/tag19.xml"/><Relationship Id="rId10" Type="http://schemas.openxmlformats.org/officeDocument/2006/relationships/image" Target="../media/image35.png"/><Relationship Id="rId4" Type="http://schemas.openxmlformats.org/officeDocument/2006/relationships/tags" Target="../tags/tag18.xml"/><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tags" Target="../tags/tag22.xml"/><Relationship Id="rId16" Type="http://schemas.openxmlformats.org/officeDocument/2006/relationships/image" Target="../media/image44.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39.png"/><Relationship Id="rId5" Type="http://schemas.openxmlformats.org/officeDocument/2006/relationships/tags" Target="../tags/tag25.xml"/><Relationship Id="rId15" Type="http://schemas.openxmlformats.org/officeDocument/2006/relationships/image" Target="../media/image43.png"/><Relationship Id="rId10" Type="http://schemas.openxmlformats.org/officeDocument/2006/relationships/notesSlide" Target="../notesSlides/notesSlide11.xml"/><Relationship Id="rId4" Type="http://schemas.openxmlformats.org/officeDocument/2006/relationships/tags" Target="../tags/tag24.xml"/><Relationship Id="rId9" Type="http://schemas.openxmlformats.org/officeDocument/2006/relationships/slideLayout" Target="../slideLayouts/slideLayout2.xml"/><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48.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1.emf"/><Relationship Id="rId3" Type="http://schemas.openxmlformats.org/officeDocument/2006/relationships/notesSlide" Target="../notesSlides/notesSlide6.xml"/><Relationship Id="rId7" Type="http://schemas.openxmlformats.org/officeDocument/2006/relationships/image" Target="../media/image8.emf"/><Relationship Id="rId12"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a:off x="1447800" y="2590800"/>
            <a:ext cx="6553200" cy="1143000"/>
          </a:xfrm>
        </p:spPr>
        <p:txBody>
          <a:bodyPr/>
          <a:lstStyle/>
          <a:p>
            <a:r>
              <a:rPr lang="en-US" sz="2800" b="0" dirty="0">
                <a:solidFill>
                  <a:schemeClr val="tx1"/>
                </a:solidFill>
                <a:latin typeface="Helvetica" charset="0"/>
                <a:ea typeface="ＭＳ Ｐゴシック" charset="0"/>
                <a:cs typeface="Times New Roman" charset="0"/>
              </a:rPr>
              <a:t/>
            </a:r>
            <a:br>
              <a:rPr lang="en-US" sz="2800" b="0" dirty="0">
                <a:solidFill>
                  <a:schemeClr val="tx1"/>
                </a:solidFill>
                <a:latin typeface="Helvetica" charset="0"/>
                <a:ea typeface="ＭＳ Ｐゴシック" charset="0"/>
                <a:cs typeface="Times New Roman" charset="0"/>
              </a:rPr>
            </a:br>
            <a:r>
              <a:rPr lang="en-US" sz="3200" dirty="0">
                <a:solidFill>
                  <a:schemeClr val="tx1"/>
                </a:solidFill>
                <a:latin typeface="Helvetica" charset="0"/>
                <a:cs typeface="Times New Roman" charset="0"/>
              </a:rPr>
              <a:t>Modeling and Solution Strategies of MINLPs as MPCCs for Chemical Process Optimization</a:t>
            </a:r>
          </a:p>
        </p:txBody>
      </p:sp>
      <p:sp>
        <p:nvSpPr>
          <p:cNvPr id="33794" name="Rectangle 3"/>
          <p:cNvSpPr>
            <a:spLocks noGrp="1" noChangeArrowheads="1"/>
          </p:cNvSpPr>
          <p:nvPr>
            <p:ph type="subTitle" idx="1"/>
          </p:nvPr>
        </p:nvSpPr>
        <p:spPr>
          <a:xfrm>
            <a:off x="2055207" y="4630120"/>
            <a:ext cx="5296753" cy="511175"/>
          </a:xfrm>
        </p:spPr>
        <p:txBody>
          <a:bodyPr/>
          <a:lstStyle/>
          <a:p>
            <a:pPr marL="0" indent="0">
              <a:spcAft>
                <a:spcPct val="10000"/>
              </a:spcAft>
              <a:buNone/>
            </a:pPr>
            <a:r>
              <a:rPr lang="en-US" sz="2400" dirty="0" smtClean="0">
                <a:latin typeface="Arial" charset="0"/>
                <a:ea typeface="ＭＳ Ｐゴシック" charset="0"/>
                <a:cs typeface="ＭＳ Ｐゴシック" charset="0"/>
              </a:rPr>
              <a:t>L</a:t>
            </a:r>
            <a:r>
              <a:rPr lang="en-US" sz="2400" dirty="0">
                <a:latin typeface="Arial" charset="0"/>
                <a:ea typeface="ＭＳ Ｐゴシック" charset="0"/>
                <a:cs typeface="ＭＳ Ｐゴシック" charset="0"/>
              </a:rPr>
              <a:t>. T. </a:t>
            </a:r>
            <a:r>
              <a:rPr lang="en-US" sz="2400" dirty="0" smtClean="0">
                <a:latin typeface="Arial" charset="0"/>
                <a:ea typeface="ＭＳ Ｐゴシック" charset="0"/>
                <a:cs typeface="ＭＳ Ｐゴシック" charset="0"/>
              </a:rPr>
              <a:t>Biegler</a:t>
            </a:r>
          </a:p>
          <a:p>
            <a:pPr marL="0" indent="0">
              <a:spcAft>
                <a:spcPct val="10000"/>
              </a:spcAft>
              <a:buNone/>
            </a:pPr>
            <a:r>
              <a:rPr lang="en-US" sz="2400" dirty="0" smtClean="0"/>
              <a:t>Joint work with Alex Dowling, </a:t>
            </a:r>
          </a:p>
          <a:p>
            <a:pPr marL="0" indent="0">
              <a:spcAft>
                <a:spcPct val="10000"/>
              </a:spcAft>
              <a:buNone/>
            </a:pPr>
            <a:r>
              <a:rPr lang="en-US" sz="2400" dirty="0" smtClean="0"/>
              <a:t>Ravi </a:t>
            </a:r>
            <a:r>
              <a:rPr lang="en-US" sz="2400" dirty="0" err="1" smtClean="0"/>
              <a:t>Kamath</a:t>
            </a:r>
            <a:r>
              <a:rPr lang="en-US" sz="2400" dirty="0" smtClean="0"/>
              <a:t>, Ignacio Grossmann</a:t>
            </a:r>
          </a:p>
          <a:p>
            <a:pPr marL="0" indent="0">
              <a:spcAft>
                <a:spcPct val="10000"/>
              </a:spcAft>
              <a:buNone/>
            </a:pPr>
            <a:r>
              <a:rPr lang="en-US" sz="2400" dirty="0" smtClean="0">
                <a:latin typeface="Arial" charset="0"/>
              </a:rPr>
              <a:t>June, 2014</a:t>
            </a:r>
            <a:endParaRPr lang="en-US" sz="2400" dirty="0">
              <a:latin typeface="Arial" charset="0"/>
              <a:ea typeface="ＭＳ Ｐゴシック" charset="0"/>
              <a:cs typeface="ＭＳ Ｐゴシック" charset="0"/>
            </a:endParaRPr>
          </a:p>
          <a:p>
            <a:pPr marL="0" indent="0">
              <a:spcAft>
                <a:spcPct val="10000"/>
              </a:spcAft>
            </a:pPr>
            <a:endParaRPr lang="en-US" sz="2400" dirty="0">
              <a:latin typeface="Arial" charset="0"/>
              <a:ea typeface="ＭＳ Ｐゴシック" charset="0"/>
              <a:cs typeface="ＭＳ Ｐゴシック" charset="0"/>
            </a:endParaRPr>
          </a:p>
        </p:txBody>
      </p:sp>
      <p:graphicFrame>
        <p:nvGraphicFramePr>
          <p:cNvPr id="33795" name="Object 2"/>
          <p:cNvGraphicFramePr>
            <a:graphicFrameLocks noChangeAspect="1"/>
          </p:cNvGraphicFramePr>
          <p:nvPr>
            <p:extLst>
              <p:ext uri="{D42A27DB-BD31-4B8C-83A1-F6EECF244321}">
                <p14:modId xmlns:p14="http://schemas.microsoft.com/office/powerpoint/2010/main" val="4110631844"/>
              </p:ext>
            </p:extLst>
          </p:nvPr>
        </p:nvGraphicFramePr>
        <p:xfrm>
          <a:off x="3352800" y="228600"/>
          <a:ext cx="2714625" cy="1824000"/>
        </p:xfrm>
        <a:graphic>
          <a:graphicData uri="http://schemas.openxmlformats.org/presentationml/2006/ole">
            <mc:AlternateContent xmlns:mc="http://schemas.openxmlformats.org/markup-compatibility/2006">
              <mc:Choice xmlns:v="urn:schemas-microsoft-com:vml" Requires="v">
                <p:oleObj spid="_x0000_s114800" name="Picture" r:id="rId4" imgW="0" imgH="0" progId="Word.Picture.8">
                  <p:embed/>
                </p:oleObj>
              </mc:Choice>
              <mc:Fallback>
                <p:oleObj name="Picture" r:id="rId4" imgW="0" imgH="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28600"/>
                        <a:ext cx="2714625" cy="18240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87868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20" y="183379"/>
            <a:ext cx="8382000" cy="1143000"/>
          </a:xfrm>
        </p:spPr>
        <p:txBody>
          <a:bodyPr>
            <a:noAutofit/>
          </a:bodyPr>
          <a:lstStyle/>
          <a:p>
            <a:r>
              <a:rPr lang="en-US" sz="3600" dirty="0" smtClean="0"/>
              <a:t>Simultaneous Process Optimization &amp; Heat Integration</a:t>
            </a: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11497799"/>
              </p:ext>
            </p:extLst>
          </p:nvPr>
        </p:nvGraphicFramePr>
        <p:xfrm>
          <a:off x="569119" y="1752600"/>
          <a:ext cx="8158162" cy="3416300"/>
        </p:xfrm>
        <a:graphic>
          <a:graphicData uri="http://schemas.openxmlformats.org/presentationml/2006/ole">
            <mc:AlternateContent xmlns:mc="http://schemas.openxmlformats.org/markup-compatibility/2006">
              <mc:Choice xmlns:v="urn:schemas-microsoft-com:vml" Requires="v">
                <p:oleObj spid="_x0000_s157735" name="Equation" r:id="rId4" imgW="5041800" imgH="2311200" progId="Equation.3">
                  <p:embed/>
                </p:oleObj>
              </mc:Choice>
              <mc:Fallback>
                <p:oleObj name="Equation" r:id="rId4" imgW="5041800" imgH="2311200" progId="Equation.3">
                  <p:embed/>
                  <p:pic>
                    <p:nvPicPr>
                      <p:cNvPr id="0" name=""/>
                      <p:cNvPicPr>
                        <a:picLocks noChangeAspect="1" noChangeArrowheads="1"/>
                      </p:cNvPicPr>
                      <p:nvPr/>
                    </p:nvPicPr>
                    <p:blipFill>
                      <a:blip r:embed="rId5"/>
                      <a:srcRect/>
                      <a:stretch>
                        <a:fillRect/>
                      </a:stretch>
                    </p:blipFill>
                    <p:spPr bwMode="auto">
                      <a:xfrm>
                        <a:off x="569119" y="1752600"/>
                        <a:ext cx="8158162" cy="3416300"/>
                      </a:xfrm>
                      <a:prstGeom prst="rect">
                        <a:avLst/>
                      </a:prstGeom>
                      <a:noFill/>
                    </p:spPr>
                  </p:pic>
                </p:oleObj>
              </mc:Fallback>
            </mc:AlternateContent>
          </a:graphicData>
        </a:graphic>
      </p:graphicFrame>
      <p:sp>
        <p:nvSpPr>
          <p:cNvPr id="6" name="Right Brace 5"/>
          <p:cNvSpPr/>
          <p:nvPr/>
        </p:nvSpPr>
        <p:spPr>
          <a:xfrm>
            <a:off x="4343400" y="1752600"/>
            <a:ext cx="45719"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4558554" y="1743946"/>
            <a:ext cx="3778624" cy="830997"/>
          </a:xfrm>
          <a:prstGeom prst="rect">
            <a:avLst/>
          </a:prstGeom>
          <a:noFill/>
        </p:spPr>
        <p:txBody>
          <a:bodyPr wrap="square" rtlCol="0">
            <a:spAutoFit/>
          </a:bodyPr>
          <a:lstStyle/>
          <a:p>
            <a:r>
              <a:rPr lang="en-US" sz="2400" dirty="0" err="1" smtClean="0">
                <a:solidFill>
                  <a:prstClr val="black"/>
                </a:solidFill>
                <a:latin typeface="Calibri"/>
              </a:rPr>
              <a:t>Flowsheet</a:t>
            </a:r>
            <a:r>
              <a:rPr lang="en-US" sz="2400" dirty="0" smtClean="0">
                <a:solidFill>
                  <a:prstClr val="black"/>
                </a:solidFill>
                <a:latin typeface="Calibri"/>
              </a:rPr>
              <a:t> objective, process model and constraints</a:t>
            </a:r>
            <a:endParaRPr lang="en-US" sz="2400" dirty="0">
              <a:solidFill>
                <a:prstClr val="black"/>
              </a:solidFill>
              <a:latin typeface="Calibri"/>
            </a:endParaRPr>
          </a:p>
        </p:txBody>
      </p:sp>
      <p:sp>
        <p:nvSpPr>
          <p:cNvPr id="3" name="TextBox 2"/>
          <p:cNvSpPr txBox="1"/>
          <p:nvPr/>
        </p:nvSpPr>
        <p:spPr>
          <a:xfrm>
            <a:off x="1248935" y="3062242"/>
            <a:ext cx="3846006" cy="3416320"/>
          </a:xfrm>
          <a:prstGeom prst="rect">
            <a:avLst/>
          </a:prstGeom>
          <a:solidFill>
            <a:srgbClr val="FFFFFF"/>
          </a:solidFill>
          <a:ln>
            <a:solidFill>
              <a:srgbClr val="000090"/>
            </a:solidFill>
          </a:ln>
        </p:spPr>
        <p:txBody>
          <a:bodyPr wrap="square" rtlCol="0">
            <a:spAutoFit/>
          </a:bodyPr>
          <a:lstStyle/>
          <a:p>
            <a:r>
              <a:rPr lang="en-US" sz="2400" dirty="0" smtClean="0">
                <a:solidFill>
                  <a:prstClr val="black"/>
                </a:solidFill>
                <a:latin typeface="Calibri"/>
              </a:rPr>
              <a:t>LP Transshipment Model</a:t>
            </a:r>
          </a:p>
          <a:p>
            <a:pPr marL="285750" indent="-285750">
              <a:buFontTx/>
              <a:buChar char="-"/>
            </a:pPr>
            <a:r>
              <a:rPr lang="en-US" sz="2400" dirty="0" smtClean="0">
                <a:solidFill>
                  <a:prstClr val="black"/>
                </a:solidFill>
                <a:latin typeface="Calibri"/>
              </a:rPr>
              <a:t>Stream temperatures as pinch candidates</a:t>
            </a:r>
          </a:p>
          <a:p>
            <a:pPr marL="285750" indent="-285750">
              <a:buFontTx/>
              <a:buChar char="-"/>
            </a:pPr>
            <a:r>
              <a:rPr lang="en-US" sz="2400" dirty="0" smtClean="0">
                <a:solidFill>
                  <a:prstClr val="black"/>
                </a:solidFill>
                <a:latin typeface="Calibri"/>
              </a:rPr>
              <a:t>Energy balance over each temperature interval</a:t>
            </a:r>
          </a:p>
          <a:p>
            <a:pPr marL="285750" indent="-285750">
              <a:buFontTx/>
              <a:buChar char="-"/>
            </a:pPr>
            <a:r>
              <a:rPr lang="en-US" sz="2400" dirty="0" smtClean="0">
                <a:solidFill>
                  <a:prstClr val="black"/>
                </a:solidFill>
                <a:latin typeface="Calibri"/>
              </a:rPr>
              <a:t>Form energy cascade with nonnegative heat flows</a:t>
            </a:r>
          </a:p>
          <a:p>
            <a:r>
              <a:rPr lang="en-US" sz="2400" dirty="0" smtClean="0">
                <a:solidFill>
                  <a:prstClr val="black"/>
                </a:solidFill>
                <a:latin typeface="Calibri"/>
                <a:sym typeface="Wingdings"/>
              </a:rPr>
              <a:t> Models pinch curves</a:t>
            </a:r>
            <a:endParaRPr lang="en-US" sz="2400" dirty="0" smtClean="0">
              <a:solidFill>
                <a:prstClr val="black"/>
              </a:solidFill>
              <a:latin typeface="Calibri"/>
            </a:endParaRPr>
          </a:p>
          <a:p>
            <a:pPr marL="285750" indent="-285750">
              <a:buFontTx/>
              <a:buChar char="-"/>
            </a:pPr>
            <a:endParaRPr lang="en-US" sz="2400" dirty="0">
              <a:solidFill>
                <a:prstClr val="black"/>
              </a:solidFill>
              <a:latin typeface="Calibri"/>
            </a:endParaRPr>
          </a:p>
        </p:txBody>
      </p:sp>
      <p:sp>
        <p:nvSpPr>
          <p:cNvPr id="8" name="Rectangle 7"/>
          <p:cNvSpPr/>
          <p:nvPr/>
        </p:nvSpPr>
        <p:spPr>
          <a:xfrm>
            <a:off x="5109882" y="3062941"/>
            <a:ext cx="3810000" cy="25848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0" name="Picture 9"/>
          <p:cNvPicPr>
            <a:picLocks noChangeAspect="1"/>
          </p:cNvPicPr>
          <p:nvPr/>
        </p:nvPicPr>
        <p:blipFill>
          <a:blip r:embed="rId6"/>
          <a:stretch>
            <a:fillRect/>
          </a:stretch>
        </p:blipFill>
        <p:spPr>
          <a:xfrm>
            <a:off x="5438587" y="2539121"/>
            <a:ext cx="3496235" cy="4318879"/>
          </a:xfrm>
          <a:prstGeom prst="rect">
            <a:avLst/>
          </a:prstGeom>
        </p:spPr>
      </p:pic>
    </p:spTree>
    <p:extLst>
      <p:ext uri="{BB962C8B-B14F-4D97-AF65-F5344CB8AC3E}">
        <p14:creationId xmlns:p14="http://schemas.microsoft.com/office/powerpoint/2010/main" val="1899997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20" y="183379"/>
            <a:ext cx="8382000" cy="1143000"/>
          </a:xfrm>
        </p:spPr>
        <p:txBody>
          <a:bodyPr>
            <a:noAutofit/>
          </a:bodyPr>
          <a:lstStyle/>
          <a:p>
            <a:r>
              <a:rPr lang="en-US" sz="3600" dirty="0" err="1" smtClean="0"/>
              <a:t>Bilevel</a:t>
            </a:r>
            <a:r>
              <a:rPr lang="en-US" sz="3600" dirty="0" smtClean="0"/>
              <a:t> Reformulation: Simultaneous Process Optimization &amp; Heat Integration</a:t>
            </a:r>
            <a:endParaRPr lang="en-US" sz="3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latin typeface="Calibri"/>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054220328"/>
              </p:ext>
            </p:extLst>
          </p:nvPr>
        </p:nvGraphicFramePr>
        <p:xfrm>
          <a:off x="569119" y="1752600"/>
          <a:ext cx="8158162" cy="3416300"/>
        </p:xfrm>
        <a:graphic>
          <a:graphicData uri="http://schemas.openxmlformats.org/presentationml/2006/ole">
            <mc:AlternateContent xmlns:mc="http://schemas.openxmlformats.org/markup-compatibility/2006">
              <mc:Choice xmlns:v="urn:schemas-microsoft-com:vml" Requires="v">
                <p:oleObj spid="_x0000_s158759" name="Equation" r:id="rId3" imgW="5041800" imgH="2311200" progId="Equation.3">
                  <p:embed/>
                </p:oleObj>
              </mc:Choice>
              <mc:Fallback>
                <p:oleObj name="Equation" r:id="rId3" imgW="5041800" imgH="2311200" progId="Equation.3">
                  <p:embed/>
                  <p:pic>
                    <p:nvPicPr>
                      <p:cNvPr id="0" name=""/>
                      <p:cNvPicPr>
                        <a:picLocks noChangeAspect="1" noChangeArrowheads="1"/>
                      </p:cNvPicPr>
                      <p:nvPr/>
                    </p:nvPicPr>
                    <p:blipFill>
                      <a:blip r:embed="rId4"/>
                      <a:srcRect/>
                      <a:stretch>
                        <a:fillRect/>
                      </a:stretch>
                    </p:blipFill>
                    <p:spPr bwMode="auto">
                      <a:xfrm>
                        <a:off x="569119" y="1752600"/>
                        <a:ext cx="8158162" cy="3416300"/>
                      </a:xfrm>
                      <a:prstGeom prst="rect">
                        <a:avLst/>
                      </a:prstGeom>
                      <a:noFill/>
                    </p:spPr>
                  </p:pic>
                </p:oleObj>
              </mc:Fallback>
            </mc:AlternateContent>
          </a:graphicData>
        </a:graphic>
      </p:graphicFrame>
      <p:sp>
        <p:nvSpPr>
          <p:cNvPr id="6" name="Right Brace 5"/>
          <p:cNvSpPr/>
          <p:nvPr/>
        </p:nvSpPr>
        <p:spPr>
          <a:xfrm>
            <a:off x="4343400" y="1752600"/>
            <a:ext cx="45719"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7" name="TextBox 6"/>
          <p:cNvSpPr txBox="1"/>
          <p:nvPr/>
        </p:nvSpPr>
        <p:spPr>
          <a:xfrm>
            <a:off x="4588436" y="1743946"/>
            <a:ext cx="3778624" cy="830997"/>
          </a:xfrm>
          <a:prstGeom prst="rect">
            <a:avLst/>
          </a:prstGeom>
          <a:noFill/>
        </p:spPr>
        <p:txBody>
          <a:bodyPr wrap="square" rtlCol="0">
            <a:spAutoFit/>
          </a:bodyPr>
          <a:lstStyle/>
          <a:p>
            <a:r>
              <a:rPr lang="en-US" sz="2400" dirty="0" err="1" smtClean="0">
                <a:solidFill>
                  <a:prstClr val="black"/>
                </a:solidFill>
                <a:latin typeface="Calibri"/>
              </a:rPr>
              <a:t>Flowsheet</a:t>
            </a:r>
            <a:r>
              <a:rPr lang="en-US" sz="2400" dirty="0" smtClean="0">
                <a:solidFill>
                  <a:prstClr val="black"/>
                </a:solidFill>
                <a:latin typeface="Calibri"/>
              </a:rPr>
              <a:t> objective, process model and constraints</a:t>
            </a:r>
            <a:endParaRPr lang="en-US" sz="2400" dirty="0">
              <a:solidFill>
                <a:prstClr val="black"/>
              </a:solidFill>
              <a:latin typeface="Calibri"/>
            </a:endParaRPr>
          </a:p>
        </p:txBody>
      </p:sp>
      <p:sp>
        <p:nvSpPr>
          <p:cNvPr id="9" name="Rectangle 8"/>
          <p:cNvSpPr/>
          <p:nvPr/>
        </p:nvSpPr>
        <p:spPr>
          <a:xfrm>
            <a:off x="1219200" y="3048000"/>
            <a:ext cx="76200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extBox 2"/>
          <p:cNvSpPr txBox="1"/>
          <p:nvPr/>
        </p:nvSpPr>
        <p:spPr>
          <a:xfrm>
            <a:off x="1787863" y="5531521"/>
            <a:ext cx="5602916" cy="1200328"/>
          </a:xfrm>
          <a:prstGeom prst="rect">
            <a:avLst/>
          </a:prstGeom>
          <a:noFill/>
        </p:spPr>
        <p:txBody>
          <a:bodyPr wrap="none" rtlCol="0">
            <a:spAutoFit/>
          </a:bodyPr>
          <a:lstStyle/>
          <a:p>
            <a:r>
              <a:rPr lang="en-US" sz="2400" dirty="0" smtClean="0"/>
              <a:t>Replace with smoothed max(</a:t>
            </a:r>
            <a:r>
              <a:rPr lang="en-US" sz="2400" dirty="0" smtClean="0">
                <a:latin typeface="Symbol" charset="2"/>
                <a:cs typeface="Symbol" charset="2"/>
              </a:rPr>
              <a:t>x</a:t>
            </a:r>
            <a:r>
              <a:rPr lang="en-US" sz="2400" dirty="0" smtClean="0"/>
              <a:t>, 0) functions</a:t>
            </a:r>
          </a:p>
          <a:p>
            <a:r>
              <a:rPr lang="en-US" sz="2400" dirty="0" smtClean="0"/>
              <a:t>Further improved at points where </a:t>
            </a:r>
            <a:r>
              <a:rPr lang="en-US" sz="2400" dirty="0" smtClean="0">
                <a:latin typeface="Symbol" charset="2"/>
                <a:cs typeface="Symbol" charset="2"/>
              </a:rPr>
              <a:t>x = 0</a:t>
            </a:r>
            <a:r>
              <a:rPr lang="en-US" sz="2400" dirty="0" smtClean="0">
                <a:cs typeface="Symbol" charset="2"/>
              </a:rPr>
              <a:t>. </a:t>
            </a:r>
          </a:p>
          <a:p>
            <a:r>
              <a:rPr lang="en-US" sz="2400" dirty="0" smtClean="0">
                <a:cs typeface="Arial"/>
              </a:rPr>
              <a:t>(Unroll summations)</a:t>
            </a:r>
            <a:endParaRPr lang="en-US" sz="2400" dirty="0"/>
          </a:p>
        </p:txBody>
      </p:sp>
    </p:spTree>
    <p:extLst>
      <p:ext uri="{BB962C8B-B14F-4D97-AF65-F5344CB8AC3E}">
        <p14:creationId xmlns:p14="http://schemas.microsoft.com/office/powerpoint/2010/main" val="3999078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7" descr="Equipment.png"/>
          <p:cNvPicPr>
            <a:picLocks noChangeAspect="1"/>
          </p:cNvPicPr>
          <p:nvPr/>
        </p:nvPicPr>
        <p:blipFill>
          <a:blip r:embed="rId17">
            <a:extLst>
              <a:ext uri="{28A0092B-C50C-407E-A947-70E740481C1C}">
                <a14:useLocalDpi xmlns:a14="http://schemas.microsoft.com/office/drawing/2010/main" val="0"/>
              </a:ext>
            </a:extLst>
          </a:blip>
          <a:srcRect t="65222" b="17696"/>
          <a:stretch>
            <a:fillRect/>
          </a:stretch>
        </p:blipFill>
        <p:spPr bwMode="auto">
          <a:xfrm>
            <a:off x="609600" y="2208431"/>
            <a:ext cx="33274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p:cNvPicPr>
            <a:picLocks noChangeAspect="1"/>
          </p:cNvPicPr>
          <p:nvPr>
            <p:custDataLst>
              <p:tags r:id="rId1"/>
            </p:custDataLst>
          </p:nvPr>
        </p:nvPicPr>
        <p:blipFill>
          <a:blip r:embed="rId18" cstate="print">
            <a:extLst>
              <a:ext uri="{28A0092B-C50C-407E-A947-70E740481C1C}">
                <a14:useLocalDpi xmlns:a14="http://schemas.microsoft.com/office/drawing/2010/main" val="0"/>
              </a:ext>
            </a:extLst>
          </a:blip>
          <a:stretch>
            <a:fillRect/>
          </a:stretch>
        </p:blipFill>
        <p:spPr>
          <a:xfrm>
            <a:off x="3028816" y="2749927"/>
            <a:ext cx="386715" cy="226695"/>
          </a:xfrm>
          <a:prstGeom prst="rect">
            <a:avLst/>
          </a:prstGeom>
        </p:spPr>
      </p:pic>
      <p:sp>
        <p:nvSpPr>
          <p:cNvPr id="149505" name="Title 1"/>
          <p:cNvSpPr>
            <a:spLocks noGrp="1"/>
          </p:cNvSpPr>
          <p:nvPr>
            <p:ph type="title"/>
          </p:nvPr>
        </p:nvSpPr>
        <p:spPr>
          <a:xfrm>
            <a:off x="193675" y="136525"/>
            <a:ext cx="8950325" cy="1044575"/>
          </a:xfrm>
        </p:spPr>
        <p:txBody>
          <a:bodyPr>
            <a:noAutofit/>
          </a:bodyPr>
          <a:lstStyle/>
          <a:p>
            <a:pPr>
              <a:defRPr/>
            </a:pPr>
            <a:r>
              <a:rPr lang="en-US" sz="3200" dirty="0" err="1">
                <a:solidFill>
                  <a:srgbClr val="000000"/>
                </a:solidFill>
              </a:rPr>
              <a:t>Bilevel</a:t>
            </a:r>
            <a:r>
              <a:rPr lang="en-US" sz="3200" dirty="0">
                <a:solidFill>
                  <a:srgbClr val="000000"/>
                </a:solidFill>
              </a:rPr>
              <a:t> Optimization: Phase Equilibrium</a:t>
            </a:r>
            <a:br>
              <a:rPr lang="en-US" sz="3200" dirty="0">
                <a:solidFill>
                  <a:srgbClr val="000000"/>
                </a:solidFill>
              </a:rPr>
            </a:br>
            <a:r>
              <a:rPr lang="en-US" sz="2400" dirty="0">
                <a:solidFill>
                  <a:srgbClr val="000000"/>
                </a:solidFill>
              </a:rPr>
              <a:t>(</a:t>
            </a:r>
            <a:r>
              <a:rPr lang="en-US" sz="2400" dirty="0" err="1">
                <a:solidFill>
                  <a:srgbClr val="000000"/>
                </a:solidFill>
              </a:rPr>
              <a:t>Kamath</a:t>
            </a:r>
            <a:r>
              <a:rPr lang="en-US" sz="2400" dirty="0">
                <a:solidFill>
                  <a:srgbClr val="000000"/>
                </a:solidFill>
              </a:rPr>
              <a:t>, Grossmann, B., 2011)</a:t>
            </a:r>
            <a:endParaRPr lang="en-US" sz="2400" b="0" dirty="0">
              <a:solidFill>
                <a:srgbClr val="000000"/>
              </a:solidFill>
            </a:endParaRPr>
          </a:p>
        </p:txBody>
      </p:sp>
      <p:pic>
        <p:nvPicPr>
          <p:cNvPr id="32" name="Picture 31"/>
          <p:cNvPicPr>
            <a:picLocks noChangeAspect="1"/>
          </p:cNvPicPr>
          <p:nvPr>
            <p:custDataLst>
              <p:tags r:id="rId2"/>
            </p:custDataLst>
          </p:nvPr>
        </p:nvPicPr>
        <p:blipFill>
          <a:blip r:embed="rId19" cstate="print">
            <a:extLst>
              <a:ext uri="{28A0092B-C50C-407E-A947-70E740481C1C}">
                <a14:useLocalDpi xmlns:a14="http://schemas.microsoft.com/office/drawing/2010/main" val="0"/>
              </a:ext>
            </a:extLst>
          </a:blip>
          <a:stretch>
            <a:fillRect/>
          </a:stretch>
        </p:blipFill>
        <p:spPr>
          <a:xfrm>
            <a:off x="346392" y="1716381"/>
            <a:ext cx="8326755" cy="285750"/>
          </a:xfrm>
          <a:prstGeom prst="rect">
            <a:avLst/>
          </a:prstGeom>
        </p:spPr>
      </p:pic>
      <p:grpSp>
        <p:nvGrpSpPr>
          <p:cNvPr id="45" name="Group 44"/>
          <p:cNvGrpSpPr>
            <a:grpSpLocks/>
          </p:cNvGrpSpPr>
          <p:nvPr/>
        </p:nvGrpSpPr>
        <p:grpSpPr bwMode="auto">
          <a:xfrm>
            <a:off x="5246688" y="2284631"/>
            <a:ext cx="3316287" cy="1287462"/>
            <a:chOff x="5246626" y="2957943"/>
            <a:chExt cx="3316579" cy="1286789"/>
          </a:xfrm>
        </p:grpSpPr>
        <p:cxnSp>
          <p:nvCxnSpPr>
            <p:cNvPr id="46" name="Straight Connector 45"/>
            <p:cNvCxnSpPr/>
            <p:nvPr/>
          </p:nvCxnSpPr>
          <p:spPr bwMode="auto">
            <a:xfrm>
              <a:off x="5246626" y="2957943"/>
              <a:ext cx="0" cy="128678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a:off x="5246626" y="3776665"/>
              <a:ext cx="3308641"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1470" name="Freeform 47"/>
            <p:cNvSpPr>
              <a:spLocks/>
            </p:cNvSpPr>
            <p:nvPr/>
          </p:nvSpPr>
          <p:spPr bwMode="auto">
            <a:xfrm>
              <a:off x="5630933" y="3040114"/>
              <a:ext cx="2857239" cy="1187906"/>
            </a:xfrm>
            <a:custGeom>
              <a:avLst/>
              <a:gdLst>
                <a:gd name="T0" fmla="*/ 0 w 2322551"/>
                <a:gd name="T1" fmla="*/ 67715508 h 870387"/>
                <a:gd name="T2" fmla="*/ 11850942 w 2322551"/>
                <a:gd name="T3" fmla="*/ 107866 h 870387"/>
                <a:gd name="T4" fmla="*/ 23701914 w 2322551"/>
                <a:gd name="T5" fmla="*/ 50813594 h 870387"/>
                <a:gd name="T6" fmla="*/ 42238028 w 2322551"/>
                <a:gd name="T7" fmla="*/ 1408020 h 8703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2551" h="870387">
                  <a:moveTo>
                    <a:pt x="0" y="870387"/>
                  </a:moveTo>
                  <a:cubicBezTo>
                    <a:pt x="217217" y="453990"/>
                    <a:pt x="434434" y="37594"/>
                    <a:pt x="651651" y="1386"/>
                  </a:cubicBezTo>
                  <a:cubicBezTo>
                    <a:pt x="868868" y="-34822"/>
                    <a:pt x="1024819" y="650352"/>
                    <a:pt x="1303302" y="653137"/>
                  </a:cubicBezTo>
                  <a:cubicBezTo>
                    <a:pt x="1581785" y="655922"/>
                    <a:pt x="2322551" y="18098"/>
                    <a:pt x="2322551" y="18098"/>
                  </a:cubicBezTo>
                </a:path>
              </a:pathLst>
            </a:custGeom>
            <a:noFill/>
            <a:ln w="9525">
              <a:solidFill>
                <a:srgbClr val="00009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1471" name="TextBox 48"/>
            <p:cNvSpPr txBox="1">
              <a:spLocks noChangeArrowheads="1"/>
            </p:cNvSpPr>
            <p:nvPr/>
          </p:nvSpPr>
          <p:spPr bwMode="auto">
            <a:xfrm>
              <a:off x="8237537" y="3776809"/>
              <a:ext cx="325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Z</a:t>
              </a:r>
            </a:p>
          </p:txBody>
        </p:sp>
        <p:sp>
          <p:nvSpPr>
            <p:cNvPr id="61472" name="Oval 49"/>
            <p:cNvSpPr>
              <a:spLocks noChangeArrowheads="1"/>
            </p:cNvSpPr>
            <p:nvPr/>
          </p:nvSpPr>
          <p:spPr bwMode="auto">
            <a:xfrm>
              <a:off x="5784873" y="3703440"/>
              <a:ext cx="116963" cy="116981"/>
            </a:xfrm>
            <a:prstGeom prst="ellipse">
              <a:avLst/>
            </a:prstGeom>
            <a:solidFill>
              <a:srgbClr val="800000"/>
            </a:solidFill>
            <a:ln w="12700">
              <a:solidFill>
                <a:schemeClr val="tx1"/>
              </a:solidFill>
              <a:round/>
              <a:headEnd/>
              <a:tailEnd/>
            </a:ln>
          </p:spPr>
          <p:txBody>
            <a:bodyPr/>
            <a:lstStyle/>
            <a:p>
              <a:pPr eaLnBrk="0" fontAlgn="base" hangingPunct="0">
                <a:spcBef>
                  <a:spcPct val="0"/>
                </a:spcBef>
                <a:spcAft>
                  <a:spcPct val="0"/>
                </a:spcAft>
              </a:pPr>
              <a:endParaRPr lang="en-US" sz="1200" smtClean="0">
                <a:solidFill>
                  <a:srgbClr val="000000"/>
                </a:solidFill>
                <a:latin typeface="Arial" charset="0"/>
                <a:ea typeface="ＭＳ Ｐゴシック" charset="0"/>
                <a:cs typeface="ＭＳ Ｐゴシック" charset="0"/>
              </a:endParaRPr>
            </a:p>
          </p:txBody>
        </p:sp>
        <p:sp>
          <p:nvSpPr>
            <p:cNvPr id="61473" name="Oval 50"/>
            <p:cNvSpPr>
              <a:spLocks noChangeArrowheads="1"/>
            </p:cNvSpPr>
            <p:nvPr/>
          </p:nvSpPr>
          <p:spPr bwMode="auto">
            <a:xfrm>
              <a:off x="6933147" y="3727157"/>
              <a:ext cx="116963" cy="116981"/>
            </a:xfrm>
            <a:prstGeom prst="ellipse">
              <a:avLst/>
            </a:prstGeom>
            <a:solidFill>
              <a:srgbClr val="800000"/>
            </a:solidFill>
            <a:ln w="12700">
              <a:solidFill>
                <a:schemeClr val="tx1"/>
              </a:solidFill>
              <a:round/>
              <a:headEnd/>
              <a:tailEnd/>
            </a:ln>
          </p:spPr>
          <p:txBody>
            <a:bodyPr/>
            <a:lstStyle/>
            <a:p>
              <a:pPr eaLnBrk="0" fontAlgn="base" hangingPunct="0">
                <a:spcBef>
                  <a:spcPct val="0"/>
                </a:spcBef>
                <a:spcAft>
                  <a:spcPct val="0"/>
                </a:spcAft>
              </a:pPr>
              <a:endParaRPr lang="en-US" sz="1200" smtClean="0">
                <a:solidFill>
                  <a:srgbClr val="000000"/>
                </a:solidFill>
                <a:latin typeface="Arial" charset="0"/>
                <a:ea typeface="ＭＳ Ｐゴシック" charset="0"/>
                <a:cs typeface="ＭＳ Ｐゴシック" charset="0"/>
              </a:endParaRPr>
            </a:p>
          </p:txBody>
        </p:sp>
        <p:sp>
          <p:nvSpPr>
            <p:cNvPr id="61474" name="Oval 51"/>
            <p:cNvSpPr>
              <a:spLocks noChangeArrowheads="1"/>
            </p:cNvSpPr>
            <p:nvPr/>
          </p:nvSpPr>
          <p:spPr bwMode="auto">
            <a:xfrm>
              <a:off x="7561105" y="3717303"/>
              <a:ext cx="116963" cy="116981"/>
            </a:xfrm>
            <a:prstGeom prst="ellipse">
              <a:avLst/>
            </a:prstGeom>
            <a:solidFill>
              <a:srgbClr val="800000"/>
            </a:solidFill>
            <a:ln w="12700">
              <a:solidFill>
                <a:schemeClr val="tx1"/>
              </a:solidFill>
              <a:round/>
              <a:headEnd/>
              <a:tailEnd/>
            </a:ln>
          </p:spPr>
          <p:txBody>
            <a:bodyPr/>
            <a:lstStyle/>
            <a:p>
              <a:pPr eaLnBrk="0" fontAlgn="base" hangingPunct="0">
                <a:spcBef>
                  <a:spcPct val="0"/>
                </a:spcBef>
                <a:spcAft>
                  <a:spcPct val="0"/>
                </a:spcAft>
              </a:pPr>
              <a:endParaRPr lang="en-US" sz="1200" smtClean="0">
                <a:solidFill>
                  <a:srgbClr val="000000"/>
                </a:solidFill>
                <a:latin typeface="Arial" charset="0"/>
                <a:ea typeface="ＭＳ Ｐゴシック" charset="0"/>
                <a:cs typeface="ＭＳ Ｐゴシック" charset="0"/>
              </a:endParaRPr>
            </a:p>
          </p:txBody>
        </p:sp>
      </p:grpSp>
      <p:grpSp>
        <p:nvGrpSpPr>
          <p:cNvPr id="53" name="Group 52"/>
          <p:cNvGrpSpPr/>
          <p:nvPr/>
        </p:nvGrpSpPr>
        <p:grpSpPr>
          <a:xfrm>
            <a:off x="5242983" y="2336901"/>
            <a:ext cx="3342334" cy="1369600"/>
            <a:chOff x="5257923" y="4742960"/>
            <a:chExt cx="3342334" cy="1369600"/>
          </a:xfrm>
          <a:noFill/>
        </p:grpSpPr>
        <p:cxnSp>
          <p:nvCxnSpPr>
            <p:cNvPr id="54" name="Straight Connector 53"/>
            <p:cNvCxnSpPr/>
            <p:nvPr/>
          </p:nvCxnSpPr>
          <p:spPr bwMode="auto">
            <a:xfrm>
              <a:off x="5257923" y="4742960"/>
              <a:ext cx="0" cy="1286789"/>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Straight Connector 54"/>
            <p:cNvCxnSpPr/>
            <p:nvPr/>
          </p:nvCxnSpPr>
          <p:spPr bwMode="auto">
            <a:xfrm>
              <a:off x="5257923" y="5743227"/>
              <a:ext cx="3308382" cy="0"/>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Freeform 55"/>
            <p:cNvSpPr/>
            <p:nvPr/>
          </p:nvSpPr>
          <p:spPr>
            <a:xfrm>
              <a:off x="5743018" y="4764663"/>
              <a:ext cx="2857239" cy="1187906"/>
            </a:xfrm>
            <a:custGeom>
              <a:avLst/>
              <a:gdLst>
                <a:gd name="connsiteX0" fmla="*/ 0 w 2322551"/>
                <a:gd name="connsiteY0" fmla="*/ 870387 h 870387"/>
                <a:gd name="connsiteX1" fmla="*/ 651651 w 2322551"/>
                <a:gd name="connsiteY1" fmla="*/ 1386 h 870387"/>
                <a:gd name="connsiteX2" fmla="*/ 1303302 w 2322551"/>
                <a:gd name="connsiteY2" fmla="*/ 653137 h 870387"/>
                <a:gd name="connsiteX3" fmla="*/ 2322551 w 2322551"/>
                <a:gd name="connsiteY3" fmla="*/ 18098 h 870387"/>
              </a:gdLst>
              <a:ahLst/>
              <a:cxnLst>
                <a:cxn ang="0">
                  <a:pos x="connsiteX0" y="connsiteY0"/>
                </a:cxn>
                <a:cxn ang="0">
                  <a:pos x="connsiteX1" y="connsiteY1"/>
                </a:cxn>
                <a:cxn ang="0">
                  <a:pos x="connsiteX2" y="connsiteY2"/>
                </a:cxn>
                <a:cxn ang="0">
                  <a:pos x="connsiteX3" y="connsiteY3"/>
                </a:cxn>
              </a:cxnLst>
              <a:rect l="l" t="t" r="r" b="b"/>
              <a:pathLst>
                <a:path w="2322551" h="870387">
                  <a:moveTo>
                    <a:pt x="0" y="870387"/>
                  </a:moveTo>
                  <a:cubicBezTo>
                    <a:pt x="217217" y="453990"/>
                    <a:pt x="434434" y="37594"/>
                    <a:pt x="651651" y="1386"/>
                  </a:cubicBezTo>
                  <a:cubicBezTo>
                    <a:pt x="868868" y="-34822"/>
                    <a:pt x="1024819" y="650352"/>
                    <a:pt x="1303302" y="653137"/>
                  </a:cubicBezTo>
                  <a:cubicBezTo>
                    <a:pt x="1581785" y="655922"/>
                    <a:pt x="2322551" y="18098"/>
                    <a:pt x="2322551" y="18098"/>
                  </a:cubicBezTo>
                </a:path>
              </a:pathLst>
            </a:custGeom>
            <a:grpFill/>
            <a:ln>
              <a:solidFill>
                <a:srgbClr val="000090"/>
              </a:solidFill>
            </a:ln>
          </p:spPr>
          <p:txBody>
            <a:bodyPr/>
            <a:lstStyle/>
            <a:p>
              <a:pPr eaLnBrk="0" fontAlgn="base" hangingPunct="0">
                <a:spcBef>
                  <a:spcPct val="0"/>
                </a:spcBef>
                <a:spcAft>
                  <a:spcPct val="0"/>
                </a:spcAft>
                <a:defRPr/>
              </a:pPr>
              <a:endParaRPr lang="en-US" sz="1200">
                <a:solidFill>
                  <a:srgbClr val="000000"/>
                </a:solidFill>
                <a:latin typeface="Arial" charset="0"/>
                <a:ea typeface="ＭＳ Ｐゴシック" charset="0"/>
                <a:cs typeface="ＭＳ Ｐゴシック" charset="0"/>
              </a:endParaRPr>
            </a:p>
          </p:txBody>
        </p:sp>
        <p:sp>
          <p:nvSpPr>
            <p:cNvPr id="57" name="TextBox 56"/>
            <p:cNvSpPr txBox="1"/>
            <p:nvPr/>
          </p:nvSpPr>
          <p:spPr>
            <a:xfrm>
              <a:off x="8248834" y="5743228"/>
              <a:ext cx="325668" cy="369332"/>
            </a:xfrm>
            <a:prstGeom prst="rect">
              <a:avLst/>
            </a:prstGeom>
            <a:grpFill/>
          </p:spPr>
          <p:txBody>
            <a:bodyPr wrap="none">
              <a:spAutoFit/>
            </a:bodyPr>
            <a:lstStyle/>
            <a:p>
              <a:pPr fontAlgn="base">
                <a:spcBef>
                  <a:spcPct val="0"/>
                </a:spcBef>
                <a:spcAft>
                  <a:spcPct val="0"/>
                </a:spcAft>
                <a:defRPr/>
              </a:pPr>
              <a:r>
                <a:rPr lang="en-US" dirty="0">
                  <a:solidFill>
                    <a:srgbClr val="000000"/>
                  </a:solidFill>
                  <a:latin typeface="Arial" charset="0"/>
                  <a:ea typeface="ＭＳ Ｐゴシック" charset="0"/>
                  <a:cs typeface="ＭＳ Ｐゴシック" charset="0"/>
                </a:rPr>
                <a:t>Z</a:t>
              </a:r>
            </a:p>
          </p:txBody>
        </p:sp>
        <p:sp>
          <p:nvSpPr>
            <p:cNvPr id="58" name="Oval 57"/>
            <p:cNvSpPr/>
            <p:nvPr/>
          </p:nvSpPr>
          <p:spPr bwMode="auto">
            <a:xfrm>
              <a:off x="5796170" y="5669859"/>
              <a:ext cx="116963" cy="116981"/>
            </a:xfrm>
            <a:prstGeom prst="ellipse">
              <a:avLst/>
            </a:prstGeom>
            <a:grpFill/>
            <a:ln w="127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200">
                <a:solidFill>
                  <a:srgbClr val="000000"/>
                </a:solidFill>
                <a:latin typeface="Arial" charset="0"/>
                <a:ea typeface="ＭＳ Ｐゴシック" charset="0"/>
                <a:cs typeface="ＭＳ Ｐゴシック" charset="0"/>
              </a:endParaRPr>
            </a:p>
          </p:txBody>
        </p:sp>
      </p:grpSp>
      <p:sp>
        <p:nvSpPr>
          <p:cNvPr id="149515" name="Multiply 149514"/>
          <p:cNvSpPr/>
          <p:nvPr/>
        </p:nvSpPr>
        <p:spPr bwMode="auto">
          <a:xfrm>
            <a:off x="2764973" y="2274547"/>
            <a:ext cx="914400" cy="914400"/>
          </a:xfrm>
          <a:prstGeom prst="mathMultiply">
            <a:avLst/>
          </a:prstGeom>
          <a:solidFill>
            <a:srgbClr val="FF0000"/>
          </a:solidFill>
          <a:ln w="12700" cap="flat" cmpd="sng" algn="ctr">
            <a:solidFill>
              <a:schemeClr val="tx1"/>
            </a:solidFill>
            <a:prstDash val="solid"/>
            <a:round/>
            <a:headEnd type="none" w="med" len="med"/>
            <a:tailEnd type="none" w="med" len="med"/>
          </a:ln>
          <a:effectLst/>
          <a:extLst/>
        </p:spPr>
        <p:txBody>
          <a:bodyPr/>
          <a:lstStyle/>
          <a:p>
            <a:pPr eaLnBrk="0" fontAlgn="base" hangingPunct="0">
              <a:spcBef>
                <a:spcPct val="0"/>
              </a:spcBef>
              <a:spcAft>
                <a:spcPct val="0"/>
              </a:spcAft>
              <a:defRPr/>
            </a:pPr>
            <a:endParaRPr lang="en-US" sz="1200">
              <a:solidFill>
                <a:srgbClr val="000000"/>
              </a:solidFill>
              <a:latin typeface="Arial" charset="0"/>
              <a:ea typeface="ＭＳ Ｐゴシック" charset="0"/>
              <a:cs typeface="ＭＳ Ｐゴシック" charset="0"/>
            </a:endParaRPr>
          </a:p>
        </p:txBody>
      </p:sp>
      <p:sp>
        <p:nvSpPr>
          <p:cNvPr id="149516" name="Rectangle 149515"/>
          <p:cNvSpPr>
            <a:spLocks noChangeArrowheads="1"/>
          </p:cNvSpPr>
          <p:nvPr/>
        </p:nvSpPr>
        <p:spPr bwMode="auto">
          <a:xfrm>
            <a:off x="1389063" y="5100856"/>
            <a:ext cx="165100" cy="3429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eaLnBrk="0" fontAlgn="base" hangingPunct="0">
              <a:spcBef>
                <a:spcPct val="0"/>
              </a:spcBef>
              <a:spcAft>
                <a:spcPct val="0"/>
              </a:spcAft>
            </a:pPr>
            <a:endParaRPr lang="en-US" sz="1200" smtClean="0">
              <a:solidFill>
                <a:srgbClr val="000000"/>
              </a:solidFill>
              <a:latin typeface="Arial" charset="0"/>
              <a:ea typeface="ＭＳ Ｐゴシック" charset="0"/>
              <a:cs typeface="ＭＳ Ｐゴシック" charset="0"/>
            </a:endParaRPr>
          </a:p>
        </p:txBody>
      </p:sp>
      <p:pic>
        <p:nvPicPr>
          <p:cNvPr id="7" name="Picture 6"/>
          <p:cNvPicPr>
            <a:picLocks noChangeAspect="1"/>
          </p:cNvPicPr>
          <p:nvPr>
            <p:custDataLst>
              <p:tags r:id="rId3"/>
            </p:custDataLst>
          </p:nvPr>
        </p:nvPicPr>
        <p:blipFill>
          <a:blip r:embed="rId20" cstate="print">
            <a:extLst>
              <a:ext uri="{28A0092B-C50C-407E-A947-70E740481C1C}">
                <a14:useLocalDpi xmlns:a14="http://schemas.microsoft.com/office/drawing/2010/main" val="0"/>
              </a:ext>
            </a:extLst>
          </a:blip>
          <a:stretch>
            <a:fillRect/>
          </a:stretch>
        </p:blipFill>
        <p:spPr>
          <a:xfrm>
            <a:off x="352428" y="4037234"/>
            <a:ext cx="3857625" cy="2162175"/>
          </a:xfrm>
          <a:prstGeom prst="rect">
            <a:avLst/>
          </a:prstGeom>
        </p:spPr>
      </p:pic>
      <p:pic>
        <p:nvPicPr>
          <p:cNvPr id="33" name="Picture 32"/>
          <p:cNvPicPr>
            <a:picLocks noChangeAspect="1"/>
          </p:cNvPicPr>
          <p:nvPr>
            <p:custDataLst>
              <p:tags r:id="rId4"/>
            </p:custDataLst>
          </p:nvPr>
        </p:nvPicPr>
        <p:blipFill>
          <a:blip r:embed="rId21" cstate="print">
            <a:extLst>
              <a:ext uri="{28A0092B-C50C-407E-A947-70E740481C1C}">
                <a14:useLocalDpi xmlns:a14="http://schemas.microsoft.com/office/drawing/2010/main" val="0"/>
              </a:ext>
            </a:extLst>
          </a:blip>
          <a:stretch>
            <a:fillRect/>
          </a:stretch>
        </p:blipFill>
        <p:spPr>
          <a:xfrm>
            <a:off x="4715386" y="5231666"/>
            <a:ext cx="1213485" cy="1015365"/>
          </a:xfrm>
          <a:prstGeom prst="rect">
            <a:avLst/>
          </a:prstGeom>
        </p:spPr>
      </p:pic>
      <p:pic>
        <p:nvPicPr>
          <p:cNvPr id="34" name="Picture 33"/>
          <p:cNvPicPr>
            <a:picLocks noChangeAspect="1"/>
          </p:cNvPicPr>
          <p:nvPr>
            <p:custDataLst>
              <p:tags r:id="rId5"/>
            </p:custDataLst>
          </p:nvPr>
        </p:nvPicPr>
        <p:blipFill>
          <a:blip r:embed="rId22" cstate="print">
            <a:extLst>
              <a:ext uri="{28A0092B-C50C-407E-A947-70E740481C1C}">
                <a14:useLocalDpi xmlns:a14="http://schemas.microsoft.com/office/drawing/2010/main" val="0"/>
              </a:ext>
            </a:extLst>
          </a:blip>
          <a:stretch>
            <a:fillRect/>
          </a:stretch>
        </p:blipFill>
        <p:spPr>
          <a:xfrm>
            <a:off x="7238439" y="5260241"/>
            <a:ext cx="1188720" cy="1015365"/>
          </a:xfrm>
          <a:prstGeom prst="rect">
            <a:avLst/>
          </a:prstGeom>
        </p:spPr>
      </p:pic>
      <p:pic>
        <p:nvPicPr>
          <p:cNvPr id="48" name="Picture 47"/>
          <p:cNvPicPr>
            <a:picLocks noChangeAspect="1"/>
          </p:cNvPicPr>
          <p:nvPr>
            <p:custDataLst>
              <p:tags r:id="rId6"/>
            </p:custDataLst>
          </p:nvPr>
        </p:nvPicPr>
        <p:blipFill>
          <a:blip r:embed="rId23" cstate="print">
            <a:extLst>
              <a:ext uri="{28A0092B-C50C-407E-A947-70E740481C1C}">
                <a14:useLocalDpi xmlns:a14="http://schemas.microsoft.com/office/drawing/2010/main" val="0"/>
              </a:ext>
            </a:extLst>
          </a:blip>
          <a:stretch>
            <a:fillRect/>
          </a:stretch>
        </p:blipFill>
        <p:spPr>
          <a:xfrm>
            <a:off x="5031106" y="4799231"/>
            <a:ext cx="3350895" cy="289560"/>
          </a:xfrm>
          <a:prstGeom prst="rect">
            <a:avLst/>
          </a:prstGeom>
        </p:spPr>
      </p:pic>
      <p:pic>
        <p:nvPicPr>
          <p:cNvPr id="37" name="Picture 36"/>
          <p:cNvPicPr>
            <a:picLocks noChangeAspect="1"/>
          </p:cNvPicPr>
          <p:nvPr>
            <p:custDataLst>
              <p:tags r:id="rId7"/>
            </p:custDataLst>
          </p:nvPr>
        </p:nvPicPr>
        <p:blipFill>
          <a:blip r:embed="rId24" cstate="print">
            <a:extLst>
              <a:ext uri="{28A0092B-C50C-407E-A947-70E740481C1C}">
                <a14:useLocalDpi xmlns:a14="http://schemas.microsoft.com/office/drawing/2010/main" val="0"/>
              </a:ext>
            </a:extLst>
          </a:blip>
          <a:stretch>
            <a:fillRect/>
          </a:stretch>
        </p:blipFill>
        <p:spPr>
          <a:xfrm>
            <a:off x="4626292" y="2876102"/>
            <a:ext cx="501015" cy="255270"/>
          </a:xfrm>
          <a:prstGeom prst="rect">
            <a:avLst/>
          </a:prstGeom>
        </p:spPr>
      </p:pic>
      <p:pic>
        <p:nvPicPr>
          <p:cNvPr id="42" name="Picture 41"/>
          <p:cNvPicPr>
            <a:picLocks noChangeAspect="1"/>
          </p:cNvPicPr>
          <p:nvPr>
            <p:custDataLst>
              <p:tags r:id="rId8"/>
            </p:custDataLst>
          </p:nvPr>
        </p:nvPicPr>
        <p:blipFill>
          <a:blip r:embed="rId25" cstate="print">
            <a:extLst>
              <a:ext uri="{28A0092B-C50C-407E-A947-70E740481C1C}">
                <a14:useLocalDpi xmlns:a14="http://schemas.microsoft.com/office/drawing/2010/main" val="0"/>
              </a:ext>
            </a:extLst>
          </a:blip>
          <a:stretch>
            <a:fillRect/>
          </a:stretch>
        </p:blipFill>
        <p:spPr>
          <a:xfrm>
            <a:off x="5676083" y="4418231"/>
            <a:ext cx="1985010" cy="230505"/>
          </a:xfrm>
          <a:prstGeom prst="rect">
            <a:avLst/>
          </a:prstGeom>
        </p:spPr>
      </p:pic>
      <p:pic>
        <p:nvPicPr>
          <p:cNvPr id="43" name="Picture 42"/>
          <p:cNvPicPr>
            <a:picLocks noChangeAspect="1"/>
          </p:cNvPicPr>
          <p:nvPr>
            <p:custDataLst>
              <p:tags r:id="rId9"/>
            </p:custDataLst>
          </p:nvPr>
        </p:nvPicPr>
        <p:blipFill>
          <a:blip r:embed="rId26" cstate="print">
            <a:extLst>
              <a:ext uri="{28A0092B-C50C-407E-A947-70E740481C1C}">
                <a14:useLocalDpi xmlns:a14="http://schemas.microsoft.com/office/drawing/2010/main" val="0"/>
              </a:ext>
            </a:extLst>
          </a:blip>
          <a:stretch>
            <a:fillRect/>
          </a:stretch>
        </p:blipFill>
        <p:spPr>
          <a:xfrm>
            <a:off x="6033202" y="4098649"/>
            <a:ext cx="1689735" cy="211455"/>
          </a:xfrm>
          <a:prstGeom prst="rect">
            <a:avLst/>
          </a:prstGeom>
        </p:spPr>
      </p:pic>
      <p:pic>
        <p:nvPicPr>
          <p:cNvPr id="44" name="Picture 43"/>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1587703" y="5213251"/>
            <a:ext cx="140970" cy="230505"/>
          </a:xfrm>
          <a:prstGeom prst="rect">
            <a:avLst/>
          </a:prstGeom>
        </p:spPr>
      </p:pic>
      <p:pic>
        <p:nvPicPr>
          <p:cNvPr id="52" name="Picture 51"/>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887412" y="3270175"/>
            <a:ext cx="390525" cy="222885"/>
          </a:xfrm>
          <a:prstGeom prst="rect">
            <a:avLst/>
          </a:prstGeom>
        </p:spPr>
      </p:pic>
      <p:pic>
        <p:nvPicPr>
          <p:cNvPr id="60" name="Picture 59"/>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3029743" y="3528066"/>
            <a:ext cx="409575" cy="222885"/>
          </a:xfrm>
          <a:prstGeom prst="rect">
            <a:avLst/>
          </a:prstGeom>
        </p:spPr>
      </p:pic>
      <p:pic>
        <p:nvPicPr>
          <p:cNvPr id="61440" name="Picture 61439"/>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4495800" y="5970315"/>
            <a:ext cx="1836420" cy="264795"/>
          </a:xfrm>
          <a:prstGeom prst="rect">
            <a:avLst/>
          </a:prstGeom>
        </p:spPr>
      </p:pic>
      <p:pic>
        <p:nvPicPr>
          <p:cNvPr id="61441" name="Picture 61440"/>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7098030" y="5990317"/>
            <a:ext cx="1588770" cy="264795"/>
          </a:xfrm>
          <a:prstGeom prst="rect">
            <a:avLst/>
          </a:prstGeom>
        </p:spPr>
      </p:pic>
      <p:sp>
        <p:nvSpPr>
          <p:cNvPr id="4" name="Right Brace 3"/>
          <p:cNvSpPr/>
          <p:nvPr/>
        </p:nvSpPr>
        <p:spPr>
          <a:xfrm>
            <a:off x="4343400" y="3884831"/>
            <a:ext cx="152400" cy="7639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000000"/>
              </a:solidFill>
            </a:endParaRPr>
          </a:p>
        </p:txBody>
      </p:sp>
      <p:sp>
        <p:nvSpPr>
          <p:cNvPr id="51" name="Right Brace 50"/>
          <p:cNvSpPr/>
          <p:nvPr/>
        </p:nvSpPr>
        <p:spPr>
          <a:xfrm>
            <a:off x="4343400" y="4739372"/>
            <a:ext cx="152400" cy="288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000000"/>
              </a:solidFill>
            </a:endParaRPr>
          </a:p>
        </p:txBody>
      </p:sp>
      <p:sp>
        <p:nvSpPr>
          <p:cNvPr id="59" name="Right Brace 58"/>
          <p:cNvSpPr/>
          <p:nvPr/>
        </p:nvSpPr>
        <p:spPr>
          <a:xfrm>
            <a:off x="4343400" y="5120372"/>
            <a:ext cx="152400" cy="288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000000"/>
              </a:solidFill>
            </a:endParaRPr>
          </a:p>
        </p:txBody>
      </p:sp>
    </p:spTree>
    <p:extLst>
      <p:ext uri="{BB962C8B-B14F-4D97-AF65-F5344CB8AC3E}">
        <p14:creationId xmlns:p14="http://schemas.microsoft.com/office/powerpoint/2010/main" val="283319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9"/>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4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495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6144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1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1" grpId="1" animBg="1"/>
      <p:bldP spid="5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56024" y="110285"/>
            <a:ext cx="8229600" cy="1143000"/>
          </a:xfrm>
        </p:spPr>
        <p:txBody>
          <a:bodyPr/>
          <a:lstStyle/>
          <a:p>
            <a:r>
              <a:rPr lang="en-US" sz="3200" dirty="0" smtClean="0">
                <a:latin typeface="Calibri" charset="0"/>
              </a:rPr>
              <a:t>Simultaneous Heat Integration and Optimization MHEX for </a:t>
            </a:r>
            <a:r>
              <a:rPr lang="en-US" sz="3200" dirty="0">
                <a:latin typeface="Calibri" charset="0"/>
              </a:rPr>
              <a:t>LNG Liquefaction</a:t>
            </a:r>
          </a:p>
        </p:txBody>
      </p:sp>
      <p:sp>
        <p:nvSpPr>
          <p:cNvPr id="235524" name="Rectangle 4"/>
          <p:cNvSpPr>
            <a:spLocks noChangeArrowheads="1"/>
          </p:cNvSpPr>
          <p:nvPr/>
        </p:nvSpPr>
        <p:spPr bwMode="auto">
          <a:xfrm>
            <a:off x="2251075" y="2181225"/>
            <a:ext cx="1698625" cy="703263"/>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25" name="Rectangle 5"/>
          <p:cNvSpPr>
            <a:spLocks noChangeArrowheads="1"/>
          </p:cNvSpPr>
          <p:nvPr/>
        </p:nvSpPr>
        <p:spPr bwMode="auto">
          <a:xfrm>
            <a:off x="2251075" y="3516313"/>
            <a:ext cx="1627188" cy="563562"/>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nchor="ctr"/>
          <a:lstStyle/>
          <a:p>
            <a:pPr defTabSz="847725" eaLnBrk="0" hangingPunct="0">
              <a:spcBef>
                <a:spcPct val="0"/>
              </a:spcBef>
            </a:pPr>
            <a:endParaRPr lang="en-US" sz="2200">
              <a:latin typeface="Times New Roman" charset="0"/>
            </a:endParaRPr>
          </a:p>
        </p:txBody>
      </p:sp>
      <p:sp>
        <p:nvSpPr>
          <p:cNvPr id="235526" name="Rectangle 6"/>
          <p:cNvSpPr>
            <a:spLocks noChangeArrowheads="1"/>
          </p:cNvSpPr>
          <p:nvPr/>
        </p:nvSpPr>
        <p:spPr bwMode="auto">
          <a:xfrm>
            <a:off x="2251075" y="4713288"/>
            <a:ext cx="1203325" cy="56197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nchor="ctr"/>
          <a:lstStyle/>
          <a:p>
            <a:pPr defTabSz="847725" eaLnBrk="0" hangingPunct="0">
              <a:spcBef>
                <a:spcPct val="0"/>
              </a:spcBef>
            </a:pPr>
            <a:endParaRPr lang="en-US" sz="2200">
              <a:latin typeface="Times New Roman" charset="0"/>
            </a:endParaRPr>
          </a:p>
        </p:txBody>
      </p:sp>
      <p:sp>
        <p:nvSpPr>
          <p:cNvPr id="235527" name="Line 7"/>
          <p:cNvSpPr>
            <a:spLocks noChangeShapeType="1"/>
          </p:cNvSpPr>
          <p:nvPr/>
        </p:nvSpPr>
        <p:spPr bwMode="auto">
          <a:xfrm>
            <a:off x="2463800" y="1617663"/>
            <a:ext cx="0" cy="914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28" name="Line 8"/>
          <p:cNvSpPr>
            <a:spLocks noChangeShapeType="1"/>
          </p:cNvSpPr>
          <p:nvPr/>
        </p:nvSpPr>
        <p:spPr bwMode="auto">
          <a:xfrm>
            <a:off x="2463800" y="2532063"/>
            <a:ext cx="0" cy="126682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29" name="Line 9"/>
          <p:cNvSpPr>
            <a:spLocks noChangeShapeType="1"/>
          </p:cNvSpPr>
          <p:nvPr/>
        </p:nvSpPr>
        <p:spPr bwMode="auto">
          <a:xfrm>
            <a:off x="2463800" y="3765550"/>
            <a:ext cx="0" cy="1158875"/>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0" name="Line 10"/>
          <p:cNvSpPr>
            <a:spLocks noChangeShapeType="1"/>
          </p:cNvSpPr>
          <p:nvPr/>
        </p:nvSpPr>
        <p:spPr bwMode="auto">
          <a:xfrm>
            <a:off x="2463800" y="4572000"/>
            <a:ext cx="0" cy="1720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1" name="Line 11"/>
          <p:cNvSpPr>
            <a:spLocks noChangeShapeType="1"/>
          </p:cNvSpPr>
          <p:nvPr/>
        </p:nvSpPr>
        <p:spPr bwMode="auto">
          <a:xfrm>
            <a:off x="2463800" y="6286500"/>
            <a:ext cx="1203325"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35532" name="Group 12"/>
          <p:cNvGrpSpPr>
            <a:grpSpLocks/>
          </p:cNvGrpSpPr>
          <p:nvPr/>
        </p:nvGrpSpPr>
        <p:grpSpPr bwMode="auto">
          <a:xfrm>
            <a:off x="3667125" y="6229350"/>
            <a:ext cx="141288" cy="139700"/>
            <a:chOff x="1920" y="4320"/>
            <a:chExt cx="192" cy="96"/>
          </a:xfrm>
        </p:grpSpPr>
        <p:sp>
          <p:nvSpPr>
            <p:cNvPr id="235533" name="AutoShape 13"/>
            <p:cNvSpPr>
              <a:spLocks noChangeArrowheads="1"/>
            </p:cNvSpPr>
            <p:nvPr/>
          </p:nvSpPr>
          <p:spPr bwMode="auto">
            <a:xfrm rot="-16200000">
              <a:off x="1920"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34" name="AutoShape 14"/>
            <p:cNvSpPr>
              <a:spLocks noChangeArrowheads="1"/>
            </p:cNvSpPr>
            <p:nvPr/>
          </p:nvSpPr>
          <p:spPr bwMode="auto">
            <a:xfrm rot="-5400000">
              <a:off x="2016"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5535" name="Line 15"/>
          <p:cNvSpPr>
            <a:spLocks noChangeShapeType="1"/>
          </p:cNvSpPr>
          <p:nvPr/>
        </p:nvSpPr>
        <p:spPr bwMode="auto">
          <a:xfrm>
            <a:off x="2746375" y="1476375"/>
            <a:ext cx="0" cy="985838"/>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6" name="Line 16"/>
          <p:cNvSpPr>
            <a:spLocks noChangeShapeType="1"/>
          </p:cNvSpPr>
          <p:nvPr/>
        </p:nvSpPr>
        <p:spPr bwMode="auto">
          <a:xfrm>
            <a:off x="2746375" y="2390775"/>
            <a:ext cx="0" cy="1408113"/>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7" name="Line 17"/>
          <p:cNvSpPr>
            <a:spLocks noChangeShapeType="1"/>
          </p:cNvSpPr>
          <p:nvPr/>
        </p:nvSpPr>
        <p:spPr bwMode="auto">
          <a:xfrm>
            <a:off x="2746375" y="3727450"/>
            <a:ext cx="0" cy="1196975"/>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8" name="Line 18"/>
          <p:cNvSpPr>
            <a:spLocks noChangeShapeType="1"/>
          </p:cNvSpPr>
          <p:nvPr/>
        </p:nvSpPr>
        <p:spPr bwMode="auto">
          <a:xfrm>
            <a:off x="2746375" y="4852988"/>
            <a:ext cx="0" cy="774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39" name="Line 19"/>
          <p:cNvSpPr>
            <a:spLocks noChangeShapeType="1"/>
          </p:cNvSpPr>
          <p:nvPr/>
        </p:nvSpPr>
        <p:spPr bwMode="auto">
          <a:xfrm>
            <a:off x="2746375" y="56276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0" name="Line 20"/>
          <p:cNvSpPr>
            <a:spLocks noChangeShapeType="1"/>
          </p:cNvSpPr>
          <p:nvPr/>
        </p:nvSpPr>
        <p:spPr bwMode="auto">
          <a:xfrm>
            <a:off x="2746375" y="5627688"/>
            <a:ext cx="2127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1" name="Line 21"/>
          <p:cNvSpPr>
            <a:spLocks noChangeShapeType="1"/>
          </p:cNvSpPr>
          <p:nvPr/>
        </p:nvSpPr>
        <p:spPr bwMode="auto">
          <a:xfrm>
            <a:off x="3100388" y="5627688"/>
            <a:ext cx="2127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2" name="Line 22"/>
          <p:cNvSpPr>
            <a:spLocks noChangeShapeType="1"/>
          </p:cNvSpPr>
          <p:nvPr/>
        </p:nvSpPr>
        <p:spPr bwMode="auto">
          <a:xfrm flipH="1">
            <a:off x="3028950" y="3765550"/>
            <a:ext cx="1588" cy="5953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3" name="Line 23"/>
          <p:cNvSpPr>
            <a:spLocks noChangeShapeType="1"/>
          </p:cNvSpPr>
          <p:nvPr/>
        </p:nvSpPr>
        <p:spPr bwMode="auto">
          <a:xfrm>
            <a:off x="3028950" y="4360863"/>
            <a:ext cx="2127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4" name="Line 24"/>
          <p:cNvSpPr>
            <a:spLocks noChangeShapeType="1"/>
          </p:cNvSpPr>
          <p:nvPr/>
        </p:nvSpPr>
        <p:spPr bwMode="auto">
          <a:xfrm>
            <a:off x="3382963" y="4360863"/>
            <a:ext cx="2127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5" name="Line 25"/>
          <p:cNvSpPr>
            <a:spLocks noChangeShapeType="1"/>
          </p:cNvSpPr>
          <p:nvPr/>
        </p:nvSpPr>
        <p:spPr bwMode="auto">
          <a:xfrm>
            <a:off x="3028950" y="1617663"/>
            <a:ext cx="0" cy="844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6" name="Line 26"/>
          <p:cNvSpPr>
            <a:spLocks noChangeShapeType="1"/>
          </p:cNvSpPr>
          <p:nvPr/>
        </p:nvSpPr>
        <p:spPr bwMode="auto">
          <a:xfrm>
            <a:off x="3028950" y="3235325"/>
            <a:ext cx="0" cy="5635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7" name="Line 27"/>
          <p:cNvSpPr>
            <a:spLocks noChangeShapeType="1"/>
          </p:cNvSpPr>
          <p:nvPr/>
        </p:nvSpPr>
        <p:spPr bwMode="auto">
          <a:xfrm>
            <a:off x="3028950" y="2390775"/>
            <a:ext cx="0" cy="8445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8" name="Line 28"/>
          <p:cNvSpPr>
            <a:spLocks noChangeShapeType="1"/>
          </p:cNvSpPr>
          <p:nvPr/>
        </p:nvSpPr>
        <p:spPr bwMode="auto">
          <a:xfrm>
            <a:off x="3313113" y="4994275"/>
            <a:ext cx="0" cy="633413"/>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49" name="Line 29"/>
          <p:cNvSpPr>
            <a:spLocks noChangeShapeType="1"/>
          </p:cNvSpPr>
          <p:nvPr/>
        </p:nvSpPr>
        <p:spPr bwMode="auto">
          <a:xfrm>
            <a:off x="3313113" y="4641850"/>
            <a:ext cx="0" cy="4222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0" name="Line 30"/>
          <p:cNvSpPr>
            <a:spLocks noChangeShapeType="1"/>
          </p:cNvSpPr>
          <p:nvPr/>
        </p:nvSpPr>
        <p:spPr bwMode="auto">
          <a:xfrm>
            <a:off x="3313113" y="2390775"/>
            <a:ext cx="0" cy="77470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1" name="Line 31"/>
          <p:cNvSpPr>
            <a:spLocks noChangeShapeType="1"/>
          </p:cNvSpPr>
          <p:nvPr/>
        </p:nvSpPr>
        <p:spPr bwMode="auto">
          <a:xfrm>
            <a:off x="3313113" y="3165475"/>
            <a:ext cx="211137"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2" name="Line 32"/>
          <p:cNvSpPr>
            <a:spLocks noChangeShapeType="1"/>
          </p:cNvSpPr>
          <p:nvPr/>
        </p:nvSpPr>
        <p:spPr bwMode="auto">
          <a:xfrm>
            <a:off x="3667125" y="3165475"/>
            <a:ext cx="141288"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3" name="Line 33"/>
          <p:cNvSpPr>
            <a:spLocks noChangeShapeType="1"/>
          </p:cNvSpPr>
          <p:nvPr/>
        </p:nvSpPr>
        <p:spPr bwMode="auto">
          <a:xfrm>
            <a:off x="3313113" y="1828800"/>
            <a:ext cx="0" cy="633413"/>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4" name="AutoShape 34"/>
          <p:cNvSpPr>
            <a:spLocks noChangeArrowheads="1"/>
          </p:cNvSpPr>
          <p:nvPr/>
        </p:nvSpPr>
        <p:spPr bwMode="auto">
          <a:xfrm>
            <a:off x="2392363" y="1476375"/>
            <a:ext cx="141287" cy="141288"/>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5" name="Line 35"/>
          <p:cNvSpPr>
            <a:spLocks noChangeShapeType="1"/>
          </p:cNvSpPr>
          <p:nvPr/>
        </p:nvSpPr>
        <p:spPr bwMode="auto">
          <a:xfrm>
            <a:off x="3808413" y="6286500"/>
            <a:ext cx="636587"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6" name="AutoShape 36"/>
          <p:cNvSpPr>
            <a:spLocks noChangeArrowheads="1"/>
          </p:cNvSpPr>
          <p:nvPr/>
        </p:nvSpPr>
        <p:spPr bwMode="auto">
          <a:xfrm>
            <a:off x="4445000" y="6216650"/>
            <a:ext cx="141288" cy="139700"/>
          </a:xfrm>
          <a:prstGeom prst="rightArrow">
            <a:avLst>
              <a:gd name="adj1" fmla="val 50000"/>
              <a:gd name="adj2" fmla="val 2528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7" name="Line 37"/>
          <p:cNvSpPr>
            <a:spLocks noChangeShapeType="1"/>
          </p:cNvSpPr>
          <p:nvPr/>
        </p:nvSpPr>
        <p:spPr bwMode="auto">
          <a:xfrm>
            <a:off x="3595688" y="3727450"/>
            <a:ext cx="0" cy="633413"/>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8" name="Line 38"/>
          <p:cNvSpPr>
            <a:spLocks noChangeShapeType="1"/>
          </p:cNvSpPr>
          <p:nvPr/>
        </p:nvSpPr>
        <p:spPr bwMode="auto">
          <a:xfrm>
            <a:off x="3595688" y="3446463"/>
            <a:ext cx="0" cy="3524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59" name="Line 39"/>
          <p:cNvSpPr>
            <a:spLocks noChangeShapeType="1"/>
          </p:cNvSpPr>
          <p:nvPr/>
        </p:nvSpPr>
        <p:spPr bwMode="auto">
          <a:xfrm>
            <a:off x="3595688" y="3446463"/>
            <a:ext cx="261778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60" name="Line 40"/>
          <p:cNvSpPr>
            <a:spLocks noChangeShapeType="1"/>
          </p:cNvSpPr>
          <p:nvPr/>
        </p:nvSpPr>
        <p:spPr bwMode="auto">
          <a:xfrm>
            <a:off x="3808413" y="2532063"/>
            <a:ext cx="0" cy="633412"/>
          </a:xfrm>
          <a:prstGeom prst="line">
            <a:avLst/>
          </a:prstGeom>
          <a:noFill/>
          <a:ln w="28575">
            <a:solidFill>
              <a:srgbClr val="FF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61" name="Line 41"/>
          <p:cNvSpPr>
            <a:spLocks noChangeShapeType="1"/>
          </p:cNvSpPr>
          <p:nvPr/>
        </p:nvSpPr>
        <p:spPr bwMode="auto">
          <a:xfrm>
            <a:off x="3808413" y="2049463"/>
            <a:ext cx="1344612"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35562" name="Group 42"/>
          <p:cNvGrpSpPr>
            <a:grpSpLocks/>
          </p:cNvGrpSpPr>
          <p:nvPr/>
        </p:nvGrpSpPr>
        <p:grpSpPr bwMode="auto">
          <a:xfrm>
            <a:off x="2959100" y="5556250"/>
            <a:ext cx="141288" cy="141288"/>
            <a:chOff x="1920" y="4320"/>
            <a:chExt cx="192" cy="96"/>
          </a:xfrm>
        </p:grpSpPr>
        <p:sp>
          <p:nvSpPr>
            <p:cNvPr id="235563" name="AutoShape 43"/>
            <p:cNvSpPr>
              <a:spLocks noChangeArrowheads="1"/>
            </p:cNvSpPr>
            <p:nvPr/>
          </p:nvSpPr>
          <p:spPr bwMode="auto">
            <a:xfrm rot="-16200000">
              <a:off x="1920"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4" name="AutoShape 44"/>
            <p:cNvSpPr>
              <a:spLocks noChangeArrowheads="1"/>
            </p:cNvSpPr>
            <p:nvPr/>
          </p:nvSpPr>
          <p:spPr bwMode="auto">
            <a:xfrm rot="-5400000">
              <a:off x="2016"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5565" name="Group 45"/>
          <p:cNvGrpSpPr>
            <a:grpSpLocks/>
          </p:cNvGrpSpPr>
          <p:nvPr/>
        </p:nvGrpSpPr>
        <p:grpSpPr bwMode="auto">
          <a:xfrm>
            <a:off x="3241675" y="4291013"/>
            <a:ext cx="141288" cy="139700"/>
            <a:chOff x="1920" y="4320"/>
            <a:chExt cx="192" cy="96"/>
          </a:xfrm>
        </p:grpSpPr>
        <p:sp>
          <p:nvSpPr>
            <p:cNvPr id="235566" name="AutoShape 46"/>
            <p:cNvSpPr>
              <a:spLocks noChangeArrowheads="1"/>
            </p:cNvSpPr>
            <p:nvPr/>
          </p:nvSpPr>
          <p:spPr bwMode="auto">
            <a:xfrm rot="-16200000">
              <a:off x="1920"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67" name="AutoShape 47"/>
            <p:cNvSpPr>
              <a:spLocks noChangeArrowheads="1"/>
            </p:cNvSpPr>
            <p:nvPr/>
          </p:nvSpPr>
          <p:spPr bwMode="auto">
            <a:xfrm rot="-5400000">
              <a:off x="2016"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35568" name="Group 48"/>
          <p:cNvGrpSpPr>
            <a:grpSpLocks/>
          </p:cNvGrpSpPr>
          <p:nvPr/>
        </p:nvGrpSpPr>
        <p:grpSpPr bwMode="auto">
          <a:xfrm>
            <a:off x="3524250" y="3095625"/>
            <a:ext cx="142875" cy="139700"/>
            <a:chOff x="1920" y="4320"/>
            <a:chExt cx="192" cy="96"/>
          </a:xfrm>
        </p:grpSpPr>
        <p:sp>
          <p:nvSpPr>
            <p:cNvPr id="235569" name="AutoShape 49"/>
            <p:cNvSpPr>
              <a:spLocks noChangeArrowheads="1"/>
            </p:cNvSpPr>
            <p:nvPr/>
          </p:nvSpPr>
          <p:spPr bwMode="auto">
            <a:xfrm rot="-16200000">
              <a:off x="1920"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70" name="AutoShape 50"/>
            <p:cNvSpPr>
              <a:spLocks noChangeArrowheads="1"/>
            </p:cNvSpPr>
            <p:nvPr/>
          </p:nvSpPr>
          <p:spPr bwMode="auto">
            <a:xfrm rot="-5400000">
              <a:off x="2016" y="4320"/>
              <a:ext cx="96" cy="96"/>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5571" name="AutoShape 51"/>
          <p:cNvSpPr>
            <a:spLocks noChangeArrowheads="1"/>
          </p:cNvSpPr>
          <p:nvPr/>
        </p:nvSpPr>
        <p:spPr bwMode="auto">
          <a:xfrm rot="-5400000">
            <a:off x="6781800" y="4992688"/>
            <a:ext cx="561975" cy="56515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84701" tIns="42350" rIns="84701" bIns="42350" anchor="ctr"/>
          <a:lstStyle/>
          <a:p>
            <a:pPr defTabSz="847725" eaLnBrk="0" hangingPunct="0">
              <a:spcBef>
                <a:spcPct val="0"/>
              </a:spcBef>
            </a:pPr>
            <a:endParaRPr lang="en-US" sz="2200">
              <a:latin typeface="Times New Roman" charset="0"/>
            </a:endParaRPr>
          </a:p>
        </p:txBody>
      </p:sp>
      <p:sp>
        <p:nvSpPr>
          <p:cNvPr id="235572" name="Line 52"/>
          <p:cNvSpPr>
            <a:spLocks noChangeShapeType="1"/>
          </p:cNvSpPr>
          <p:nvPr/>
        </p:nvSpPr>
        <p:spPr bwMode="auto">
          <a:xfrm>
            <a:off x="3313113" y="4641850"/>
            <a:ext cx="3608387"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3" name="Line 53"/>
          <p:cNvSpPr>
            <a:spLocks noChangeShapeType="1"/>
          </p:cNvSpPr>
          <p:nvPr/>
        </p:nvSpPr>
        <p:spPr bwMode="auto">
          <a:xfrm>
            <a:off x="6921500" y="4641850"/>
            <a:ext cx="0" cy="38735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4" name="Line 54"/>
          <p:cNvSpPr>
            <a:spLocks noChangeShapeType="1"/>
          </p:cNvSpPr>
          <p:nvPr/>
        </p:nvSpPr>
        <p:spPr bwMode="auto">
          <a:xfrm flipV="1">
            <a:off x="7275513" y="4641850"/>
            <a:ext cx="0" cy="47625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5" name="Line 55"/>
          <p:cNvSpPr>
            <a:spLocks noChangeShapeType="1"/>
          </p:cNvSpPr>
          <p:nvPr/>
        </p:nvSpPr>
        <p:spPr bwMode="auto">
          <a:xfrm>
            <a:off x="7275513" y="4641850"/>
            <a:ext cx="4953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6" name="AutoShape 56"/>
          <p:cNvSpPr>
            <a:spLocks noChangeArrowheads="1"/>
          </p:cNvSpPr>
          <p:nvPr/>
        </p:nvSpPr>
        <p:spPr bwMode="auto">
          <a:xfrm>
            <a:off x="7699375" y="4502150"/>
            <a:ext cx="282575" cy="280988"/>
          </a:xfrm>
          <a:prstGeom prst="flowChartConnector">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nchor="ctr"/>
          <a:lstStyle/>
          <a:p>
            <a:pPr defTabSz="847725" eaLnBrk="0" hangingPunct="0">
              <a:spcBef>
                <a:spcPct val="0"/>
              </a:spcBef>
            </a:pPr>
            <a:endParaRPr lang="en-US" sz="1300">
              <a:latin typeface="Times New Roman" charset="0"/>
            </a:endParaRPr>
          </a:p>
        </p:txBody>
      </p:sp>
      <p:sp>
        <p:nvSpPr>
          <p:cNvPr id="235577" name="Line 57"/>
          <p:cNvSpPr>
            <a:spLocks noChangeShapeType="1"/>
          </p:cNvSpPr>
          <p:nvPr/>
        </p:nvSpPr>
        <p:spPr bwMode="auto">
          <a:xfrm>
            <a:off x="7981950" y="4641850"/>
            <a:ext cx="4953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8" name="Line 58"/>
          <p:cNvSpPr>
            <a:spLocks noChangeShapeType="1"/>
          </p:cNvSpPr>
          <p:nvPr/>
        </p:nvSpPr>
        <p:spPr bwMode="auto">
          <a:xfrm>
            <a:off x="7840663" y="4713288"/>
            <a:ext cx="0" cy="2809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79" name="Line 59"/>
          <p:cNvSpPr>
            <a:spLocks noChangeShapeType="1"/>
          </p:cNvSpPr>
          <p:nvPr/>
        </p:nvSpPr>
        <p:spPr bwMode="auto">
          <a:xfrm flipV="1">
            <a:off x="7840663" y="4360863"/>
            <a:ext cx="0" cy="211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0" name="Line 60"/>
          <p:cNvSpPr>
            <a:spLocks noChangeShapeType="1"/>
          </p:cNvSpPr>
          <p:nvPr/>
        </p:nvSpPr>
        <p:spPr bwMode="auto">
          <a:xfrm flipH="1" flipV="1">
            <a:off x="7751763" y="4673600"/>
            <a:ext cx="88900"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1" name="Line 61"/>
          <p:cNvSpPr>
            <a:spLocks noChangeShapeType="1"/>
          </p:cNvSpPr>
          <p:nvPr/>
        </p:nvSpPr>
        <p:spPr bwMode="auto">
          <a:xfrm flipV="1">
            <a:off x="7747000" y="4619625"/>
            <a:ext cx="174625" cy="57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2" name="Line 62"/>
          <p:cNvSpPr>
            <a:spLocks noChangeShapeType="1"/>
          </p:cNvSpPr>
          <p:nvPr/>
        </p:nvSpPr>
        <p:spPr bwMode="auto">
          <a:xfrm flipH="1" flipV="1">
            <a:off x="7840663" y="4572000"/>
            <a:ext cx="82550" cy="44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3" name="AutoShape 63"/>
          <p:cNvSpPr>
            <a:spLocks noChangeArrowheads="1"/>
          </p:cNvSpPr>
          <p:nvPr/>
        </p:nvSpPr>
        <p:spPr bwMode="auto">
          <a:xfrm rot="-5400000">
            <a:off x="6074569" y="3796507"/>
            <a:ext cx="561975" cy="566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84701" tIns="42350" rIns="84701" bIns="42350" anchor="ctr"/>
          <a:lstStyle/>
          <a:p>
            <a:pPr defTabSz="847725" eaLnBrk="0" hangingPunct="0">
              <a:spcBef>
                <a:spcPct val="0"/>
              </a:spcBef>
            </a:pPr>
            <a:endParaRPr lang="en-US" sz="2200">
              <a:latin typeface="Times New Roman" charset="0"/>
            </a:endParaRPr>
          </a:p>
        </p:txBody>
      </p:sp>
      <p:sp>
        <p:nvSpPr>
          <p:cNvPr id="235584" name="Line 64"/>
          <p:cNvSpPr>
            <a:spLocks noChangeShapeType="1"/>
          </p:cNvSpPr>
          <p:nvPr/>
        </p:nvSpPr>
        <p:spPr bwMode="auto">
          <a:xfrm>
            <a:off x="6213475" y="3446463"/>
            <a:ext cx="0" cy="3873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5" name="Line 65"/>
          <p:cNvSpPr>
            <a:spLocks noChangeShapeType="1"/>
          </p:cNvSpPr>
          <p:nvPr/>
        </p:nvSpPr>
        <p:spPr bwMode="auto">
          <a:xfrm flipV="1">
            <a:off x="6567488" y="3446463"/>
            <a:ext cx="0" cy="4762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6" name="Line 66"/>
          <p:cNvSpPr>
            <a:spLocks noChangeShapeType="1"/>
          </p:cNvSpPr>
          <p:nvPr/>
        </p:nvSpPr>
        <p:spPr bwMode="auto">
          <a:xfrm>
            <a:off x="6567488" y="3446463"/>
            <a:ext cx="4953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7" name="AutoShape 67"/>
          <p:cNvSpPr>
            <a:spLocks noChangeArrowheads="1"/>
          </p:cNvSpPr>
          <p:nvPr/>
        </p:nvSpPr>
        <p:spPr bwMode="auto">
          <a:xfrm>
            <a:off x="6991350" y="3305175"/>
            <a:ext cx="284163" cy="282575"/>
          </a:xfrm>
          <a:prstGeom prst="flowChartConnector">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nchor="ctr"/>
          <a:lstStyle/>
          <a:p>
            <a:pPr defTabSz="847725" eaLnBrk="0" hangingPunct="0">
              <a:spcBef>
                <a:spcPct val="0"/>
              </a:spcBef>
            </a:pPr>
            <a:endParaRPr lang="en-US" sz="1300">
              <a:latin typeface="Times New Roman" charset="0"/>
            </a:endParaRPr>
          </a:p>
        </p:txBody>
      </p:sp>
      <p:sp>
        <p:nvSpPr>
          <p:cNvPr id="235588" name="Line 68"/>
          <p:cNvSpPr>
            <a:spLocks noChangeShapeType="1"/>
          </p:cNvSpPr>
          <p:nvPr/>
        </p:nvSpPr>
        <p:spPr bwMode="auto">
          <a:xfrm>
            <a:off x="7275513" y="3446463"/>
            <a:ext cx="4953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89" name="Line 69"/>
          <p:cNvSpPr>
            <a:spLocks noChangeShapeType="1"/>
          </p:cNvSpPr>
          <p:nvPr/>
        </p:nvSpPr>
        <p:spPr bwMode="auto">
          <a:xfrm>
            <a:off x="7134225" y="3516313"/>
            <a:ext cx="0" cy="2825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0" name="Line 70"/>
          <p:cNvSpPr>
            <a:spLocks noChangeShapeType="1"/>
          </p:cNvSpPr>
          <p:nvPr/>
        </p:nvSpPr>
        <p:spPr bwMode="auto">
          <a:xfrm flipV="1">
            <a:off x="7134225" y="3165475"/>
            <a:ext cx="0" cy="2111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1" name="Line 71"/>
          <p:cNvSpPr>
            <a:spLocks noChangeShapeType="1"/>
          </p:cNvSpPr>
          <p:nvPr/>
        </p:nvSpPr>
        <p:spPr bwMode="auto">
          <a:xfrm flipH="1" flipV="1">
            <a:off x="7043738" y="3476625"/>
            <a:ext cx="90487" cy="396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2" name="Line 72"/>
          <p:cNvSpPr>
            <a:spLocks noChangeShapeType="1"/>
          </p:cNvSpPr>
          <p:nvPr/>
        </p:nvSpPr>
        <p:spPr bwMode="auto">
          <a:xfrm flipV="1">
            <a:off x="7038975" y="3422650"/>
            <a:ext cx="176213" cy="57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3" name="Line 73"/>
          <p:cNvSpPr>
            <a:spLocks noChangeShapeType="1"/>
          </p:cNvSpPr>
          <p:nvPr/>
        </p:nvSpPr>
        <p:spPr bwMode="auto">
          <a:xfrm flipH="1" flipV="1">
            <a:off x="7134225" y="3376613"/>
            <a:ext cx="82550" cy="428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4" name="AutoShape 74"/>
          <p:cNvSpPr>
            <a:spLocks noChangeArrowheads="1"/>
          </p:cNvSpPr>
          <p:nvPr/>
        </p:nvSpPr>
        <p:spPr bwMode="auto">
          <a:xfrm rot="-5400000">
            <a:off x="5083969" y="2670969"/>
            <a:ext cx="561975" cy="5667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lIns="84701" tIns="42350" rIns="84701" bIns="42350" anchor="ctr"/>
          <a:lstStyle/>
          <a:p>
            <a:pPr defTabSz="847725" eaLnBrk="0" hangingPunct="0">
              <a:spcBef>
                <a:spcPct val="0"/>
              </a:spcBef>
            </a:pPr>
            <a:endParaRPr lang="en-US" sz="2200">
              <a:latin typeface="Times New Roman" charset="0"/>
            </a:endParaRPr>
          </a:p>
        </p:txBody>
      </p:sp>
      <p:sp>
        <p:nvSpPr>
          <p:cNvPr id="235595" name="Line 75"/>
          <p:cNvSpPr>
            <a:spLocks noChangeShapeType="1"/>
          </p:cNvSpPr>
          <p:nvPr/>
        </p:nvSpPr>
        <p:spPr bwMode="auto">
          <a:xfrm>
            <a:off x="5153025" y="2320925"/>
            <a:ext cx="0" cy="38735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6" name="Line 76"/>
          <p:cNvSpPr>
            <a:spLocks noChangeShapeType="1"/>
          </p:cNvSpPr>
          <p:nvPr/>
        </p:nvSpPr>
        <p:spPr bwMode="auto">
          <a:xfrm flipV="1">
            <a:off x="5576888" y="2320925"/>
            <a:ext cx="0" cy="47625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7" name="Line 77"/>
          <p:cNvSpPr>
            <a:spLocks noChangeShapeType="1"/>
          </p:cNvSpPr>
          <p:nvPr/>
        </p:nvSpPr>
        <p:spPr bwMode="auto">
          <a:xfrm>
            <a:off x="5576888" y="2320925"/>
            <a:ext cx="4953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598" name="AutoShape 78"/>
          <p:cNvSpPr>
            <a:spLocks noChangeArrowheads="1"/>
          </p:cNvSpPr>
          <p:nvPr/>
        </p:nvSpPr>
        <p:spPr bwMode="auto">
          <a:xfrm>
            <a:off x="6000750" y="2181225"/>
            <a:ext cx="284163" cy="280988"/>
          </a:xfrm>
          <a:prstGeom prst="flowChartConnector">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nchor="ctr"/>
          <a:lstStyle/>
          <a:p>
            <a:pPr defTabSz="847725" eaLnBrk="0" hangingPunct="0">
              <a:spcBef>
                <a:spcPct val="0"/>
              </a:spcBef>
            </a:pPr>
            <a:endParaRPr lang="en-US" sz="1300">
              <a:latin typeface="Times New Roman" charset="0"/>
            </a:endParaRPr>
          </a:p>
        </p:txBody>
      </p:sp>
      <p:sp>
        <p:nvSpPr>
          <p:cNvPr id="235599" name="Line 79"/>
          <p:cNvSpPr>
            <a:spLocks noChangeShapeType="1"/>
          </p:cNvSpPr>
          <p:nvPr/>
        </p:nvSpPr>
        <p:spPr bwMode="auto">
          <a:xfrm>
            <a:off x="6284913" y="2320925"/>
            <a:ext cx="4953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0" name="Line 80"/>
          <p:cNvSpPr>
            <a:spLocks noChangeShapeType="1"/>
          </p:cNvSpPr>
          <p:nvPr/>
        </p:nvSpPr>
        <p:spPr bwMode="auto">
          <a:xfrm>
            <a:off x="6143625" y="2390775"/>
            <a:ext cx="0" cy="2825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1" name="Line 81"/>
          <p:cNvSpPr>
            <a:spLocks noChangeShapeType="1"/>
          </p:cNvSpPr>
          <p:nvPr/>
        </p:nvSpPr>
        <p:spPr bwMode="auto">
          <a:xfrm flipV="1">
            <a:off x="6143625" y="2039938"/>
            <a:ext cx="0" cy="211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2" name="Line 82"/>
          <p:cNvSpPr>
            <a:spLocks noChangeShapeType="1"/>
          </p:cNvSpPr>
          <p:nvPr/>
        </p:nvSpPr>
        <p:spPr bwMode="auto">
          <a:xfrm flipH="1" flipV="1">
            <a:off x="6053138" y="2352675"/>
            <a:ext cx="90487" cy="381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3" name="Line 83"/>
          <p:cNvSpPr>
            <a:spLocks noChangeShapeType="1"/>
          </p:cNvSpPr>
          <p:nvPr/>
        </p:nvSpPr>
        <p:spPr bwMode="auto">
          <a:xfrm flipV="1">
            <a:off x="6048375" y="2297113"/>
            <a:ext cx="176213" cy="571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4" name="Line 84"/>
          <p:cNvSpPr>
            <a:spLocks noChangeShapeType="1"/>
          </p:cNvSpPr>
          <p:nvPr/>
        </p:nvSpPr>
        <p:spPr bwMode="auto">
          <a:xfrm flipH="1" flipV="1">
            <a:off x="6143625" y="2251075"/>
            <a:ext cx="82550" cy="44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5" name="Line 85"/>
          <p:cNvSpPr>
            <a:spLocks noChangeShapeType="1"/>
          </p:cNvSpPr>
          <p:nvPr/>
        </p:nvSpPr>
        <p:spPr bwMode="auto">
          <a:xfrm flipV="1">
            <a:off x="5153025" y="2049463"/>
            <a:ext cx="0" cy="280987"/>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6" name="Line 86"/>
          <p:cNvSpPr>
            <a:spLocks noChangeShapeType="1"/>
          </p:cNvSpPr>
          <p:nvPr/>
        </p:nvSpPr>
        <p:spPr bwMode="auto">
          <a:xfrm>
            <a:off x="2746375" y="1476375"/>
            <a:ext cx="573087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7" name="Line 87"/>
          <p:cNvSpPr>
            <a:spLocks noChangeShapeType="1"/>
          </p:cNvSpPr>
          <p:nvPr/>
        </p:nvSpPr>
        <p:spPr bwMode="auto">
          <a:xfrm flipV="1">
            <a:off x="8477250" y="1476375"/>
            <a:ext cx="0" cy="316547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608" name="Line 88"/>
          <p:cNvSpPr>
            <a:spLocks noChangeShapeType="1"/>
          </p:cNvSpPr>
          <p:nvPr/>
        </p:nvSpPr>
        <p:spPr bwMode="auto">
          <a:xfrm>
            <a:off x="3028950" y="1617663"/>
            <a:ext cx="47418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09" name="Line 89"/>
          <p:cNvSpPr>
            <a:spLocks noChangeShapeType="1"/>
          </p:cNvSpPr>
          <p:nvPr/>
        </p:nvSpPr>
        <p:spPr bwMode="auto">
          <a:xfrm flipV="1">
            <a:off x="7770813" y="1617663"/>
            <a:ext cx="0" cy="1828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610" name="Line 90"/>
          <p:cNvSpPr>
            <a:spLocks noChangeShapeType="1"/>
          </p:cNvSpPr>
          <p:nvPr/>
        </p:nvSpPr>
        <p:spPr bwMode="auto">
          <a:xfrm flipV="1">
            <a:off x="6780213" y="1828800"/>
            <a:ext cx="0" cy="49212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611" name="Line 91"/>
          <p:cNvSpPr>
            <a:spLocks noChangeShapeType="1"/>
          </p:cNvSpPr>
          <p:nvPr/>
        </p:nvSpPr>
        <p:spPr bwMode="auto">
          <a:xfrm>
            <a:off x="3313113" y="1828800"/>
            <a:ext cx="34671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12" name="Text Box 92"/>
          <p:cNvSpPr txBox="1">
            <a:spLocks noChangeArrowheads="1"/>
          </p:cNvSpPr>
          <p:nvPr/>
        </p:nvSpPr>
        <p:spPr bwMode="auto">
          <a:xfrm>
            <a:off x="277813" y="2312988"/>
            <a:ext cx="1395412" cy="420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spAutoFit/>
          </a:bodyPr>
          <a:lstStyle>
            <a:lvl1pPr algn="l" defTabSz="847725">
              <a:spcBef>
                <a:spcPct val="0"/>
              </a:spcBef>
              <a:defRPr>
                <a:solidFill>
                  <a:schemeClr val="tx1"/>
                </a:solidFill>
                <a:latin typeface="Arial" charset="0"/>
                <a:ea typeface="ＭＳ Ｐゴシック" charset="0"/>
              </a:defRPr>
            </a:lvl1pPr>
            <a:lvl2pPr marL="423863" algn="l" defTabSz="847725">
              <a:spcBef>
                <a:spcPct val="0"/>
              </a:spcBef>
              <a:defRPr>
                <a:solidFill>
                  <a:schemeClr val="tx1"/>
                </a:solidFill>
                <a:latin typeface="Arial" charset="0"/>
                <a:ea typeface="ＭＳ Ｐゴシック" charset="0"/>
              </a:defRPr>
            </a:lvl2pPr>
            <a:lvl3pPr marL="847725" algn="l" defTabSz="847725">
              <a:spcBef>
                <a:spcPct val="0"/>
              </a:spcBef>
              <a:defRPr>
                <a:solidFill>
                  <a:schemeClr val="tx1"/>
                </a:solidFill>
                <a:latin typeface="Arial" charset="0"/>
                <a:ea typeface="ＭＳ Ｐゴシック" charset="0"/>
              </a:defRPr>
            </a:lvl3pPr>
            <a:lvl4pPr marL="1270000" algn="l" defTabSz="847725">
              <a:spcBef>
                <a:spcPct val="0"/>
              </a:spcBef>
              <a:defRPr>
                <a:solidFill>
                  <a:schemeClr val="tx1"/>
                </a:solidFill>
                <a:latin typeface="Arial" charset="0"/>
                <a:ea typeface="ＭＳ Ｐゴシック" charset="0"/>
              </a:defRPr>
            </a:lvl4pPr>
            <a:lvl5pPr marL="1693863" algn="l" defTabSz="847725">
              <a:spcBef>
                <a:spcPct val="0"/>
              </a:spcBef>
              <a:defRPr>
                <a:solidFill>
                  <a:schemeClr val="tx1"/>
                </a:solidFill>
                <a:latin typeface="Arial" charset="0"/>
                <a:ea typeface="ＭＳ Ｐゴシック" charset="0"/>
              </a:defRPr>
            </a:lvl5pPr>
            <a:lvl6pPr marL="2151063" defTabSz="847725" fontAlgn="base">
              <a:spcBef>
                <a:spcPct val="0"/>
              </a:spcBef>
              <a:spcAft>
                <a:spcPct val="0"/>
              </a:spcAft>
              <a:defRPr>
                <a:solidFill>
                  <a:schemeClr val="tx1"/>
                </a:solidFill>
                <a:latin typeface="Arial" charset="0"/>
                <a:ea typeface="ＭＳ Ｐゴシック" charset="0"/>
              </a:defRPr>
            </a:lvl6pPr>
            <a:lvl7pPr marL="2608263" defTabSz="847725" fontAlgn="base">
              <a:spcBef>
                <a:spcPct val="0"/>
              </a:spcBef>
              <a:spcAft>
                <a:spcPct val="0"/>
              </a:spcAft>
              <a:defRPr>
                <a:solidFill>
                  <a:schemeClr val="tx1"/>
                </a:solidFill>
                <a:latin typeface="Arial" charset="0"/>
                <a:ea typeface="ＭＳ Ｐゴシック" charset="0"/>
              </a:defRPr>
            </a:lvl7pPr>
            <a:lvl8pPr marL="3065463" defTabSz="847725" fontAlgn="base">
              <a:spcBef>
                <a:spcPct val="0"/>
              </a:spcBef>
              <a:spcAft>
                <a:spcPct val="0"/>
              </a:spcAft>
              <a:defRPr>
                <a:solidFill>
                  <a:schemeClr val="tx1"/>
                </a:solidFill>
                <a:latin typeface="Arial" charset="0"/>
                <a:ea typeface="ＭＳ Ｐゴシック" charset="0"/>
              </a:defRPr>
            </a:lvl8pPr>
            <a:lvl9pPr marL="3522663" defTabSz="847725" fontAlgn="base">
              <a:spcBef>
                <a:spcPct val="0"/>
              </a:spcBef>
              <a:spcAft>
                <a:spcPct val="0"/>
              </a:spcAft>
              <a:defRPr>
                <a:solidFill>
                  <a:schemeClr val="tx1"/>
                </a:solidFill>
                <a:latin typeface="Arial" charset="0"/>
                <a:ea typeface="ＭＳ Ｐゴシック" charset="0"/>
              </a:defRPr>
            </a:lvl9pPr>
          </a:lstStyle>
          <a:p>
            <a:pPr eaLnBrk="0" hangingPunct="0"/>
            <a:r>
              <a:rPr lang="en-GB" sz="2200" b="1">
                <a:solidFill>
                  <a:srgbClr val="FF9900"/>
                </a:solidFill>
                <a:latin typeface="Calibri" charset="0"/>
              </a:rPr>
              <a:t>Precooling</a:t>
            </a:r>
          </a:p>
        </p:txBody>
      </p:sp>
      <p:sp>
        <p:nvSpPr>
          <p:cNvPr id="235613" name="Text Box 93"/>
          <p:cNvSpPr txBox="1">
            <a:spLocks noChangeArrowheads="1"/>
          </p:cNvSpPr>
          <p:nvPr/>
        </p:nvSpPr>
        <p:spPr bwMode="auto">
          <a:xfrm>
            <a:off x="277813" y="3527425"/>
            <a:ext cx="1603375"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spAutoFit/>
          </a:bodyPr>
          <a:lstStyle>
            <a:lvl1pPr algn="l" defTabSz="847725">
              <a:spcBef>
                <a:spcPct val="0"/>
              </a:spcBef>
              <a:defRPr>
                <a:solidFill>
                  <a:schemeClr val="tx1"/>
                </a:solidFill>
                <a:latin typeface="Arial" charset="0"/>
                <a:ea typeface="ＭＳ Ｐゴシック" charset="0"/>
              </a:defRPr>
            </a:lvl1pPr>
            <a:lvl2pPr marL="423863" algn="l" defTabSz="847725">
              <a:spcBef>
                <a:spcPct val="0"/>
              </a:spcBef>
              <a:defRPr>
                <a:solidFill>
                  <a:schemeClr val="tx1"/>
                </a:solidFill>
                <a:latin typeface="Arial" charset="0"/>
                <a:ea typeface="ＭＳ Ｐゴシック" charset="0"/>
              </a:defRPr>
            </a:lvl2pPr>
            <a:lvl3pPr marL="847725" algn="l" defTabSz="847725">
              <a:spcBef>
                <a:spcPct val="0"/>
              </a:spcBef>
              <a:defRPr>
                <a:solidFill>
                  <a:schemeClr val="tx1"/>
                </a:solidFill>
                <a:latin typeface="Arial" charset="0"/>
                <a:ea typeface="ＭＳ Ｐゴシック" charset="0"/>
              </a:defRPr>
            </a:lvl3pPr>
            <a:lvl4pPr marL="1270000" algn="l" defTabSz="847725">
              <a:spcBef>
                <a:spcPct val="0"/>
              </a:spcBef>
              <a:defRPr>
                <a:solidFill>
                  <a:schemeClr val="tx1"/>
                </a:solidFill>
                <a:latin typeface="Arial" charset="0"/>
                <a:ea typeface="ＭＳ Ｐゴシック" charset="0"/>
              </a:defRPr>
            </a:lvl4pPr>
            <a:lvl5pPr marL="1693863" algn="l" defTabSz="847725">
              <a:spcBef>
                <a:spcPct val="0"/>
              </a:spcBef>
              <a:defRPr>
                <a:solidFill>
                  <a:schemeClr val="tx1"/>
                </a:solidFill>
                <a:latin typeface="Arial" charset="0"/>
                <a:ea typeface="ＭＳ Ｐゴシック" charset="0"/>
              </a:defRPr>
            </a:lvl5pPr>
            <a:lvl6pPr marL="2151063" defTabSz="847725" fontAlgn="base">
              <a:spcBef>
                <a:spcPct val="0"/>
              </a:spcBef>
              <a:spcAft>
                <a:spcPct val="0"/>
              </a:spcAft>
              <a:defRPr>
                <a:solidFill>
                  <a:schemeClr val="tx1"/>
                </a:solidFill>
                <a:latin typeface="Arial" charset="0"/>
                <a:ea typeface="ＭＳ Ｐゴシック" charset="0"/>
              </a:defRPr>
            </a:lvl6pPr>
            <a:lvl7pPr marL="2608263" defTabSz="847725" fontAlgn="base">
              <a:spcBef>
                <a:spcPct val="0"/>
              </a:spcBef>
              <a:spcAft>
                <a:spcPct val="0"/>
              </a:spcAft>
              <a:defRPr>
                <a:solidFill>
                  <a:schemeClr val="tx1"/>
                </a:solidFill>
                <a:latin typeface="Arial" charset="0"/>
                <a:ea typeface="ＭＳ Ｐゴシック" charset="0"/>
              </a:defRPr>
            </a:lvl7pPr>
            <a:lvl8pPr marL="3065463" defTabSz="847725" fontAlgn="base">
              <a:spcBef>
                <a:spcPct val="0"/>
              </a:spcBef>
              <a:spcAft>
                <a:spcPct val="0"/>
              </a:spcAft>
              <a:defRPr>
                <a:solidFill>
                  <a:schemeClr val="tx1"/>
                </a:solidFill>
                <a:latin typeface="Arial" charset="0"/>
                <a:ea typeface="ＭＳ Ｐゴシック" charset="0"/>
              </a:defRPr>
            </a:lvl8pPr>
            <a:lvl9pPr marL="3522663" defTabSz="847725" fontAlgn="base">
              <a:spcBef>
                <a:spcPct val="0"/>
              </a:spcBef>
              <a:spcAft>
                <a:spcPct val="0"/>
              </a:spcAft>
              <a:defRPr>
                <a:solidFill>
                  <a:schemeClr val="tx1"/>
                </a:solidFill>
                <a:latin typeface="Arial" charset="0"/>
                <a:ea typeface="ＭＳ Ｐゴシック" charset="0"/>
              </a:defRPr>
            </a:lvl9pPr>
          </a:lstStyle>
          <a:p>
            <a:pPr eaLnBrk="0" hangingPunct="0"/>
            <a:r>
              <a:rPr lang="en-GB" sz="2200" b="1">
                <a:solidFill>
                  <a:srgbClr val="FF0000"/>
                </a:solidFill>
                <a:latin typeface="Calibri" charset="0"/>
              </a:rPr>
              <a:t>Liquefaction</a:t>
            </a:r>
          </a:p>
        </p:txBody>
      </p:sp>
      <p:sp>
        <p:nvSpPr>
          <p:cNvPr id="235614" name="Text Box 94"/>
          <p:cNvSpPr txBox="1">
            <a:spLocks noChangeArrowheads="1"/>
          </p:cNvSpPr>
          <p:nvPr/>
        </p:nvSpPr>
        <p:spPr bwMode="auto">
          <a:xfrm>
            <a:off x="273050" y="4794250"/>
            <a:ext cx="1435100"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spAutoFit/>
          </a:bodyPr>
          <a:lstStyle>
            <a:lvl1pPr algn="l" defTabSz="847725">
              <a:spcBef>
                <a:spcPct val="0"/>
              </a:spcBef>
              <a:defRPr>
                <a:solidFill>
                  <a:schemeClr val="tx1"/>
                </a:solidFill>
                <a:latin typeface="Arial" charset="0"/>
                <a:ea typeface="ＭＳ Ｐゴシック" charset="0"/>
              </a:defRPr>
            </a:lvl1pPr>
            <a:lvl2pPr marL="423863" algn="l" defTabSz="847725">
              <a:spcBef>
                <a:spcPct val="0"/>
              </a:spcBef>
              <a:defRPr>
                <a:solidFill>
                  <a:schemeClr val="tx1"/>
                </a:solidFill>
                <a:latin typeface="Arial" charset="0"/>
                <a:ea typeface="ＭＳ Ｐゴシック" charset="0"/>
              </a:defRPr>
            </a:lvl2pPr>
            <a:lvl3pPr marL="847725" algn="l" defTabSz="847725">
              <a:spcBef>
                <a:spcPct val="0"/>
              </a:spcBef>
              <a:defRPr>
                <a:solidFill>
                  <a:schemeClr val="tx1"/>
                </a:solidFill>
                <a:latin typeface="Arial" charset="0"/>
                <a:ea typeface="ＭＳ Ｐゴシック" charset="0"/>
              </a:defRPr>
            </a:lvl3pPr>
            <a:lvl4pPr marL="1270000" algn="l" defTabSz="847725">
              <a:spcBef>
                <a:spcPct val="0"/>
              </a:spcBef>
              <a:defRPr>
                <a:solidFill>
                  <a:schemeClr val="tx1"/>
                </a:solidFill>
                <a:latin typeface="Arial" charset="0"/>
                <a:ea typeface="ＭＳ Ｐゴシック" charset="0"/>
              </a:defRPr>
            </a:lvl4pPr>
            <a:lvl5pPr marL="1693863" algn="l" defTabSz="847725">
              <a:spcBef>
                <a:spcPct val="0"/>
              </a:spcBef>
              <a:defRPr>
                <a:solidFill>
                  <a:schemeClr val="tx1"/>
                </a:solidFill>
                <a:latin typeface="Arial" charset="0"/>
                <a:ea typeface="ＭＳ Ｐゴシック" charset="0"/>
              </a:defRPr>
            </a:lvl5pPr>
            <a:lvl6pPr marL="2151063" defTabSz="847725" fontAlgn="base">
              <a:spcBef>
                <a:spcPct val="0"/>
              </a:spcBef>
              <a:spcAft>
                <a:spcPct val="0"/>
              </a:spcAft>
              <a:defRPr>
                <a:solidFill>
                  <a:schemeClr val="tx1"/>
                </a:solidFill>
                <a:latin typeface="Arial" charset="0"/>
                <a:ea typeface="ＭＳ Ｐゴシック" charset="0"/>
              </a:defRPr>
            </a:lvl6pPr>
            <a:lvl7pPr marL="2608263" defTabSz="847725" fontAlgn="base">
              <a:spcBef>
                <a:spcPct val="0"/>
              </a:spcBef>
              <a:spcAft>
                <a:spcPct val="0"/>
              </a:spcAft>
              <a:defRPr>
                <a:solidFill>
                  <a:schemeClr val="tx1"/>
                </a:solidFill>
                <a:latin typeface="Arial" charset="0"/>
                <a:ea typeface="ＭＳ Ｐゴシック" charset="0"/>
              </a:defRPr>
            </a:lvl7pPr>
            <a:lvl8pPr marL="3065463" defTabSz="847725" fontAlgn="base">
              <a:spcBef>
                <a:spcPct val="0"/>
              </a:spcBef>
              <a:spcAft>
                <a:spcPct val="0"/>
              </a:spcAft>
              <a:defRPr>
                <a:solidFill>
                  <a:schemeClr val="tx1"/>
                </a:solidFill>
                <a:latin typeface="Arial" charset="0"/>
                <a:ea typeface="ＭＳ Ｐゴシック" charset="0"/>
              </a:defRPr>
            </a:lvl8pPr>
            <a:lvl9pPr marL="3522663" defTabSz="847725" fontAlgn="base">
              <a:spcBef>
                <a:spcPct val="0"/>
              </a:spcBef>
              <a:spcAft>
                <a:spcPct val="0"/>
              </a:spcAft>
              <a:defRPr>
                <a:solidFill>
                  <a:schemeClr val="tx1"/>
                </a:solidFill>
                <a:latin typeface="Arial" charset="0"/>
                <a:ea typeface="ＭＳ Ｐゴシック" charset="0"/>
              </a:defRPr>
            </a:lvl9pPr>
          </a:lstStyle>
          <a:p>
            <a:pPr eaLnBrk="0" hangingPunct="0"/>
            <a:r>
              <a:rPr lang="en-GB" sz="2200" b="1">
                <a:solidFill>
                  <a:srgbClr val="0000FF"/>
                </a:solidFill>
                <a:latin typeface="Calibri" charset="0"/>
              </a:rPr>
              <a:t>Subcooling</a:t>
            </a:r>
          </a:p>
        </p:txBody>
      </p:sp>
      <p:sp>
        <p:nvSpPr>
          <p:cNvPr id="235615" name="Text Box 95"/>
          <p:cNvSpPr txBox="1">
            <a:spLocks noChangeArrowheads="1"/>
          </p:cNvSpPr>
          <p:nvPr/>
        </p:nvSpPr>
        <p:spPr bwMode="auto">
          <a:xfrm>
            <a:off x="4632325" y="6064250"/>
            <a:ext cx="647700"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spAutoFit/>
          </a:bodyPr>
          <a:lstStyle>
            <a:lvl1pPr algn="l" defTabSz="847725">
              <a:spcBef>
                <a:spcPct val="0"/>
              </a:spcBef>
              <a:defRPr>
                <a:solidFill>
                  <a:schemeClr val="tx1"/>
                </a:solidFill>
                <a:latin typeface="Arial" charset="0"/>
                <a:ea typeface="ＭＳ Ｐゴシック" charset="0"/>
              </a:defRPr>
            </a:lvl1pPr>
            <a:lvl2pPr marL="423863" algn="l" defTabSz="847725">
              <a:spcBef>
                <a:spcPct val="0"/>
              </a:spcBef>
              <a:defRPr>
                <a:solidFill>
                  <a:schemeClr val="tx1"/>
                </a:solidFill>
                <a:latin typeface="Arial" charset="0"/>
                <a:ea typeface="ＭＳ Ｐゴシック" charset="0"/>
              </a:defRPr>
            </a:lvl2pPr>
            <a:lvl3pPr marL="847725" algn="l" defTabSz="847725">
              <a:spcBef>
                <a:spcPct val="0"/>
              </a:spcBef>
              <a:defRPr>
                <a:solidFill>
                  <a:schemeClr val="tx1"/>
                </a:solidFill>
                <a:latin typeface="Arial" charset="0"/>
                <a:ea typeface="ＭＳ Ｐゴシック" charset="0"/>
              </a:defRPr>
            </a:lvl3pPr>
            <a:lvl4pPr marL="1270000" algn="l" defTabSz="847725">
              <a:spcBef>
                <a:spcPct val="0"/>
              </a:spcBef>
              <a:defRPr>
                <a:solidFill>
                  <a:schemeClr val="tx1"/>
                </a:solidFill>
                <a:latin typeface="Arial" charset="0"/>
                <a:ea typeface="ＭＳ Ｐゴシック" charset="0"/>
              </a:defRPr>
            </a:lvl4pPr>
            <a:lvl5pPr marL="1693863" algn="l" defTabSz="847725">
              <a:spcBef>
                <a:spcPct val="0"/>
              </a:spcBef>
              <a:defRPr>
                <a:solidFill>
                  <a:schemeClr val="tx1"/>
                </a:solidFill>
                <a:latin typeface="Arial" charset="0"/>
                <a:ea typeface="ＭＳ Ｐゴシック" charset="0"/>
              </a:defRPr>
            </a:lvl5pPr>
            <a:lvl6pPr marL="2151063" defTabSz="847725" fontAlgn="base">
              <a:spcBef>
                <a:spcPct val="0"/>
              </a:spcBef>
              <a:spcAft>
                <a:spcPct val="0"/>
              </a:spcAft>
              <a:defRPr>
                <a:solidFill>
                  <a:schemeClr val="tx1"/>
                </a:solidFill>
                <a:latin typeface="Arial" charset="0"/>
                <a:ea typeface="ＭＳ Ｐゴシック" charset="0"/>
              </a:defRPr>
            </a:lvl6pPr>
            <a:lvl7pPr marL="2608263" defTabSz="847725" fontAlgn="base">
              <a:spcBef>
                <a:spcPct val="0"/>
              </a:spcBef>
              <a:spcAft>
                <a:spcPct val="0"/>
              </a:spcAft>
              <a:defRPr>
                <a:solidFill>
                  <a:schemeClr val="tx1"/>
                </a:solidFill>
                <a:latin typeface="Arial" charset="0"/>
                <a:ea typeface="ＭＳ Ｐゴシック" charset="0"/>
              </a:defRPr>
            </a:lvl7pPr>
            <a:lvl8pPr marL="3065463" defTabSz="847725" fontAlgn="base">
              <a:spcBef>
                <a:spcPct val="0"/>
              </a:spcBef>
              <a:spcAft>
                <a:spcPct val="0"/>
              </a:spcAft>
              <a:defRPr>
                <a:solidFill>
                  <a:schemeClr val="tx1"/>
                </a:solidFill>
                <a:latin typeface="Arial" charset="0"/>
                <a:ea typeface="ＭＳ Ｐゴシック" charset="0"/>
              </a:defRPr>
            </a:lvl8pPr>
            <a:lvl9pPr marL="3522663" defTabSz="847725" fontAlgn="base">
              <a:spcBef>
                <a:spcPct val="0"/>
              </a:spcBef>
              <a:spcAft>
                <a:spcPct val="0"/>
              </a:spcAft>
              <a:defRPr>
                <a:solidFill>
                  <a:schemeClr val="tx1"/>
                </a:solidFill>
                <a:latin typeface="Arial" charset="0"/>
                <a:ea typeface="ＭＳ Ｐゴシック" charset="0"/>
              </a:defRPr>
            </a:lvl9pPr>
          </a:lstStyle>
          <a:p>
            <a:pPr algn="ctr" eaLnBrk="0" hangingPunct="0"/>
            <a:r>
              <a:rPr lang="nb-NO" sz="2200" b="1">
                <a:solidFill>
                  <a:srgbClr val="008000"/>
                </a:solidFill>
                <a:latin typeface="Calibri" charset="0"/>
              </a:rPr>
              <a:t>LNG</a:t>
            </a:r>
            <a:endParaRPr lang="en-GB" sz="2200" b="1">
              <a:solidFill>
                <a:srgbClr val="008000"/>
              </a:solidFill>
              <a:latin typeface="Calibri" charset="0"/>
            </a:endParaRPr>
          </a:p>
        </p:txBody>
      </p:sp>
      <p:sp>
        <p:nvSpPr>
          <p:cNvPr id="235616" name="Rectangle 96"/>
          <p:cNvSpPr>
            <a:spLocks noChangeArrowheads="1"/>
          </p:cNvSpPr>
          <p:nvPr/>
        </p:nvSpPr>
        <p:spPr bwMode="auto">
          <a:xfrm>
            <a:off x="7359650" y="3575050"/>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endParaRPr lang="en-US" sz="1400" b="1">
              <a:solidFill>
                <a:schemeClr val="bg2"/>
              </a:solidFill>
            </a:endParaRPr>
          </a:p>
        </p:txBody>
      </p:sp>
      <p:sp>
        <p:nvSpPr>
          <p:cNvPr id="235617" name="Rectangle 97"/>
          <p:cNvSpPr>
            <a:spLocks noChangeArrowheads="1"/>
          </p:cNvSpPr>
          <p:nvPr/>
        </p:nvSpPr>
        <p:spPr bwMode="auto">
          <a:xfrm>
            <a:off x="6269038" y="2473325"/>
            <a:ext cx="1023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1600" b="1">
                <a:solidFill>
                  <a:schemeClr val="bg2"/>
                </a:solidFill>
                <a:latin typeface="Calibri" charset="0"/>
              </a:rPr>
              <a:t>Sea water</a:t>
            </a:r>
          </a:p>
        </p:txBody>
      </p:sp>
      <p:sp>
        <p:nvSpPr>
          <p:cNvPr id="235618" name="Line 98"/>
          <p:cNvSpPr>
            <a:spLocks noChangeShapeType="1"/>
          </p:cNvSpPr>
          <p:nvPr/>
        </p:nvSpPr>
        <p:spPr bwMode="auto">
          <a:xfrm>
            <a:off x="3808413" y="2039938"/>
            <a:ext cx="0" cy="60642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5619" name="Rectangle 99"/>
          <p:cNvSpPr>
            <a:spLocks noChangeArrowheads="1"/>
          </p:cNvSpPr>
          <p:nvPr/>
        </p:nvSpPr>
        <p:spPr bwMode="auto">
          <a:xfrm>
            <a:off x="7240588" y="3568700"/>
            <a:ext cx="1023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1600" b="1">
                <a:solidFill>
                  <a:schemeClr val="bg2"/>
                </a:solidFill>
                <a:latin typeface="Calibri" charset="0"/>
              </a:rPr>
              <a:t>Sea water</a:t>
            </a:r>
          </a:p>
        </p:txBody>
      </p:sp>
      <p:sp>
        <p:nvSpPr>
          <p:cNvPr id="235620" name="Rectangle 100"/>
          <p:cNvSpPr>
            <a:spLocks noChangeArrowheads="1"/>
          </p:cNvSpPr>
          <p:nvPr/>
        </p:nvSpPr>
        <p:spPr bwMode="auto">
          <a:xfrm>
            <a:off x="7851775" y="4833938"/>
            <a:ext cx="1023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1600" b="1">
                <a:solidFill>
                  <a:schemeClr val="bg2"/>
                </a:solidFill>
                <a:latin typeface="Calibri" charset="0"/>
              </a:rPr>
              <a:t>Sea water</a:t>
            </a:r>
          </a:p>
        </p:txBody>
      </p:sp>
      <p:sp>
        <p:nvSpPr>
          <p:cNvPr id="235621" name="Rectangle 101"/>
          <p:cNvSpPr>
            <a:spLocks noChangeArrowheads="1"/>
          </p:cNvSpPr>
          <p:nvPr/>
        </p:nvSpPr>
        <p:spPr bwMode="auto">
          <a:xfrm>
            <a:off x="1350963" y="5794375"/>
            <a:ext cx="9493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2200" b="1" i="1">
                <a:latin typeface="Calibri" charset="0"/>
              </a:rPr>
              <a:t>-160</a:t>
            </a:r>
            <a:r>
              <a:rPr lang="en-GB" sz="2200" b="1" i="1">
                <a:latin typeface="Calibri" charset="0"/>
                <a:cs typeface="Arial" charset="0"/>
              </a:rPr>
              <a:t>°C</a:t>
            </a:r>
          </a:p>
        </p:txBody>
      </p:sp>
      <p:sp>
        <p:nvSpPr>
          <p:cNvPr id="235622" name="Rectangle 102"/>
          <p:cNvSpPr>
            <a:spLocks noChangeArrowheads="1"/>
          </p:cNvSpPr>
          <p:nvPr/>
        </p:nvSpPr>
        <p:spPr bwMode="auto">
          <a:xfrm>
            <a:off x="1428750" y="2952750"/>
            <a:ext cx="8080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2200" b="1" i="1">
                <a:latin typeface="Calibri" charset="0"/>
              </a:rPr>
              <a:t>-50</a:t>
            </a:r>
            <a:r>
              <a:rPr lang="en-GB" sz="2200" b="1" i="1">
                <a:latin typeface="Calibri" charset="0"/>
                <a:cs typeface="Arial" charset="0"/>
              </a:rPr>
              <a:t>°C</a:t>
            </a:r>
          </a:p>
        </p:txBody>
      </p:sp>
      <p:sp>
        <p:nvSpPr>
          <p:cNvPr id="235623" name="Rectangle 103"/>
          <p:cNvSpPr>
            <a:spLocks noChangeArrowheads="1"/>
          </p:cNvSpPr>
          <p:nvPr/>
        </p:nvSpPr>
        <p:spPr bwMode="auto">
          <a:xfrm>
            <a:off x="1420813" y="4148138"/>
            <a:ext cx="8080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spcBef>
                <a:spcPct val="0"/>
              </a:spcBef>
            </a:pPr>
            <a:r>
              <a:rPr lang="en-GB" sz="2200" b="1" i="1">
                <a:latin typeface="Calibri" charset="0"/>
              </a:rPr>
              <a:t>-80</a:t>
            </a:r>
            <a:r>
              <a:rPr lang="en-GB" sz="2200" b="1" i="1">
                <a:latin typeface="Calibri" charset="0"/>
                <a:cs typeface="Arial" charset="0"/>
              </a:rPr>
              <a:t>°C</a:t>
            </a:r>
          </a:p>
        </p:txBody>
      </p:sp>
      <p:sp>
        <p:nvSpPr>
          <p:cNvPr id="235624" name="Text Box 104"/>
          <p:cNvSpPr txBox="1">
            <a:spLocks noChangeArrowheads="1"/>
          </p:cNvSpPr>
          <p:nvPr/>
        </p:nvSpPr>
        <p:spPr bwMode="auto">
          <a:xfrm>
            <a:off x="1784350" y="1162050"/>
            <a:ext cx="530225" cy="42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4701" tIns="42350" rIns="84701" bIns="42350">
            <a:spAutoFit/>
          </a:bodyPr>
          <a:lstStyle>
            <a:lvl1pPr algn="l" defTabSz="847725">
              <a:spcBef>
                <a:spcPct val="0"/>
              </a:spcBef>
              <a:defRPr>
                <a:solidFill>
                  <a:schemeClr val="tx1"/>
                </a:solidFill>
                <a:latin typeface="Arial" charset="0"/>
                <a:ea typeface="ＭＳ Ｐゴシック" charset="0"/>
              </a:defRPr>
            </a:lvl1pPr>
            <a:lvl2pPr marL="423863" algn="l" defTabSz="847725">
              <a:spcBef>
                <a:spcPct val="0"/>
              </a:spcBef>
              <a:defRPr>
                <a:solidFill>
                  <a:schemeClr val="tx1"/>
                </a:solidFill>
                <a:latin typeface="Arial" charset="0"/>
                <a:ea typeface="ＭＳ Ｐゴシック" charset="0"/>
              </a:defRPr>
            </a:lvl2pPr>
            <a:lvl3pPr marL="847725" algn="l" defTabSz="847725">
              <a:spcBef>
                <a:spcPct val="0"/>
              </a:spcBef>
              <a:defRPr>
                <a:solidFill>
                  <a:schemeClr val="tx1"/>
                </a:solidFill>
                <a:latin typeface="Arial" charset="0"/>
                <a:ea typeface="ＭＳ Ｐゴシック" charset="0"/>
              </a:defRPr>
            </a:lvl3pPr>
            <a:lvl4pPr marL="1270000" algn="l" defTabSz="847725">
              <a:spcBef>
                <a:spcPct val="0"/>
              </a:spcBef>
              <a:defRPr>
                <a:solidFill>
                  <a:schemeClr val="tx1"/>
                </a:solidFill>
                <a:latin typeface="Arial" charset="0"/>
                <a:ea typeface="ＭＳ Ｐゴシック" charset="0"/>
              </a:defRPr>
            </a:lvl4pPr>
            <a:lvl5pPr marL="1693863" algn="l" defTabSz="847725">
              <a:spcBef>
                <a:spcPct val="0"/>
              </a:spcBef>
              <a:defRPr>
                <a:solidFill>
                  <a:schemeClr val="tx1"/>
                </a:solidFill>
                <a:latin typeface="Arial" charset="0"/>
                <a:ea typeface="ＭＳ Ｐゴシック" charset="0"/>
              </a:defRPr>
            </a:lvl5pPr>
            <a:lvl6pPr marL="2151063" defTabSz="847725" fontAlgn="base">
              <a:spcBef>
                <a:spcPct val="0"/>
              </a:spcBef>
              <a:spcAft>
                <a:spcPct val="0"/>
              </a:spcAft>
              <a:defRPr>
                <a:solidFill>
                  <a:schemeClr val="tx1"/>
                </a:solidFill>
                <a:latin typeface="Arial" charset="0"/>
                <a:ea typeface="ＭＳ Ｐゴシック" charset="0"/>
              </a:defRPr>
            </a:lvl6pPr>
            <a:lvl7pPr marL="2608263" defTabSz="847725" fontAlgn="base">
              <a:spcBef>
                <a:spcPct val="0"/>
              </a:spcBef>
              <a:spcAft>
                <a:spcPct val="0"/>
              </a:spcAft>
              <a:defRPr>
                <a:solidFill>
                  <a:schemeClr val="tx1"/>
                </a:solidFill>
                <a:latin typeface="Arial" charset="0"/>
                <a:ea typeface="ＭＳ Ｐゴシック" charset="0"/>
              </a:defRPr>
            </a:lvl7pPr>
            <a:lvl8pPr marL="3065463" defTabSz="847725" fontAlgn="base">
              <a:spcBef>
                <a:spcPct val="0"/>
              </a:spcBef>
              <a:spcAft>
                <a:spcPct val="0"/>
              </a:spcAft>
              <a:defRPr>
                <a:solidFill>
                  <a:schemeClr val="tx1"/>
                </a:solidFill>
                <a:latin typeface="Arial" charset="0"/>
                <a:ea typeface="ＭＳ Ｐゴシック" charset="0"/>
              </a:defRPr>
            </a:lvl8pPr>
            <a:lvl9pPr marL="3522663" defTabSz="847725" fontAlgn="base">
              <a:spcBef>
                <a:spcPct val="0"/>
              </a:spcBef>
              <a:spcAft>
                <a:spcPct val="0"/>
              </a:spcAft>
              <a:defRPr>
                <a:solidFill>
                  <a:schemeClr val="tx1"/>
                </a:solidFill>
                <a:latin typeface="Arial" charset="0"/>
                <a:ea typeface="ＭＳ Ｐゴシック" charset="0"/>
              </a:defRPr>
            </a:lvl9pPr>
          </a:lstStyle>
          <a:p>
            <a:pPr algn="ctr" eaLnBrk="0" hangingPunct="0"/>
            <a:r>
              <a:rPr lang="nb-NO" sz="2200" b="1">
                <a:solidFill>
                  <a:srgbClr val="008000"/>
                </a:solidFill>
                <a:latin typeface="Calibri" charset="0"/>
              </a:rPr>
              <a:t>NG</a:t>
            </a:r>
            <a:endParaRPr lang="en-GB" sz="2200" b="1">
              <a:solidFill>
                <a:srgbClr val="008000"/>
              </a:solidFill>
              <a:latin typeface="Calibri" charset="0"/>
            </a:endParaRPr>
          </a:p>
        </p:txBody>
      </p:sp>
    </p:spTree>
    <p:extLst>
      <p:ext uri="{BB962C8B-B14F-4D97-AF65-F5344CB8AC3E}">
        <p14:creationId xmlns:p14="http://schemas.microsoft.com/office/powerpoint/2010/main" val="33172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624290" y="124234"/>
            <a:ext cx="8229600" cy="1143000"/>
          </a:xfrm>
        </p:spPr>
        <p:txBody>
          <a:bodyPr/>
          <a:lstStyle/>
          <a:p>
            <a:r>
              <a:rPr lang="en-US" sz="3200" dirty="0">
                <a:latin typeface="Calibri" charset="0"/>
              </a:rPr>
              <a:t>Dealing with phase </a:t>
            </a:r>
            <a:r>
              <a:rPr lang="en-US" sz="3200" dirty="0" smtClean="0">
                <a:latin typeface="Calibri" charset="0"/>
              </a:rPr>
              <a:t>changes in MHEX</a:t>
            </a:r>
            <a:endParaRPr lang="en-US" sz="3200" dirty="0">
              <a:latin typeface="Calibri" charset="0"/>
            </a:endParaRPr>
          </a:p>
        </p:txBody>
      </p:sp>
      <p:pic>
        <p:nvPicPr>
          <p:cNvPr id="242692" name="Picture 4" descr="Drawin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262" y="1153191"/>
            <a:ext cx="2344738" cy="1665288"/>
          </a:xfrm>
          <a:prstGeom prst="rect">
            <a:avLst/>
          </a:prstGeom>
          <a:noFill/>
          <a:extLst>
            <a:ext uri="{909E8E84-426E-40DD-AFC4-6F175D3DCCD1}">
              <a14:hiddenFill xmlns:a14="http://schemas.microsoft.com/office/drawing/2010/main">
                <a:solidFill>
                  <a:srgbClr val="FFFFFF"/>
                </a:solidFill>
              </a14:hiddenFill>
            </a:ext>
          </a:extLst>
        </p:spPr>
      </p:pic>
      <p:sp>
        <p:nvSpPr>
          <p:cNvPr id="242693" name="Text Box 5"/>
          <p:cNvSpPr txBox="1">
            <a:spLocks noChangeArrowheads="1"/>
          </p:cNvSpPr>
          <p:nvPr/>
        </p:nvSpPr>
        <p:spPr bwMode="auto">
          <a:xfrm>
            <a:off x="122478" y="1336010"/>
            <a:ext cx="6627957" cy="1441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lnSpc>
                <a:spcPct val="110000"/>
              </a:lnSpc>
              <a:buFont typeface="Wingdings" charset="0"/>
              <a:buChar char="§"/>
            </a:pPr>
            <a:r>
              <a:rPr lang="en-US" sz="2000" dirty="0">
                <a:latin typeface="Calibri" charset="0"/>
              </a:rPr>
              <a:t>  </a:t>
            </a:r>
            <a:r>
              <a:rPr lang="en-US" sz="2000" dirty="0" smtClean="0">
                <a:latin typeface="Calibri" charset="0"/>
              </a:rPr>
              <a:t>No hot/cold utilities needed </a:t>
            </a:r>
          </a:p>
          <a:p>
            <a:pPr algn="l" eaLnBrk="0" hangingPunct="0">
              <a:lnSpc>
                <a:spcPct val="110000"/>
              </a:lnSpc>
              <a:buFont typeface="Wingdings" charset="0"/>
              <a:buChar char="§"/>
            </a:pPr>
            <a:r>
              <a:rPr lang="en-US" sz="2000" dirty="0">
                <a:latin typeface="Calibri" charset="0"/>
              </a:rPr>
              <a:t> </a:t>
            </a:r>
            <a:r>
              <a:rPr lang="en-US" sz="2000" dirty="0" smtClean="0">
                <a:latin typeface="Calibri" charset="0"/>
              </a:rPr>
              <a:t> Some </a:t>
            </a:r>
            <a:r>
              <a:rPr lang="en-US" sz="2000" dirty="0">
                <a:latin typeface="Calibri" charset="0"/>
              </a:rPr>
              <a:t>streams can </a:t>
            </a:r>
            <a:r>
              <a:rPr lang="en-US" sz="2000" dirty="0">
                <a:solidFill>
                  <a:srgbClr val="990000"/>
                </a:solidFill>
                <a:latin typeface="Calibri" charset="0"/>
              </a:rPr>
              <a:t>change phase</a:t>
            </a:r>
            <a:r>
              <a:rPr lang="en-US" sz="2000" dirty="0">
                <a:latin typeface="Calibri" charset="0"/>
              </a:rPr>
              <a:t> during heat transfer</a:t>
            </a:r>
            <a:br>
              <a:rPr lang="en-US" sz="2000" dirty="0">
                <a:latin typeface="Calibri" charset="0"/>
              </a:rPr>
            </a:br>
            <a:r>
              <a:rPr lang="en-US" sz="2000" dirty="0">
                <a:latin typeface="Calibri" charset="0"/>
              </a:rPr>
              <a:t>    (difficulty in enthalpy calculation, </a:t>
            </a:r>
            <a:r>
              <a:rPr lang="en-US" sz="2000" dirty="0" err="1">
                <a:latin typeface="Calibri" charset="0"/>
              </a:rPr>
              <a:t>FCp</a:t>
            </a:r>
            <a:r>
              <a:rPr lang="en-US" sz="2000" dirty="0">
                <a:latin typeface="Calibri" charset="0"/>
              </a:rPr>
              <a:t> is </a:t>
            </a:r>
            <a:r>
              <a:rPr lang="en-US" sz="2000" dirty="0">
                <a:solidFill>
                  <a:srgbClr val="990000"/>
                </a:solidFill>
                <a:latin typeface="Calibri" charset="0"/>
              </a:rPr>
              <a:t>not </a:t>
            </a:r>
            <a:r>
              <a:rPr lang="en-US" sz="2000" dirty="0" smtClean="0">
                <a:solidFill>
                  <a:srgbClr val="990000"/>
                </a:solidFill>
                <a:latin typeface="Calibri" charset="0"/>
              </a:rPr>
              <a:t>constant</a:t>
            </a:r>
            <a:endParaRPr lang="en-US" sz="2000" dirty="0">
              <a:latin typeface="Calibri" charset="0"/>
            </a:endParaRPr>
          </a:p>
          <a:p>
            <a:pPr algn="l" eaLnBrk="0" hangingPunct="0">
              <a:lnSpc>
                <a:spcPct val="110000"/>
              </a:lnSpc>
              <a:buFont typeface="Wingdings" charset="0"/>
              <a:buChar char="§"/>
            </a:pPr>
            <a:r>
              <a:rPr lang="en-US" sz="2000" dirty="0" smtClean="0">
                <a:latin typeface="Calibri" charset="0"/>
              </a:rPr>
              <a:t>  Phase not known </a:t>
            </a:r>
            <a:r>
              <a:rPr lang="en-US" sz="2000" i="1" dirty="0" smtClean="0">
                <a:latin typeface="Calibri" charset="0"/>
              </a:rPr>
              <a:t>a priori</a:t>
            </a:r>
            <a:r>
              <a:rPr lang="en-US" sz="2000" dirty="0">
                <a:latin typeface="Calibri" charset="0"/>
              </a:rPr>
              <a:t> </a:t>
            </a:r>
            <a:r>
              <a:rPr lang="en-US" sz="2000" dirty="0" smtClean="0">
                <a:latin typeface="Calibri" charset="0"/>
              </a:rPr>
              <a:t>– model with complementarity</a:t>
            </a:r>
            <a:endParaRPr lang="en-US" sz="2000" dirty="0">
              <a:latin typeface="Calibri" charset="0"/>
            </a:endParaRPr>
          </a:p>
        </p:txBody>
      </p:sp>
      <p:sp>
        <p:nvSpPr>
          <p:cNvPr id="242694" name="Text Box 6"/>
          <p:cNvSpPr txBox="1">
            <a:spLocks noChangeArrowheads="1"/>
          </p:cNvSpPr>
          <p:nvPr/>
        </p:nvSpPr>
        <p:spPr bwMode="auto">
          <a:xfrm>
            <a:off x="1047750" y="3038475"/>
            <a:ext cx="7658100" cy="4127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100" b="1">
                <a:solidFill>
                  <a:srgbClr val="800000"/>
                </a:solidFill>
                <a:latin typeface="Calibri" charset="0"/>
              </a:rPr>
              <a:t>Integrated model for optimization and heat integration</a:t>
            </a:r>
          </a:p>
        </p:txBody>
      </p:sp>
      <p:graphicFrame>
        <p:nvGraphicFramePr>
          <p:cNvPr id="242695" name="Object 7"/>
          <p:cNvGraphicFramePr>
            <a:graphicFrameLocks noChangeAspect="1"/>
          </p:cNvGraphicFramePr>
          <p:nvPr/>
        </p:nvGraphicFramePr>
        <p:xfrm>
          <a:off x="612775" y="3810000"/>
          <a:ext cx="3005138" cy="1849438"/>
        </p:xfrm>
        <a:graphic>
          <a:graphicData uri="http://schemas.openxmlformats.org/presentationml/2006/ole">
            <mc:AlternateContent xmlns:mc="http://schemas.openxmlformats.org/markup-compatibility/2006">
              <mc:Choice xmlns:v="urn:schemas-microsoft-com:vml" Requires="v">
                <p:oleObj spid="_x0000_s127167" name="Visio" r:id="rId4" imgW="3500247" imgH="2154936" progId="Visio.Drawing.11">
                  <p:embed/>
                </p:oleObj>
              </mc:Choice>
              <mc:Fallback>
                <p:oleObj name="Visio" r:id="rId4" imgW="3500247" imgH="215493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810000"/>
                        <a:ext cx="3005138" cy="18494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2696" name="Object 8"/>
          <p:cNvGraphicFramePr>
            <a:graphicFrameLocks noChangeAspect="1"/>
          </p:cNvGraphicFramePr>
          <p:nvPr/>
        </p:nvGraphicFramePr>
        <p:xfrm>
          <a:off x="5083175" y="3467100"/>
          <a:ext cx="2930525" cy="2625725"/>
        </p:xfrm>
        <a:graphic>
          <a:graphicData uri="http://schemas.openxmlformats.org/presentationml/2006/ole">
            <mc:AlternateContent xmlns:mc="http://schemas.openxmlformats.org/markup-compatibility/2006">
              <mc:Choice xmlns:v="urn:schemas-microsoft-com:vml" Requires="v">
                <p:oleObj spid="_x0000_s127168" name="Visio" r:id="rId6" imgW="4215765" imgH="3829050" progId="Visio.Drawing.11">
                  <p:embed/>
                </p:oleObj>
              </mc:Choice>
              <mc:Fallback>
                <p:oleObj name="Visio" r:id="rId6" imgW="4215765" imgH="382905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175" y="3467100"/>
                        <a:ext cx="2930525" cy="262572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2697" name="AutoShape 9"/>
          <p:cNvSpPr>
            <a:spLocks noChangeArrowheads="1"/>
          </p:cNvSpPr>
          <p:nvPr/>
        </p:nvSpPr>
        <p:spPr bwMode="auto">
          <a:xfrm>
            <a:off x="3838575" y="4514850"/>
            <a:ext cx="1104900" cy="438150"/>
          </a:xfrm>
          <a:prstGeom prst="leftRightArrow">
            <a:avLst>
              <a:gd name="adj1" fmla="val 50000"/>
              <a:gd name="adj2" fmla="val 50435"/>
            </a:avLst>
          </a:prstGeom>
          <a:noFill/>
          <a:ln w="15875">
            <a:solidFill>
              <a:schemeClr val="tx1"/>
            </a:solidFill>
            <a:miter lim="800000"/>
            <a:headEnd/>
            <a:tailEnd type="none" w="med" len="lg"/>
          </a:ln>
          <a:effectLst/>
          <a:extLst>
            <a:ext uri="{909E8E84-426E-40DD-AFC4-6F175D3DCCD1}">
              <a14:hiddenFill xmlns:a14="http://schemas.microsoft.com/office/drawing/2010/main">
                <a:solidFill>
                  <a:srgbClr val="FFD3C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2698" name="Rectangle 10"/>
          <p:cNvSpPr>
            <a:spLocks noChangeArrowheads="1"/>
          </p:cNvSpPr>
          <p:nvPr/>
        </p:nvSpPr>
        <p:spPr bwMode="auto">
          <a:xfrm>
            <a:off x="485775" y="3390900"/>
            <a:ext cx="7705725" cy="2819400"/>
          </a:xfrm>
          <a:prstGeom prst="rect">
            <a:avLst/>
          </a:prstGeom>
          <a:noFill/>
          <a:ln w="15875">
            <a:solidFill>
              <a:srgbClr val="FF0000"/>
            </a:solidFill>
            <a:prstDash val="dash"/>
            <a:miter lim="800000"/>
            <a:headEnd/>
            <a:tailEnd type="none" w="med" len="lg"/>
          </a:ln>
          <a:effectLst/>
          <a:extLst>
            <a:ext uri="{909E8E84-426E-40DD-AFC4-6F175D3DCCD1}">
              <a14:hiddenFill xmlns:a14="http://schemas.microsoft.com/office/drawing/2010/main">
                <a:solidFill>
                  <a:srgbClr val="FFD3C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2699" name="Text Box 11"/>
          <p:cNvSpPr txBox="1">
            <a:spLocks noChangeArrowheads="1"/>
          </p:cNvSpPr>
          <p:nvPr/>
        </p:nvSpPr>
        <p:spPr bwMode="auto">
          <a:xfrm>
            <a:off x="819150" y="6172200"/>
            <a:ext cx="2600325" cy="4127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900" b="1">
                <a:solidFill>
                  <a:srgbClr val="800000"/>
                </a:solidFill>
              </a:rPr>
              <a:t>Process </a:t>
            </a:r>
            <a:r>
              <a:rPr lang="en-US" sz="2100" b="1">
                <a:solidFill>
                  <a:srgbClr val="800000"/>
                </a:solidFill>
                <a:latin typeface="Calibri" charset="0"/>
              </a:rPr>
              <a:t>Constraints</a:t>
            </a:r>
          </a:p>
        </p:txBody>
      </p:sp>
      <p:sp>
        <p:nvSpPr>
          <p:cNvPr id="242700" name="Text Box 12"/>
          <p:cNvSpPr txBox="1">
            <a:spLocks noChangeArrowheads="1"/>
          </p:cNvSpPr>
          <p:nvPr/>
        </p:nvSpPr>
        <p:spPr bwMode="auto">
          <a:xfrm>
            <a:off x="4756150" y="6175375"/>
            <a:ext cx="3714750" cy="4127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100" b="1">
                <a:solidFill>
                  <a:srgbClr val="800000"/>
                </a:solidFill>
                <a:latin typeface="Calibri" charset="0"/>
              </a:rPr>
              <a:t>Heat Integration Constraints</a:t>
            </a:r>
          </a:p>
        </p:txBody>
      </p:sp>
      <p:sp>
        <p:nvSpPr>
          <p:cNvPr id="242701" name="Line 13"/>
          <p:cNvSpPr>
            <a:spLocks noChangeShapeType="1"/>
          </p:cNvSpPr>
          <p:nvPr/>
        </p:nvSpPr>
        <p:spPr bwMode="auto">
          <a:xfrm flipH="1">
            <a:off x="7404180" y="1438104"/>
            <a:ext cx="1289050" cy="914400"/>
          </a:xfrm>
          <a:prstGeom prst="line">
            <a:avLst/>
          </a:prstGeom>
          <a:noFill/>
          <a:ln w="15875">
            <a:solidFill>
              <a:schemeClr val="tx1"/>
            </a:solidFill>
            <a:prstDash val="dash"/>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Tree>
    <p:extLst>
      <p:ext uri="{BB962C8B-B14F-4D97-AF65-F5344CB8AC3E}">
        <p14:creationId xmlns:p14="http://schemas.microsoft.com/office/powerpoint/2010/main" val="645523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26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6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26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2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7" grpId="0" animBg="1"/>
      <p:bldP spid="24269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200" dirty="0">
                <a:latin typeface="Calibri" charset="0"/>
              </a:rPr>
              <a:t>Disjunctions for phase detection</a:t>
            </a:r>
          </a:p>
        </p:txBody>
      </p:sp>
      <p:sp>
        <p:nvSpPr>
          <p:cNvPr id="247813" name="Text Box 5"/>
          <p:cNvSpPr txBox="1">
            <a:spLocks noChangeArrowheads="1"/>
          </p:cNvSpPr>
          <p:nvPr/>
        </p:nvSpPr>
        <p:spPr bwMode="auto">
          <a:xfrm>
            <a:off x="228600" y="1181100"/>
            <a:ext cx="5105400" cy="4270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200" b="1">
                <a:solidFill>
                  <a:srgbClr val="800000"/>
                </a:solidFill>
                <a:latin typeface="Calibri" charset="0"/>
              </a:rPr>
              <a:t>For both hot and cold streams</a:t>
            </a:r>
          </a:p>
        </p:txBody>
      </p:sp>
      <p:sp>
        <p:nvSpPr>
          <p:cNvPr id="247814" name="Text Box 6"/>
          <p:cNvSpPr txBox="1">
            <a:spLocks noChangeArrowheads="1"/>
          </p:cNvSpPr>
          <p:nvPr/>
        </p:nvSpPr>
        <p:spPr bwMode="auto">
          <a:xfrm>
            <a:off x="381000" y="1568450"/>
            <a:ext cx="5105400" cy="366713"/>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b="1">
                <a:solidFill>
                  <a:srgbClr val="800000"/>
                </a:solidFill>
                <a:latin typeface="Calibri" charset="0"/>
              </a:rPr>
              <a:t>a) Phase detection for inlet stream</a:t>
            </a:r>
          </a:p>
        </p:txBody>
      </p:sp>
      <p:sp>
        <p:nvSpPr>
          <p:cNvPr id="247815" name="Text Box 7"/>
          <p:cNvSpPr txBox="1">
            <a:spLocks noChangeArrowheads="1"/>
          </p:cNvSpPr>
          <p:nvPr/>
        </p:nvSpPr>
        <p:spPr bwMode="auto">
          <a:xfrm>
            <a:off x="381000" y="3587750"/>
            <a:ext cx="5105400" cy="366713"/>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b="1">
                <a:solidFill>
                  <a:srgbClr val="800000"/>
                </a:solidFill>
                <a:latin typeface="Calibri" charset="0"/>
              </a:rPr>
              <a:t>b) Phase detection for outlet stream</a:t>
            </a:r>
          </a:p>
        </p:txBody>
      </p:sp>
      <p:sp>
        <p:nvSpPr>
          <p:cNvPr id="247816" name="Text Box 8"/>
          <p:cNvSpPr txBox="1">
            <a:spLocks noChangeArrowheads="1"/>
          </p:cNvSpPr>
          <p:nvPr/>
        </p:nvSpPr>
        <p:spPr bwMode="auto">
          <a:xfrm>
            <a:off x="304800" y="5559425"/>
            <a:ext cx="5505450" cy="366713"/>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b="1">
                <a:solidFill>
                  <a:srgbClr val="800000"/>
                </a:solidFill>
                <a:latin typeface="Calibri" charset="0"/>
              </a:rPr>
              <a:t>c) Equations for Flash calculation for 2-phase region</a:t>
            </a:r>
          </a:p>
        </p:txBody>
      </p:sp>
      <p:sp>
        <p:nvSpPr>
          <p:cNvPr id="247819" name="Text Box 11"/>
          <p:cNvSpPr txBox="1">
            <a:spLocks noChangeArrowheads="1"/>
          </p:cNvSpPr>
          <p:nvPr/>
        </p:nvSpPr>
        <p:spPr bwMode="auto">
          <a:xfrm>
            <a:off x="5943600" y="1641475"/>
            <a:ext cx="2209800" cy="4270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200" b="1">
                <a:solidFill>
                  <a:srgbClr val="800000"/>
                </a:solidFill>
                <a:latin typeface="Calibri" charset="0"/>
              </a:rPr>
              <a:t>For hot streams</a:t>
            </a:r>
          </a:p>
        </p:txBody>
      </p:sp>
      <p:sp>
        <p:nvSpPr>
          <p:cNvPr id="247820" name="Text Box 12"/>
          <p:cNvSpPr txBox="1">
            <a:spLocks noChangeArrowheads="1"/>
          </p:cNvSpPr>
          <p:nvPr/>
        </p:nvSpPr>
        <p:spPr bwMode="auto">
          <a:xfrm>
            <a:off x="5943600" y="3927475"/>
            <a:ext cx="2362200" cy="4270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200" b="1">
                <a:solidFill>
                  <a:srgbClr val="800000"/>
                </a:solidFill>
                <a:latin typeface="Calibri" charset="0"/>
              </a:rPr>
              <a:t>For cold streams</a:t>
            </a:r>
          </a:p>
        </p:txBody>
      </p:sp>
      <p:pic>
        <p:nvPicPr>
          <p:cNvPr id="247834" name="Picture 26"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393700" y="1893888"/>
            <a:ext cx="4383088" cy="144462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7835" name="Picture 27"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400050" y="3948113"/>
            <a:ext cx="4656138" cy="1427162"/>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7837" name="Picture 29"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089650" y="2144713"/>
            <a:ext cx="2522538" cy="10223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7838" name="Picture 30"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092825" y="4429125"/>
            <a:ext cx="2522538" cy="10223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7839" name="Picture 31"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473075" y="5921375"/>
            <a:ext cx="5507038" cy="25558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7840" name="Picture 32"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538163" y="6203950"/>
            <a:ext cx="1039812" cy="23177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53442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8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78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78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78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78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78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78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78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78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78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7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5" grpId="0"/>
      <p:bldP spid="247816" grpId="0"/>
      <p:bldP spid="247819" grpId="0"/>
      <p:bldP spid="2478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741253" y="0"/>
            <a:ext cx="8229600" cy="1143000"/>
          </a:xfrm>
        </p:spPr>
        <p:txBody>
          <a:bodyPr/>
          <a:lstStyle/>
          <a:p>
            <a:r>
              <a:rPr lang="en-US" sz="3200" dirty="0" smtClean="0">
                <a:latin typeface="Calibri" charset="0"/>
              </a:rPr>
              <a:t>Complementarity Reformulation </a:t>
            </a:r>
            <a:r>
              <a:rPr lang="en-US" sz="3200" dirty="0">
                <a:latin typeface="Calibri" charset="0"/>
              </a:rPr>
              <a:t>of </a:t>
            </a:r>
            <a:r>
              <a:rPr lang="en-US" sz="3200" dirty="0" smtClean="0">
                <a:latin typeface="Calibri" charset="0"/>
              </a:rPr>
              <a:t>Disjunctions</a:t>
            </a:r>
            <a:br>
              <a:rPr lang="en-US" sz="3200" dirty="0" smtClean="0">
                <a:latin typeface="Calibri" charset="0"/>
              </a:rPr>
            </a:br>
            <a:r>
              <a:rPr lang="en-US" sz="2800" dirty="0" smtClean="0">
                <a:latin typeface="Calibri" charset="0"/>
              </a:rPr>
              <a:t>(No binary variables)</a:t>
            </a:r>
            <a:endParaRPr lang="en-US" sz="2800" dirty="0">
              <a:latin typeface="Calibri" charset="0"/>
            </a:endParaRPr>
          </a:p>
        </p:txBody>
      </p:sp>
      <p:sp>
        <p:nvSpPr>
          <p:cNvPr id="244742" name="Text Box 6"/>
          <p:cNvSpPr txBox="1">
            <a:spLocks noChangeArrowheads="1"/>
          </p:cNvSpPr>
          <p:nvPr/>
        </p:nvSpPr>
        <p:spPr bwMode="auto">
          <a:xfrm>
            <a:off x="111125" y="1238250"/>
            <a:ext cx="9058275" cy="38100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900">
                <a:solidFill>
                  <a:srgbClr val="990000"/>
                </a:solidFill>
                <a:latin typeface="Calibri" charset="0"/>
              </a:rPr>
              <a:t>Pick correct function value in piecewise-smooth domains (e.g. physical property models)</a:t>
            </a:r>
          </a:p>
        </p:txBody>
      </p:sp>
      <p:pic>
        <p:nvPicPr>
          <p:cNvPr id="244752" name="Picture 16" descr="txp_fi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1950" y="1920875"/>
            <a:ext cx="2535238" cy="185737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53" name="Text Box 17"/>
          <p:cNvSpPr txBox="1">
            <a:spLocks noChangeArrowheads="1"/>
          </p:cNvSpPr>
          <p:nvPr/>
        </p:nvSpPr>
        <p:spPr bwMode="auto">
          <a:xfrm>
            <a:off x="238930" y="1619250"/>
            <a:ext cx="2933700" cy="3508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700" dirty="0">
                <a:solidFill>
                  <a:srgbClr val="FF0000"/>
                </a:solidFill>
                <a:latin typeface="Calibri" charset="0"/>
              </a:rPr>
              <a:t>Inner Minimization (LP)</a:t>
            </a:r>
          </a:p>
        </p:txBody>
      </p:sp>
      <p:sp>
        <p:nvSpPr>
          <p:cNvPr id="244755" name="Text Box 19"/>
          <p:cNvSpPr txBox="1">
            <a:spLocks noChangeArrowheads="1"/>
          </p:cNvSpPr>
          <p:nvPr/>
        </p:nvSpPr>
        <p:spPr bwMode="auto">
          <a:xfrm>
            <a:off x="2997200" y="1619250"/>
            <a:ext cx="2933700" cy="3508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700">
                <a:solidFill>
                  <a:srgbClr val="FF0000"/>
                </a:solidFill>
                <a:latin typeface="Calibri" charset="0"/>
              </a:rPr>
              <a:t>Optimality (KKT) conditions</a:t>
            </a:r>
          </a:p>
        </p:txBody>
      </p:sp>
      <p:pic>
        <p:nvPicPr>
          <p:cNvPr id="244756" name="Picture 20" descr="txp_fig"/>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971925" y="1924050"/>
            <a:ext cx="838200" cy="58420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4757" name="Picture 21" descr="txp_fig"/>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3117850" y="2593975"/>
            <a:ext cx="2781300" cy="2222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4759" name="Picture 23" descr="txp_fig"/>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3743325" y="3048000"/>
            <a:ext cx="1355725" cy="188913"/>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60" name="Rectangle 24"/>
          <p:cNvSpPr>
            <a:spLocks noChangeArrowheads="1"/>
          </p:cNvSpPr>
          <p:nvPr/>
        </p:nvSpPr>
        <p:spPr bwMode="auto">
          <a:xfrm>
            <a:off x="3629025" y="2943225"/>
            <a:ext cx="1543050" cy="371475"/>
          </a:xfrm>
          <a:prstGeom prst="rect">
            <a:avLst/>
          </a:prstGeom>
          <a:noFill/>
          <a:ln w="15875">
            <a:solidFill>
              <a:srgbClr val="FF3300"/>
            </a:solidFill>
            <a:miter lim="800000"/>
            <a:headEnd/>
            <a:tailEnd type="none" w="med" len="lg"/>
          </a:ln>
          <a:effectLst/>
          <a:extLst>
            <a:ext uri="{909E8E84-426E-40DD-AFC4-6F175D3DCCD1}">
              <a14:hiddenFill xmlns:a14="http://schemas.microsoft.com/office/drawing/2010/main">
                <a:solidFill>
                  <a:srgbClr val="FFD3C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4761" name="Text Box 25"/>
          <p:cNvSpPr txBox="1">
            <a:spLocks noChangeArrowheads="1"/>
          </p:cNvSpPr>
          <p:nvPr/>
        </p:nvSpPr>
        <p:spPr bwMode="auto">
          <a:xfrm>
            <a:off x="5162550" y="2952750"/>
            <a:ext cx="2933700" cy="3508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700">
                <a:solidFill>
                  <a:srgbClr val="FF0000"/>
                </a:solidFill>
                <a:latin typeface="Calibri" charset="0"/>
              </a:rPr>
              <a:t>Complementarity constraints</a:t>
            </a:r>
          </a:p>
        </p:txBody>
      </p:sp>
      <p:sp>
        <p:nvSpPr>
          <p:cNvPr id="244762" name="Text Box 26"/>
          <p:cNvSpPr txBox="1">
            <a:spLocks noChangeArrowheads="1"/>
          </p:cNvSpPr>
          <p:nvPr/>
        </p:nvSpPr>
        <p:spPr bwMode="auto">
          <a:xfrm>
            <a:off x="5895975" y="1905000"/>
            <a:ext cx="2933700" cy="3365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600" i="1" dirty="0" err="1" smtClean="0">
                <a:solidFill>
                  <a:srgbClr val="1574FF"/>
                </a:solidFill>
              </a:rPr>
              <a:t>Raghunathan</a:t>
            </a:r>
            <a:r>
              <a:rPr lang="en-US" sz="1600" i="1" dirty="0" smtClean="0">
                <a:solidFill>
                  <a:srgbClr val="1574FF"/>
                </a:solidFill>
              </a:rPr>
              <a:t>, B. </a:t>
            </a:r>
            <a:r>
              <a:rPr lang="en-US" sz="1600" i="1" dirty="0">
                <a:solidFill>
                  <a:srgbClr val="1574FF"/>
                </a:solidFill>
              </a:rPr>
              <a:t>(2004)</a:t>
            </a:r>
          </a:p>
        </p:txBody>
      </p:sp>
      <p:sp>
        <p:nvSpPr>
          <p:cNvPr id="244773" name="Text Box 37"/>
          <p:cNvSpPr txBox="1">
            <a:spLocks noChangeArrowheads="1"/>
          </p:cNvSpPr>
          <p:nvPr/>
        </p:nvSpPr>
        <p:spPr bwMode="auto">
          <a:xfrm>
            <a:off x="7010400" y="4267200"/>
            <a:ext cx="1857375" cy="60960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1700" dirty="0">
                <a:solidFill>
                  <a:srgbClr val="000000"/>
                </a:solidFill>
                <a:latin typeface="Calibri" charset="0"/>
              </a:rPr>
              <a:t>Inner Minimization</a:t>
            </a:r>
            <a:br>
              <a:rPr lang="en-US" sz="1700" dirty="0">
                <a:solidFill>
                  <a:srgbClr val="000000"/>
                </a:solidFill>
                <a:latin typeface="Calibri" charset="0"/>
              </a:rPr>
            </a:br>
            <a:r>
              <a:rPr lang="en-US" sz="1700" dirty="0">
                <a:solidFill>
                  <a:srgbClr val="000000"/>
                </a:solidFill>
                <a:latin typeface="Calibri" charset="0"/>
              </a:rPr>
              <a:t>for our problem</a:t>
            </a:r>
          </a:p>
        </p:txBody>
      </p:sp>
      <p:sp>
        <p:nvSpPr>
          <p:cNvPr id="244754" name="Rectangle 18"/>
          <p:cNvSpPr>
            <a:spLocks noChangeArrowheads="1"/>
          </p:cNvSpPr>
          <p:nvPr/>
        </p:nvSpPr>
        <p:spPr bwMode="auto">
          <a:xfrm>
            <a:off x="266700" y="4038600"/>
            <a:ext cx="6429375" cy="1019175"/>
          </a:xfrm>
          <a:prstGeom prst="rect">
            <a:avLst/>
          </a:prstGeom>
          <a:noFill/>
          <a:ln w="15875">
            <a:solidFill>
              <a:srgbClr val="0000FF"/>
            </a:solidFill>
            <a:miter lim="800000"/>
            <a:headEnd/>
            <a:tailEnd type="none" w="med" len="lg"/>
          </a:ln>
          <a:effectLst/>
          <a:extLst>
            <a:ext uri="{909E8E84-426E-40DD-AFC4-6F175D3DCCD1}">
              <a14:hiddenFill xmlns:a14="http://schemas.microsoft.com/office/drawing/2010/main">
                <a:solidFill>
                  <a:srgbClr val="FFD3C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244774" name="Picture 38" descr="txp_fi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347663" y="4143375"/>
            <a:ext cx="6219825" cy="8572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76" name="Rectangle 40"/>
          <p:cNvSpPr>
            <a:spLocks noChangeArrowheads="1"/>
          </p:cNvSpPr>
          <p:nvPr/>
        </p:nvSpPr>
        <p:spPr bwMode="auto">
          <a:xfrm>
            <a:off x="266700" y="5200650"/>
            <a:ext cx="6635750" cy="1219200"/>
          </a:xfrm>
          <a:prstGeom prst="rect">
            <a:avLst/>
          </a:prstGeom>
          <a:noFill/>
          <a:ln w="15875">
            <a:solidFill>
              <a:srgbClr val="0000FF"/>
            </a:solidFill>
            <a:miter lim="800000"/>
            <a:headEnd/>
            <a:tailEnd type="none" w="med" len="lg"/>
          </a:ln>
          <a:effectLst/>
          <a:extLst>
            <a:ext uri="{909E8E84-426E-40DD-AFC4-6F175D3DCCD1}">
              <a14:hiddenFill xmlns:a14="http://schemas.microsoft.com/office/drawing/2010/main">
                <a:solidFill>
                  <a:srgbClr val="FFD3C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4777" name="Text Box 41"/>
          <p:cNvSpPr txBox="1">
            <a:spLocks noChangeArrowheads="1"/>
          </p:cNvSpPr>
          <p:nvPr/>
        </p:nvSpPr>
        <p:spPr bwMode="auto">
          <a:xfrm>
            <a:off x="7140575" y="5537200"/>
            <a:ext cx="1628775" cy="60960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1700">
                <a:solidFill>
                  <a:srgbClr val="000000"/>
                </a:solidFill>
                <a:latin typeface="Calibri" charset="0"/>
              </a:rPr>
              <a:t>Optimality (KKT) </a:t>
            </a:r>
            <a:br>
              <a:rPr lang="en-US" sz="1700">
                <a:solidFill>
                  <a:srgbClr val="000000"/>
                </a:solidFill>
                <a:latin typeface="Calibri" charset="0"/>
              </a:rPr>
            </a:br>
            <a:r>
              <a:rPr lang="en-US" sz="1700">
                <a:solidFill>
                  <a:srgbClr val="000000"/>
                </a:solidFill>
                <a:latin typeface="Calibri" charset="0"/>
              </a:rPr>
              <a:t>conditions</a:t>
            </a:r>
          </a:p>
        </p:txBody>
      </p:sp>
      <p:pic>
        <p:nvPicPr>
          <p:cNvPr id="244780" name="Picture 44" descr="txp_fi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42900" y="5592763"/>
            <a:ext cx="3409950" cy="77152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4783" name="Text Box 47"/>
          <p:cNvSpPr txBox="1">
            <a:spLocks noChangeArrowheads="1"/>
          </p:cNvSpPr>
          <p:nvPr/>
        </p:nvSpPr>
        <p:spPr bwMode="auto">
          <a:xfrm>
            <a:off x="4044950" y="6038850"/>
            <a:ext cx="2933700" cy="35083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700">
                <a:solidFill>
                  <a:srgbClr val="000000"/>
                </a:solidFill>
                <a:latin typeface="Calibri" charset="0"/>
              </a:rPr>
              <a:t>Complementarity constraints</a:t>
            </a:r>
          </a:p>
        </p:txBody>
      </p:sp>
      <p:pic>
        <p:nvPicPr>
          <p:cNvPr id="244785" name="Picture 49" descr="txp_fi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4498975" y="5292725"/>
            <a:ext cx="1690688" cy="73660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4786" name="Picture 50" descr="txp_fi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317500" y="5270500"/>
            <a:ext cx="1971675" cy="225425"/>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97581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47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7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47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47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47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47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477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47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47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47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4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55" grpId="0"/>
      <p:bldP spid="244760" grpId="0" animBg="1"/>
      <p:bldP spid="244761" grpId="0"/>
      <p:bldP spid="244773" grpId="0"/>
      <p:bldP spid="244754" grpId="0" animBg="1"/>
      <p:bldP spid="244776" grpId="0" animBg="1"/>
      <p:bldP spid="244777" grpId="0"/>
      <p:bldP spid="2447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648" name="Object 104"/>
          <p:cNvGraphicFramePr>
            <a:graphicFrameLocks noChangeAspect="1"/>
          </p:cNvGraphicFramePr>
          <p:nvPr>
            <p:extLst>
              <p:ext uri="{D42A27DB-BD31-4B8C-83A1-F6EECF244321}">
                <p14:modId xmlns:p14="http://schemas.microsoft.com/office/powerpoint/2010/main" val="522025092"/>
              </p:ext>
            </p:extLst>
          </p:nvPr>
        </p:nvGraphicFramePr>
        <p:xfrm>
          <a:off x="274638" y="1762125"/>
          <a:ext cx="3744912" cy="3676650"/>
        </p:xfrm>
        <a:graphic>
          <a:graphicData uri="http://schemas.openxmlformats.org/presentationml/2006/ole">
            <mc:AlternateContent xmlns:mc="http://schemas.openxmlformats.org/markup-compatibility/2006">
              <mc:Choice xmlns:v="urn:schemas-microsoft-com:vml" Requires="v">
                <p:oleObj spid="_x0000_s130146" name="Visio" r:id="rId3" imgW="4424553" imgH="4343019" progId="Visio.Drawing.11">
                  <p:embed/>
                </p:oleObj>
              </mc:Choice>
              <mc:Fallback>
                <p:oleObj name="Visio" r:id="rId3" imgW="4424553" imgH="434301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1762125"/>
                        <a:ext cx="3744912" cy="3676650"/>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36649" name="Text Box 105"/>
          <p:cNvSpPr txBox="1">
            <a:spLocks noChangeArrowheads="1"/>
          </p:cNvSpPr>
          <p:nvPr/>
        </p:nvSpPr>
        <p:spPr bwMode="auto">
          <a:xfrm>
            <a:off x="762000" y="152400"/>
            <a:ext cx="7696200" cy="1077218"/>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200" dirty="0">
                <a:solidFill>
                  <a:srgbClr val="000000"/>
                </a:solidFill>
                <a:latin typeface="Calibri" charset="0"/>
              </a:rPr>
              <a:t>Poly Refrigerant Integrated Cycle Operations (PRICO) </a:t>
            </a:r>
            <a:r>
              <a:rPr lang="en-US" sz="3200" dirty="0" smtClean="0">
                <a:solidFill>
                  <a:srgbClr val="000000"/>
                </a:solidFill>
                <a:latin typeface="Calibri" charset="0"/>
              </a:rPr>
              <a:t>process – minimize compression</a:t>
            </a:r>
            <a:endParaRPr lang="en-US" sz="3200" dirty="0">
              <a:solidFill>
                <a:srgbClr val="000000"/>
              </a:solidFill>
              <a:latin typeface="Calibri" charset="0"/>
            </a:endParaRPr>
          </a:p>
        </p:txBody>
      </p:sp>
      <p:sp>
        <p:nvSpPr>
          <p:cNvPr id="8" name="Text Box 3"/>
          <p:cNvSpPr txBox="1">
            <a:spLocks noChangeArrowheads="1"/>
          </p:cNvSpPr>
          <p:nvPr/>
        </p:nvSpPr>
        <p:spPr bwMode="auto">
          <a:xfrm>
            <a:off x="3865837" y="1358254"/>
            <a:ext cx="5106896" cy="2296013"/>
          </a:xfrm>
          <a:prstGeom prst="rect">
            <a:avLst/>
          </a:prstGeom>
          <a:noFill/>
          <a:ln>
            <a:noFill/>
          </a:ln>
          <a:effectLst/>
          <a:extLst>
            <a:ext uri="{909E8E84-426E-40DD-AFC4-6F175D3DCCD1}">
              <a14:hiddenFill xmlns:a14="http://schemas.microsoft.com/office/drawing/2010/main">
                <a:solidFill>
                  <a:srgbClr val="FFD3C9"/>
                </a:solidFill>
              </a14:hiddenFill>
            </a:ext>
            <a:ext uri="{91240B29-F687-4F45-9708-019B960494DF}">
              <a14:hiddenLine xmlns:a14="http://schemas.microsoft.com/office/drawing/2010/main" w="15875">
                <a:solidFill>
                  <a:schemeClr val="tx1"/>
                </a:solidFill>
                <a:miter lim="800000"/>
                <a:headEnd/>
                <a:tailEnd type="none" w="med"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lnSpc>
                <a:spcPct val="120000"/>
              </a:lnSpc>
              <a:buClr>
                <a:srgbClr val="800000"/>
              </a:buClr>
              <a:buSzPct val="80000"/>
              <a:buFont typeface="Wingdings" charset="0"/>
              <a:buChar char="q"/>
            </a:pPr>
            <a:r>
              <a:rPr lang="en-US" dirty="0"/>
              <a:t>   </a:t>
            </a:r>
            <a:r>
              <a:rPr lang="en-US" sz="2100" dirty="0">
                <a:solidFill>
                  <a:srgbClr val="FF0000"/>
                </a:solidFill>
                <a:latin typeface="Calibri" charset="0"/>
              </a:rPr>
              <a:t>Del </a:t>
            </a:r>
            <a:r>
              <a:rPr lang="en-US" sz="2100" dirty="0" err="1" smtClean="0">
                <a:solidFill>
                  <a:srgbClr val="FF0000"/>
                </a:solidFill>
                <a:latin typeface="Calibri" charset="0"/>
              </a:rPr>
              <a:t>Nogal</a:t>
            </a:r>
            <a:r>
              <a:rPr lang="en-US" sz="2100" dirty="0" smtClean="0">
                <a:solidFill>
                  <a:srgbClr val="FF0000"/>
                </a:solidFill>
                <a:latin typeface="Calibri" charset="0"/>
              </a:rPr>
              <a:t>, Kim, Perry, Smith </a:t>
            </a:r>
            <a:r>
              <a:rPr lang="en-US" sz="2100" dirty="0">
                <a:solidFill>
                  <a:srgbClr val="FF0000"/>
                </a:solidFill>
                <a:latin typeface="Calibri" charset="0"/>
              </a:rPr>
              <a:t>(2008</a:t>
            </a:r>
            <a:r>
              <a:rPr lang="en-US" sz="2100" dirty="0" smtClean="0">
                <a:solidFill>
                  <a:srgbClr val="FF0000"/>
                </a:solidFill>
                <a:latin typeface="Calibri" charset="0"/>
              </a:rPr>
              <a:t>)</a:t>
            </a:r>
            <a:endParaRPr lang="en-US" sz="2100" dirty="0" smtClean="0">
              <a:latin typeface="Calibri" charset="0"/>
            </a:endParaRPr>
          </a:p>
          <a:p>
            <a:pPr lvl="1" algn="l">
              <a:lnSpc>
                <a:spcPct val="120000"/>
              </a:lnSpc>
              <a:spcBef>
                <a:spcPct val="20000"/>
              </a:spcBef>
              <a:buClr>
                <a:srgbClr val="800000"/>
              </a:buClr>
              <a:buFont typeface="Wingdings" charset="0"/>
              <a:buChar char="§"/>
            </a:pPr>
            <a:r>
              <a:rPr lang="en-US" dirty="0" smtClean="0"/>
              <a:t>  DFO (</a:t>
            </a:r>
            <a:r>
              <a:rPr lang="en-US" sz="2000" dirty="0" smtClean="0">
                <a:latin typeface="Calibri" charset="0"/>
              </a:rPr>
              <a:t>GA) solver with discrete decisions</a:t>
            </a:r>
            <a:endParaRPr lang="en-US" sz="2000" dirty="0">
              <a:latin typeface="Calibri" charset="0"/>
            </a:endParaRPr>
          </a:p>
          <a:p>
            <a:pPr lvl="1" algn="l">
              <a:spcBef>
                <a:spcPct val="20000"/>
              </a:spcBef>
              <a:buClr>
                <a:srgbClr val="800000"/>
              </a:buClr>
              <a:buFont typeface="Wingdings" charset="0"/>
              <a:buChar char="§"/>
            </a:pPr>
            <a:r>
              <a:rPr lang="en-US" sz="2000" dirty="0" smtClean="0">
                <a:latin typeface="Calibri" charset="0"/>
              </a:rPr>
              <a:t> Variables</a:t>
            </a:r>
            <a:r>
              <a:rPr lang="en-US" sz="2000" dirty="0">
                <a:latin typeface="Calibri" charset="0"/>
              </a:rPr>
              <a:t>: </a:t>
            </a:r>
            <a:r>
              <a:rPr lang="en-US" sz="2000" dirty="0">
                <a:solidFill>
                  <a:srgbClr val="990000"/>
                </a:solidFill>
                <a:latin typeface="Calibri" charset="0"/>
              </a:rPr>
              <a:t>7</a:t>
            </a:r>
            <a:r>
              <a:rPr lang="en-US" sz="2000" dirty="0">
                <a:latin typeface="Calibri" charset="0"/>
              </a:rPr>
              <a:t>, </a:t>
            </a:r>
            <a:r>
              <a:rPr lang="en-US" sz="2000" dirty="0" smtClean="0">
                <a:latin typeface="Calibri" charset="0"/>
              </a:rPr>
              <a:t>Computation: </a:t>
            </a:r>
            <a:r>
              <a:rPr lang="en-US" sz="2000" dirty="0">
                <a:solidFill>
                  <a:srgbClr val="990000"/>
                </a:solidFill>
                <a:latin typeface="Calibri" charset="0"/>
              </a:rPr>
              <a:t>410 </a:t>
            </a:r>
            <a:r>
              <a:rPr lang="en-US" sz="2000" dirty="0" smtClean="0">
                <a:solidFill>
                  <a:srgbClr val="990000"/>
                </a:solidFill>
                <a:latin typeface="Calibri" charset="0"/>
              </a:rPr>
              <a:t>CPU min</a:t>
            </a:r>
            <a:r>
              <a:rPr lang="en-US" dirty="0" smtClean="0"/>
              <a:t>            </a:t>
            </a:r>
            <a:endParaRPr lang="en-US" dirty="0"/>
          </a:p>
          <a:p>
            <a:pPr lvl="1" algn="l">
              <a:spcBef>
                <a:spcPct val="20000"/>
              </a:spcBef>
              <a:buClr>
                <a:srgbClr val="800000"/>
              </a:buClr>
              <a:buFont typeface="Wingdings" charset="0"/>
              <a:buChar char="§"/>
            </a:pPr>
            <a:r>
              <a:rPr lang="en-US" b="1" dirty="0" smtClean="0"/>
              <a:t>  </a:t>
            </a:r>
            <a:r>
              <a:rPr lang="en-US" sz="2000" dirty="0" smtClean="0"/>
              <a:t>For </a:t>
            </a:r>
            <a:r>
              <a:rPr lang="en-US" sz="2000" dirty="0">
                <a:latin typeface="Calibri" charset="0"/>
                <a:ea typeface="ＭＳ Ｐゴシック" charset="0"/>
                <a:cs typeface="Times New Roman" charset="0"/>
                <a:sym typeface="Symbol" charset="0"/>
              </a:rPr>
              <a:t></a:t>
            </a:r>
            <a:r>
              <a:rPr lang="en-US" sz="2000" dirty="0" err="1">
                <a:latin typeface="Calibri" charset="0"/>
                <a:ea typeface="ＭＳ Ｐゴシック" charset="0"/>
                <a:cs typeface="Times New Roman" charset="0"/>
              </a:rPr>
              <a:t>T</a:t>
            </a:r>
            <a:r>
              <a:rPr lang="en-US" sz="2000" baseline="-30000" dirty="0" err="1">
                <a:latin typeface="Calibri" charset="0"/>
                <a:ea typeface="ＭＳ Ｐゴシック" charset="0"/>
                <a:cs typeface="Times New Roman" charset="0"/>
                <a:sym typeface="Symbol" charset="0"/>
              </a:rPr>
              <a:t>min</a:t>
            </a:r>
            <a:r>
              <a:rPr lang="en-US" sz="2000" dirty="0">
                <a:latin typeface="Calibri" charset="0"/>
                <a:ea typeface="ＭＳ Ｐゴシック" charset="0"/>
                <a:cs typeface="Times New Roman" charset="0"/>
                <a:sym typeface="Symbol" charset="0"/>
              </a:rPr>
              <a:t> = 1.2</a:t>
            </a:r>
            <a:r>
              <a:rPr lang="en-US" sz="2000" dirty="0" smtClean="0">
                <a:latin typeface="Calibri" charset="0"/>
                <a:ea typeface="ＭＳ Ｐゴシック" charset="0"/>
                <a:cs typeface="Times New Roman" charset="0"/>
              </a:rPr>
              <a:t>C</a:t>
            </a:r>
            <a:r>
              <a:rPr lang="en-US" sz="2000" dirty="0" smtClean="0">
                <a:latin typeface="Calibri" charset="0"/>
                <a:ea typeface="ＭＳ Ｐゴシック" charset="0"/>
                <a:cs typeface="Times New Roman" charset="0"/>
                <a:sym typeface="Symbol" charset="0"/>
              </a:rPr>
              <a:t>, Power = </a:t>
            </a:r>
            <a:r>
              <a:rPr lang="en-US" sz="2000" dirty="0" smtClean="0"/>
              <a:t>24.53 MW</a:t>
            </a:r>
          </a:p>
          <a:p>
            <a:pPr lvl="1">
              <a:spcBef>
                <a:spcPct val="20000"/>
              </a:spcBef>
              <a:buClr>
                <a:srgbClr val="800000"/>
              </a:buClr>
              <a:buFont typeface="Wingdings" charset="0"/>
              <a:buChar char="§"/>
            </a:pPr>
            <a:r>
              <a:rPr lang="en-US" sz="2000" dirty="0" smtClean="0"/>
              <a:t>  For </a:t>
            </a:r>
            <a:r>
              <a:rPr lang="en-US" sz="2000" dirty="0">
                <a:latin typeface="Calibri" charset="0"/>
                <a:ea typeface="ＭＳ Ｐゴシック" charset="0"/>
                <a:cs typeface="Times New Roman" charset="0"/>
                <a:sym typeface="Symbol" charset="0"/>
              </a:rPr>
              <a:t></a:t>
            </a:r>
            <a:r>
              <a:rPr lang="en-US" sz="2000" dirty="0" err="1">
                <a:latin typeface="Calibri" charset="0"/>
                <a:ea typeface="ＭＳ Ｐゴシック" charset="0"/>
                <a:cs typeface="Times New Roman" charset="0"/>
              </a:rPr>
              <a:t>T</a:t>
            </a:r>
            <a:r>
              <a:rPr lang="en-US" sz="2000" baseline="-30000" dirty="0" err="1">
                <a:latin typeface="Calibri" charset="0"/>
                <a:ea typeface="ＭＳ Ｐゴシック" charset="0"/>
                <a:cs typeface="Times New Roman" charset="0"/>
                <a:sym typeface="Symbol" charset="0"/>
              </a:rPr>
              <a:t>min</a:t>
            </a:r>
            <a:r>
              <a:rPr lang="en-US" sz="2000" dirty="0">
                <a:latin typeface="Calibri" charset="0"/>
                <a:ea typeface="ＭＳ Ｐゴシック" charset="0"/>
                <a:cs typeface="Times New Roman" charset="0"/>
                <a:sym typeface="Symbol" charset="0"/>
              </a:rPr>
              <a:t> = 5</a:t>
            </a:r>
            <a:r>
              <a:rPr lang="en-US" sz="2000" dirty="0" smtClean="0">
                <a:latin typeface="Calibri" charset="0"/>
                <a:ea typeface="ＭＳ Ｐゴシック" charset="0"/>
                <a:cs typeface="Times New Roman" charset="0"/>
                <a:sym typeface="Symbol" charset="0"/>
              </a:rPr>
              <a:t></a:t>
            </a:r>
            <a:r>
              <a:rPr lang="en-US" sz="2000" dirty="0">
                <a:latin typeface="Calibri" charset="0"/>
                <a:ea typeface="ＭＳ Ｐゴシック" charset="0"/>
                <a:cs typeface="Times New Roman" charset="0"/>
              </a:rPr>
              <a:t>C</a:t>
            </a:r>
            <a:r>
              <a:rPr lang="en-US" sz="2000" dirty="0">
                <a:latin typeface="Calibri" charset="0"/>
                <a:ea typeface="ＭＳ Ｐゴシック" charset="0"/>
                <a:cs typeface="Times New Roman" charset="0"/>
                <a:sym typeface="Symbol" charset="0"/>
              </a:rPr>
              <a:t>, </a:t>
            </a:r>
            <a:r>
              <a:rPr lang="en-US" sz="2000" dirty="0" smtClean="0">
                <a:latin typeface="Calibri" charset="0"/>
                <a:ea typeface="ＭＳ Ｐゴシック" charset="0"/>
                <a:cs typeface="Times New Roman" charset="0"/>
                <a:sym typeface="Symbol" charset="0"/>
              </a:rPr>
              <a:t>   Power </a:t>
            </a:r>
            <a:r>
              <a:rPr lang="en-US" sz="2000" dirty="0">
                <a:latin typeface="Calibri" charset="0"/>
                <a:ea typeface="ＭＳ Ｐゴシック" charset="0"/>
                <a:cs typeface="Times New Roman" charset="0"/>
                <a:sym typeface="Symbol" charset="0"/>
              </a:rPr>
              <a:t>= </a:t>
            </a:r>
            <a:r>
              <a:rPr lang="en-US" sz="2000" dirty="0" smtClean="0">
                <a:sym typeface="Symbol" charset="0"/>
              </a:rPr>
              <a:t>33.49 MW</a:t>
            </a:r>
            <a:r>
              <a:rPr lang="en-US" dirty="0"/>
              <a:t/>
            </a:r>
            <a:br>
              <a:rPr lang="en-US" dirty="0"/>
            </a:br>
            <a:endParaRPr lang="en-US" dirty="0">
              <a:solidFill>
                <a:srgbClr val="0000FF"/>
              </a:solidFill>
            </a:endParaRPr>
          </a:p>
        </p:txBody>
      </p:sp>
      <p:sp>
        <p:nvSpPr>
          <p:cNvPr id="2" name="Rectangle 1"/>
          <p:cNvSpPr/>
          <p:nvPr/>
        </p:nvSpPr>
        <p:spPr>
          <a:xfrm>
            <a:off x="4026869" y="3725846"/>
            <a:ext cx="5117131" cy="2597634"/>
          </a:xfrm>
          <a:prstGeom prst="rect">
            <a:avLst/>
          </a:prstGeom>
        </p:spPr>
        <p:txBody>
          <a:bodyPr wrap="square">
            <a:spAutoFit/>
          </a:bodyPr>
          <a:lstStyle/>
          <a:p>
            <a:pPr>
              <a:lnSpc>
                <a:spcPct val="120000"/>
              </a:lnSpc>
              <a:buClr>
                <a:srgbClr val="800000"/>
              </a:buClr>
              <a:buSzPct val="80000"/>
              <a:buFont typeface="Wingdings" charset="0"/>
              <a:buChar char="q"/>
            </a:pPr>
            <a:r>
              <a:rPr lang="en-US" dirty="0"/>
              <a:t> </a:t>
            </a:r>
            <a:r>
              <a:rPr lang="en-US" sz="2100" dirty="0" err="1">
                <a:solidFill>
                  <a:srgbClr val="FF0000"/>
                </a:solidFill>
                <a:latin typeface="Calibri" charset="0"/>
              </a:rPr>
              <a:t>Kamath</a:t>
            </a:r>
            <a:r>
              <a:rPr lang="en-US" sz="2100" dirty="0">
                <a:solidFill>
                  <a:srgbClr val="FF0000"/>
                </a:solidFill>
                <a:latin typeface="Calibri" charset="0"/>
              </a:rPr>
              <a:t>, Grossmann, B. (2011)</a:t>
            </a:r>
            <a:r>
              <a:rPr lang="en-US" sz="2100" dirty="0">
                <a:latin typeface="Calibri" charset="0"/>
              </a:rPr>
              <a:t>:</a:t>
            </a:r>
          </a:p>
          <a:p>
            <a:pPr lvl="1">
              <a:lnSpc>
                <a:spcPct val="120000"/>
              </a:lnSpc>
              <a:spcBef>
                <a:spcPct val="20000"/>
              </a:spcBef>
              <a:buClr>
                <a:srgbClr val="800000"/>
              </a:buClr>
              <a:buFont typeface="Wingdings" charset="0"/>
              <a:buChar char="§"/>
            </a:pPr>
            <a:r>
              <a:rPr lang="en-US" dirty="0"/>
              <a:t> </a:t>
            </a:r>
            <a:r>
              <a:rPr lang="en-US" sz="2000" dirty="0" smtClean="0">
                <a:latin typeface="Calibri" charset="0"/>
              </a:rPr>
              <a:t>EO </a:t>
            </a:r>
            <a:r>
              <a:rPr lang="en-US" sz="2000" dirty="0">
                <a:latin typeface="Calibri" charset="0"/>
              </a:rPr>
              <a:t>strategy for heat integration</a:t>
            </a:r>
          </a:p>
          <a:p>
            <a:pPr lvl="1">
              <a:lnSpc>
                <a:spcPct val="120000"/>
              </a:lnSpc>
              <a:spcBef>
                <a:spcPct val="20000"/>
              </a:spcBef>
              <a:buClr>
                <a:srgbClr val="800000"/>
              </a:buClr>
              <a:buFont typeface="Wingdings" charset="0"/>
              <a:buChar char="§"/>
            </a:pPr>
            <a:r>
              <a:rPr lang="en-US" sz="2000" dirty="0">
                <a:latin typeface="Calibri" charset="0"/>
              </a:rPr>
              <a:t> </a:t>
            </a:r>
            <a:r>
              <a:rPr lang="en-US" sz="2000" dirty="0" smtClean="0">
                <a:latin typeface="Calibri" charset="0"/>
              </a:rPr>
              <a:t>Variables</a:t>
            </a:r>
            <a:r>
              <a:rPr lang="en-US" sz="2000" dirty="0">
                <a:latin typeface="Calibri" charset="0"/>
              </a:rPr>
              <a:t>: </a:t>
            </a:r>
            <a:r>
              <a:rPr lang="en-US" sz="2000" dirty="0">
                <a:solidFill>
                  <a:srgbClr val="990000"/>
                </a:solidFill>
                <a:latin typeface="Calibri" charset="0"/>
              </a:rPr>
              <a:t>3366</a:t>
            </a:r>
            <a:r>
              <a:rPr lang="en-US" sz="2000" dirty="0">
                <a:latin typeface="Calibri" charset="0"/>
              </a:rPr>
              <a:t>, Computation: </a:t>
            </a:r>
            <a:r>
              <a:rPr lang="en-US" sz="2000" dirty="0">
                <a:solidFill>
                  <a:srgbClr val="990000"/>
                </a:solidFill>
                <a:latin typeface="Calibri" charset="0"/>
              </a:rPr>
              <a:t>2 CPU min</a:t>
            </a:r>
          </a:p>
          <a:p>
            <a:pPr lvl="1">
              <a:spcBef>
                <a:spcPct val="20000"/>
              </a:spcBef>
              <a:buClr>
                <a:srgbClr val="800000"/>
              </a:buClr>
              <a:buFont typeface="Wingdings" charset="0"/>
              <a:buChar char="§"/>
            </a:pPr>
            <a:r>
              <a:rPr lang="en-US" sz="2000" b="1" dirty="0"/>
              <a:t> </a:t>
            </a:r>
            <a:r>
              <a:rPr lang="en-US" sz="2000" dirty="0"/>
              <a:t>For </a:t>
            </a:r>
            <a:r>
              <a:rPr lang="en-US" sz="2000" dirty="0">
                <a:latin typeface="Calibri" charset="0"/>
                <a:ea typeface="ＭＳ Ｐゴシック" charset="0"/>
                <a:cs typeface="Times New Roman" charset="0"/>
                <a:sym typeface="Symbol" charset="0"/>
              </a:rPr>
              <a:t></a:t>
            </a:r>
            <a:r>
              <a:rPr lang="en-US" sz="2000" dirty="0" err="1">
                <a:latin typeface="Calibri" charset="0"/>
                <a:ea typeface="ＭＳ Ｐゴシック" charset="0"/>
                <a:cs typeface="Times New Roman" charset="0"/>
              </a:rPr>
              <a:t>T</a:t>
            </a:r>
            <a:r>
              <a:rPr lang="en-US" sz="2000" baseline="-30000" dirty="0" err="1">
                <a:latin typeface="Calibri" charset="0"/>
                <a:ea typeface="ＭＳ Ｐゴシック" charset="0"/>
                <a:cs typeface="Times New Roman" charset="0"/>
                <a:sym typeface="Symbol" charset="0"/>
              </a:rPr>
              <a:t>min</a:t>
            </a:r>
            <a:r>
              <a:rPr lang="en-US" sz="2000" dirty="0">
                <a:latin typeface="Calibri" charset="0"/>
                <a:ea typeface="ＭＳ Ｐゴシック" charset="0"/>
                <a:cs typeface="Times New Roman" charset="0"/>
                <a:sym typeface="Symbol" charset="0"/>
              </a:rPr>
              <a:t> = 1.2</a:t>
            </a:r>
            <a:r>
              <a:rPr lang="en-US" sz="2000" dirty="0">
                <a:latin typeface="Calibri" charset="0"/>
                <a:ea typeface="ＭＳ Ｐゴシック" charset="0"/>
                <a:cs typeface="Times New Roman" charset="0"/>
              </a:rPr>
              <a:t>C</a:t>
            </a:r>
            <a:r>
              <a:rPr lang="en-US" sz="2000" dirty="0">
                <a:latin typeface="Calibri" charset="0"/>
                <a:ea typeface="ＭＳ Ｐゴシック" charset="0"/>
                <a:cs typeface="Times New Roman" charset="0"/>
                <a:sym typeface="Symbol" charset="0"/>
              </a:rPr>
              <a:t>, Power = </a:t>
            </a:r>
            <a:r>
              <a:rPr lang="en-US" sz="2000" dirty="0"/>
              <a:t>21.51 MW</a:t>
            </a:r>
          </a:p>
          <a:p>
            <a:pPr lvl="1">
              <a:spcBef>
                <a:spcPct val="20000"/>
              </a:spcBef>
              <a:buClr>
                <a:srgbClr val="800000"/>
              </a:buClr>
              <a:buFont typeface="Wingdings" charset="0"/>
              <a:buChar char="§"/>
            </a:pPr>
            <a:r>
              <a:rPr lang="en-US" sz="2000" dirty="0"/>
              <a:t> For </a:t>
            </a:r>
            <a:r>
              <a:rPr lang="en-US" sz="2000" dirty="0">
                <a:latin typeface="Calibri" charset="0"/>
                <a:ea typeface="ＭＳ Ｐゴシック" charset="0"/>
                <a:cs typeface="Times New Roman" charset="0"/>
                <a:sym typeface="Symbol" charset="0"/>
              </a:rPr>
              <a:t></a:t>
            </a:r>
            <a:r>
              <a:rPr lang="en-US" sz="2000" dirty="0" err="1">
                <a:latin typeface="Calibri" charset="0"/>
                <a:ea typeface="ＭＳ Ｐゴシック" charset="0"/>
                <a:cs typeface="Times New Roman" charset="0"/>
              </a:rPr>
              <a:t>T</a:t>
            </a:r>
            <a:r>
              <a:rPr lang="en-US" sz="2000" baseline="-30000" dirty="0" err="1">
                <a:latin typeface="Calibri" charset="0"/>
                <a:ea typeface="ＭＳ Ｐゴシック" charset="0"/>
                <a:cs typeface="Times New Roman" charset="0"/>
                <a:sym typeface="Symbol" charset="0"/>
              </a:rPr>
              <a:t>min</a:t>
            </a:r>
            <a:r>
              <a:rPr lang="en-US" sz="2000" dirty="0">
                <a:latin typeface="Calibri" charset="0"/>
                <a:ea typeface="ＭＳ Ｐゴシック" charset="0"/>
                <a:cs typeface="Times New Roman" charset="0"/>
                <a:sym typeface="Symbol" charset="0"/>
              </a:rPr>
              <a:t> = 5</a:t>
            </a:r>
            <a:r>
              <a:rPr lang="en-US" sz="2000" dirty="0">
                <a:latin typeface="Calibri" charset="0"/>
                <a:ea typeface="ＭＳ Ｐゴシック" charset="0"/>
                <a:cs typeface="Times New Roman" charset="0"/>
              </a:rPr>
              <a:t>C</a:t>
            </a:r>
            <a:r>
              <a:rPr lang="en-US" sz="2000" dirty="0">
                <a:latin typeface="Calibri" charset="0"/>
                <a:ea typeface="ＭＳ Ｐゴシック" charset="0"/>
                <a:cs typeface="Times New Roman" charset="0"/>
                <a:sym typeface="Symbol" charset="0"/>
              </a:rPr>
              <a:t>,    Power = </a:t>
            </a:r>
            <a:r>
              <a:rPr lang="en-US" sz="2000" dirty="0">
                <a:sym typeface="Symbol" charset="0"/>
              </a:rPr>
              <a:t>28.63</a:t>
            </a:r>
            <a:r>
              <a:rPr lang="en-US" sz="2000" dirty="0"/>
              <a:t> MW</a:t>
            </a:r>
            <a:endParaRPr lang="en-US" sz="2000" dirty="0">
              <a:solidFill>
                <a:srgbClr val="990000"/>
              </a:solidFill>
              <a:latin typeface="Calibri" charset="0"/>
            </a:endParaRPr>
          </a:p>
          <a:p>
            <a:pPr lvl="1">
              <a:spcBef>
                <a:spcPct val="20000"/>
              </a:spcBef>
              <a:buClr>
                <a:srgbClr val="800000"/>
              </a:buClr>
            </a:pPr>
            <a:r>
              <a:rPr lang="en-US" sz="2000" dirty="0">
                <a:solidFill>
                  <a:srgbClr val="990000"/>
                </a:solidFill>
                <a:latin typeface="Calibri" charset="0"/>
              </a:rPr>
              <a:t>	</a:t>
            </a:r>
            <a:r>
              <a:rPr lang="en-US" sz="2800" dirty="0">
                <a:solidFill>
                  <a:srgbClr val="990000"/>
                </a:solidFill>
                <a:latin typeface="Calibri" charset="0"/>
              </a:rPr>
              <a:t>12-15% less power</a:t>
            </a:r>
            <a:endParaRPr lang="en-US" dirty="0"/>
          </a:p>
        </p:txBody>
      </p:sp>
    </p:spTree>
    <p:extLst>
      <p:ext uri="{BB962C8B-B14F-4D97-AF65-F5344CB8AC3E}">
        <p14:creationId xmlns:p14="http://schemas.microsoft.com/office/powerpoint/2010/main" val="2881840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468313" y="0"/>
            <a:ext cx="8229600" cy="1143000"/>
          </a:xfrm>
        </p:spPr>
        <p:txBody>
          <a:bodyPr/>
          <a:lstStyle/>
          <a:p>
            <a:pPr eaLnBrk="1" hangingPunct="1"/>
            <a:r>
              <a:rPr lang="en-US" sz="2800" b="0" dirty="0" smtClean="0">
                <a:solidFill>
                  <a:srgbClr val="000000"/>
                </a:solidFill>
                <a:latin typeface="Arial" charset="0"/>
                <a:ea typeface="ＭＳ Ｐゴシック" charset="0"/>
                <a:cs typeface="ＭＳ Ｐゴシック" charset="0"/>
              </a:rPr>
              <a:t>Distillation: </a:t>
            </a:r>
            <a:r>
              <a:rPr lang="en-US" sz="2800" b="0" dirty="0" smtClean="0">
                <a:solidFill>
                  <a:srgbClr val="000000"/>
                </a:solidFill>
                <a:latin typeface="Arial" charset="0"/>
                <a:ea typeface="ＭＳ Ｐゴシック" charset="0"/>
              </a:rPr>
              <a:t>Complementarity</a:t>
            </a:r>
            <a:r>
              <a:rPr lang="en-US" sz="2800" b="0" dirty="0" smtClean="0">
                <a:solidFill>
                  <a:srgbClr val="000000"/>
                </a:solidFill>
                <a:latin typeface="Arial" charset="0"/>
                <a:ea typeface="ＭＳ Ｐゴシック" charset="0"/>
                <a:cs typeface="ＭＳ Ｐゴシック" charset="0"/>
              </a:rPr>
              <a:t> </a:t>
            </a:r>
            <a:r>
              <a:rPr lang="en-US" sz="2800" b="0" dirty="0">
                <a:solidFill>
                  <a:srgbClr val="000000"/>
                </a:solidFill>
                <a:latin typeface="Arial" charset="0"/>
                <a:ea typeface="ＭＳ Ｐゴシック" charset="0"/>
                <a:cs typeface="ＭＳ Ｐゴシック" charset="0"/>
              </a:rPr>
              <a:t>Formulation</a:t>
            </a:r>
            <a:r>
              <a:rPr lang="en-US" sz="2400" b="0" dirty="0">
                <a:solidFill>
                  <a:srgbClr val="000000"/>
                </a:solidFill>
                <a:latin typeface="Arial" charset="0"/>
                <a:ea typeface="ＭＳ Ｐゴシック" charset="0"/>
                <a:cs typeface="ＭＳ Ｐゴシック" charset="0"/>
              </a:rPr>
              <a:t/>
            </a:r>
            <a:br>
              <a:rPr lang="en-US" sz="2400" b="0" dirty="0">
                <a:solidFill>
                  <a:srgbClr val="000000"/>
                </a:solidFill>
                <a:latin typeface="Arial" charset="0"/>
                <a:ea typeface="ＭＳ Ｐゴシック" charset="0"/>
                <a:cs typeface="ＭＳ Ｐゴシック" charset="0"/>
              </a:rPr>
            </a:br>
            <a:r>
              <a:rPr lang="en-US" sz="2400" b="0" dirty="0">
                <a:solidFill>
                  <a:srgbClr val="000000"/>
                </a:solidFill>
                <a:latin typeface="Arial" charset="0"/>
                <a:ea typeface="ＭＳ Ｐゴシック" charset="0"/>
                <a:cs typeface="ＭＳ Ｐゴシック" charset="0"/>
              </a:rPr>
              <a:t>(</a:t>
            </a:r>
            <a:r>
              <a:rPr lang="en-US" sz="2400" b="0" dirty="0" err="1">
                <a:solidFill>
                  <a:srgbClr val="000000"/>
                </a:solidFill>
                <a:latin typeface="Arial" charset="0"/>
                <a:ea typeface="ＭＳ Ｐゴシック" charset="0"/>
                <a:cs typeface="ＭＳ Ｐゴシック" charset="0"/>
              </a:rPr>
              <a:t>Raghunathan</a:t>
            </a:r>
            <a:r>
              <a:rPr lang="en-US" sz="2400" b="0" dirty="0">
                <a:solidFill>
                  <a:srgbClr val="000000"/>
                </a:solidFill>
                <a:latin typeface="Arial" charset="0"/>
                <a:ea typeface="ＭＳ Ｐゴシック" charset="0"/>
                <a:cs typeface="ＭＳ Ｐゴシック" charset="0"/>
              </a:rPr>
              <a:t>, B, </a:t>
            </a:r>
            <a:r>
              <a:rPr lang="en-US" sz="2400" b="0" dirty="0" smtClean="0">
                <a:solidFill>
                  <a:srgbClr val="000000"/>
                </a:solidFill>
                <a:latin typeface="Arial" charset="0"/>
                <a:ea typeface="ＭＳ Ｐゴシック" charset="0"/>
                <a:cs typeface="ＭＳ Ｐゴシック" charset="0"/>
              </a:rPr>
              <a:t>2002)</a:t>
            </a:r>
            <a:endParaRPr lang="en-US" sz="2400" b="0" dirty="0">
              <a:solidFill>
                <a:srgbClr val="000000"/>
              </a:solidFill>
              <a:latin typeface="Arial" charset="0"/>
              <a:ea typeface="ＭＳ Ｐゴシック" charset="0"/>
              <a:cs typeface="ＭＳ Ｐゴシック" charset="0"/>
            </a:endParaRPr>
          </a:p>
        </p:txBody>
      </p:sp>
      <p:grpSp>
        <p:nvGrpSpPr>
          <p:cNvPr id="2" name="Group 1"/>
          <p:cNvGrpSpPr/>
          <p:nvPr/>
        </p:nvGrpSpPr>
        <p:grpSpPr>
          <a:xfrm>
            <a:off x="197443" y="1544400"/>
            <a:ext cx="3021012" cy="4125913"/>
            <a:chOff x="280988" y="1327150"/>
            <a:chExt cx="3021012" cy="4125913"/>
          </a:xfrm>
        </p:grpSpPr>
        <p:cxnSp>
          <p:nvCxnSpPr>
            <p:cNvPr id="7" name="Straight Arrow Connector 6"/>
            <p:cNvCxnSpPr/>
            <p:nvPr/>
          </p:nvCxnSpPr>
          <p:spPr>
            <a:xfrm flipV="1">
              <a:off x="2384425" y="2016125"/>
              <a:ext cx="917575" cy="222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1473200" y="1879600"/>
              <a:ext cx="914400" cy="2763838"/>
            </a:xfrm>
            <a:prstGeom prst="round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rgbClr val="000000"/>
                </a:solidFill>
                <a:latin typeface="+mj-lt"/>
              </a:endParaRPr>
            </a:p>
          </p:txBody>
        </p:sp>
        <p:cxnSp>
          <p:nvCxnSpPr>
            <p:cNvPr id="9" name="Straight Arrow Connector 8"/>
            <p:cNvCxnSpPr>
              <a:endCxn id="8" idx="1"/>
            </p:cNvCxnSpPr>
            <p:nvPr/>
          </p:nvCxnSpPr>
          <p:spPr>
            <a:xfrm>
              <a:off x="280988" y="3262313"/>
              <a:ext cx="1192212" cy="1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hape 9"/>
            <p:cNvCxnSpPr>
              <a:stCxn id="8" idx="2"/>
            </p:cNvCxnSpPr>
            <p:nvPr/>
          </p:nvCxnSpPr>
          <p:spPr>
            <a:xfrm rot="16200000" flipH="1">
              <a:off x="2251869" y="4321969"/>
              <a:ext cx="528637" cy="1171575"/>
            </a:xfrm>
            <a:prstGeom prst="bentConnector2">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Elbow Connector 10"/>
            <p:cNvCxnSpPr/>
            <p:nvPr/>
          </p:nvCxnSpPr>
          <p:spPr>
            <a:xfrm rot="16200000" flipH="1">
              <a:off x="2070894" y="4510881"/>
              <a:ext cx="1003300" cy="363538"/>
            </a:xfrm>
            <a:prstGeom prst="bentConnector3">
              <a:avLst>
                <a:gd name="adj1" fmla="val 365"/>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495550" y="5003800"/>
              <a:ext cx="427038" cy="449263"/>
            </a:xfrm>
            <a:prstGeom prst="ellipse">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rgbClr val="000000"/>
                </a:solidFill>
                <a:latin typeface="+mj-lt"/>
              </a:endParaRPr>
            </a:p>
          </p:txBody>
        </p:sp>
        <p:sp>
          <p:nvSpPr>
            <p:cNvPr id="13" name="Oval 12"/>
            <p:cNvSpPr/>
            <p:nvPr/>
          </p:nvSpPr>
          <p:spPr>
            <a:xfrm>
              <a:off x="2614613" y="1803400"/>
              <a:ext cx="427037" cy="419100"/>
            </a:xfrm>
            <a:prstGeom prst="ellipse">
              <a:avLst/>
            </a:prstGeom>
            <a:solidFill>
              <a:srgbClr val="3366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rgbClr val="000000"/>
                </a:solidFill>
                <a:latin typeface="+mj-lt"/>
              </a:endParaRPr>
            </a:p>
          </p:txBody>
        </p:sp>
        <p:cxnSp>
          <p:nvCxnSpPr>
            <p:cNvPr id="14" name="Shape 13"/>
            <p:cNvCxnSpPr>
              <a:stCxn id="8" idx="0"/>
            </p:cNvCxnSpPr>
            <p:nvPr/>
          </p:nvCxnSpPr>
          <p:spPr>
            <a:xfrm rot="5400000" flipH="1" flipV="1">
              <a:off x="2100263" y="1158875"/>
              <a:ext cx="550862" cy="890588"/>
            </a:xfrm>
            <a:prstGeom prst="bentConnector2">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13" idx="0"/>
            </p:cNvCxnSpPr>
            <p:nvPr/>
          </p:nvCxnSpPr>
          <p:spPr>
            <a:xfrm rot="16200000" flipH="1">
              <a:off x="2582863" y="1558925"/>
              <a:ext cx="476250" cy="127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470025" y="4464050"/>
              <a:ext cx="9207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460500" y="4194175"/>
              <a:ext cx="92075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476375" y="3884613"/>
              <a:ext cx="9207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463675" y="3573463"/>
              <a:ext cx="9207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477963" y="3265488"/>
              <a:ext cx="922337"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450975" y="2963863"/>
              <a:ext cx="9207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466850" y="2655888"/>
              <a:ext cx="9207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454150" y="2344738"/>
              <a:ext cx="9207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468438" y="2035175"/>
              <a:ext cx="922337"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16200000" flipV="1">
              <a:off x="447675" y="3206750"/>
              <a:ext cx="2590800" cy="25400"/>
            </a:xfrm>
            <a:prstGeom prst="straightConnector1">
              <a:avLst/>
            </a:prstGeom>
            <a:ln>
              <a:solidFill>
                <a:srgbClr val="FF33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16200000" flipH="1">
              <a:off x="1469231" y="3891757"/>
              <a:ext cx="1258887" cy="12700"/>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16200000" flipH="1">
              <a:off x="1755775" y="2335213"/>
              <a:ext cx="625475" cy="3175"/>
            </a:xfrm>
            <a:prstGeom prst="straightConnector1">
              <a:avLst/>
            </a:prstGeom>
            <a:ln>
              <a:solidFill>
                <a:srgbClr val="003399"/>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1762125" y="2951163"/>
              <a:ext cx="622300" cy="12700"/>
            </a:xfrm>
            <a:prstGeom prst="line">
              <a:avLst/>
            </a:prstGeom>
            <a:ln w="25400" cap="flat" cmpd="sng" algn="ctr">
              <a:solidFill>
                <a:srgbClr val="003399"/>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3446230" y="1086250"/>
            <a:ext cx="5697770" cy="5632310"/>
          </a:xfrm>
          <a:prstGeom prst="rect">
            <a:avLst/>
          </a:prstGeom>
          <a:noFill/>
        </p:spPr>
        <p:txBody>
          <a:bodyPr wrap="square" rtlCol="0">
            <a:spAutoFit/>
          </a:bodyPr>
          <a:lstStyle/>
          <a:p>
            <a:pPr marL="342900" indent="-342900">
              <a:buFont typeface="Arial"/>
              <a:buChar char="•"/>
            </a:pPr>
            <a:r>
              <a:rPr lang="en-US" sz="2400" dirty="0" smtClean="0">
                <a:solidFill>
                  <a:srgbClr val="000000"/>
                </a:solidFill>
              </a:rPr>
              <a:t>Consists of Mass, Equilibrium, Summation and Heat (MESH) equations</a:t>
            </a:r>
          </a:p>
          <a:p>
            <a:pPr marL="342900" indent="-342900">
              <a:buFont typeface="Arial"/>
              <a:buChar char="•"/>
            </a:pPr>
            <a:r>
              <a:rPr lang="en-US" sz="2400" dirty="0">
                <a:solidFill>
                  <a:srgbClr val="000000"/>
                </a:solidFill>
              </a:rPr>
              <a:t>Continuous Variable Optimization </a:t>
            </a:r>
          </a:p>
          <a:p>
            <a:pPr marL="800100" lvl="1" indent="-342900">
              <a:buFont typeface="Arial"/>
              <a:buChar char="•"/>
            </a:pPr>
            <a:r>
              <a:rPr lang="en-US" sz="2400" dirty="0">
                <a:solidFill>
                  <a:srgbClr val="000000"/>
                </a:solidFill>
              </a:rPr>
              <a:t>number of trays </a:t>
            </a:r>
          </a:p>
          <a:p>
            <a:pPr marL="800100" lvl="1" indent="-342900">
              <a:buFont typeface="Arial"/>
              <a:buChar char="•"/>
            </a:pPr>
            <a:r>
              <a:rPr lang="en-US" sz="2400" dirty="0">
                <a:solidFill>
                  <a:srgbClr val="000000"/>
                </a:solidFill>
              </a:rPr>
              <a:t>feed location</a:t>
            </a:r>
          </a:p>
          <a:p>
            <a:pPr marL="800100" lvl="1" indent="-342900">
              <a:buFont typeface="Arial"/>
              <a:buChar char="•"/>
            </a:pPr>
            <a:r>
              <a:rPr lang="en-US" sz="2400" dirty="0">
                <a:solidFill>
                  <a:srgbClr val="000000"/>
                </a:solidFill>
              </a:rPr>
              <a:t>reflux </a:t>
            </a:r>
            <a:r>
              <a:rPr lang="en-US" sz="2400" dirty="0" smtClean="0">
                <a:solidFill>
                  <a:srgbClr val="000000"/>
                </a:solidFill>
              </a:rPr>
              <a:t>ratio </a:t>
            </a:r>
          </a:p>
          <a:p>
            <a:pPr marL="800100" lvl="1" indent="-342900">
              <a:buFont typeface="Arial"/>
              <a:buChar char="•"/>
            </a:pPr>
            <a:endParaRPr lang="en-US" sz="2400" dirty="0">
              <a:solidFill>
                <a:srgbClr val="000000"/>
              </a:solidFill>
            </a:endParaRPr>
          </a:p>
          <a:p>
            <a:pPr marL="342900" indent="-342900">
              <a:buFont typeface="Arial"/>
              <a:buChar char="•"/>
            </a:pPr>
            <a:r>
              <a:rPr lang="en-US" sz="2400" dirty="0" smtClean="0">
                <a:solidFill>
                  <a:srgbClr val="000000"/>
                </a:solidFill>
              </a:rPr>
              <a:t>When </a:t>
            </a:r>
            <a:r>
              <a:rPr lang="en-US" sz="2400" dirty="0">
                <a:solidFill>
                  <a:srgbClr val="000000"/>
                </a:solidFill>
              </a:rPr>
              <a:t>phases disappear, MESH </a:t>
            </a:r>
            <a:r>
              <a:rPr lang="en-US" sz="2400" dirty="0" smtClean="0">
                <a:solidFill>
                  <a:srgbClr val="000000"/>
                </a:solidFill>
              </a:rPr>
              <a:t>fails.</a:t>
            </a:r>
            <a:endParaRPr lang="en-US" sz="2400" dirty="0">
              <a:solidFill>
                <a:srgbClr val="000000"/>
              </a:solidFill>
            </a:endParaRPr>
          </a:p>
          <a:p>
            <a:pPr marL="342900" indent="-342900">
              <a:buFont typeface="Arial"/>
              <a:buChar char="•"/>
            </a:pPr>
            <a:r>
              <a:rPr lang="en-US" sz="2400" dirty="0">
                <a:solidFill>
                  <a:srgbClr val="000000"/>
                </a:solidFill>
              </a:rPr>
              <a:t> Reformulate phase minimization, </a:t>
            </a:r>
          </a:p>
          <a:p>
            <a:pPr marL="800100" lvl="1" indent="-342900">
              <a:buFont typeface="Arial"/>
              <a:buChar char="•"/>
            </a:pPr>
            <a:r>
              <a:rPr lang="en-US" sz="2400" dirty="0" smtClean="0">
                <a:solidFill>
                  <a:srgbClr val="000000"/>
                </a:solidFill>
              </a:rPr>
              <a:t> embed complementarity</a:t>
            </a:r>
          </a:p>
          <a:p>
            <a:pPr marL="800100" lvl="1" indent="-342900">
              <a:buFont typeface="Arial"/>
              <a:buChar char="•"/>
            </a:pPr>
            <a:r>
              <a:rPr lang="en-US" sz="2400" dirty="0" smtClean="0">
                <a:solidFill>
                  <a:srgbClr val="000000"/>
                </a:solidFill>
              </a:rPr>
              <a:t>Model </a:t>
            </a:r>
            <a:r>
              <a:rPr lang="en-US" sz="2400" dirty="0">
                <a:solidFill>
                  <a:srgbClr val="000000"/>
                </a:solidFill>
              </a:rPr>
              <a:t>dry trays, </a:t>
            </a:r>
            <a:r>
              <a:rPr lang="en-US" sz="2400" dirty="0" err="1">
                <a:solidFill>
                  <a:srgbClr val="000000"/>
                </a:solidFill>
              </a:rPr>
              <a:t>Vaporless</a:t>
            </a:r>
            <a:r>
              <a:rPr lang="en-US" sz="2400" dirty="0">
                <a:solidFill>
                  <a:srgbClr val="000000"/>
                </a:solidFill>
              </a:rPr>
              <a:t> </a:t>
            </a:r>
            <a:r>
              <a:rPr lang="en-US" sz="2400" dirty="0" smtClean="0">
                <a:solidFill>
                  <a:srgbClr val="000000"/>
                </a:solidFill>
              </a:rPr>
              <a:t>trays</a:t>
            </a:r>
          </a:p>
          <a:p>
            <a:pPr marL="342900" indent="-342900">
              <a:buFont typeface="Arial"/>
              <a:buChar char="•"/>
            </a:pPr>
            <a:endParaRPr lang="en-US" sz="2400" dirty="0">
              <a:solidFill>
                <a:srgbClr val="000000"/>
              </a:solidFill>
            </a:endParaRPr>
          </a:p>
          <a:p>
            <a:pPr marL="342900" indent="-342900">
              <a:buFont typeface="Arial"/>
              <a:buChar char="•"/>
            </a:pPr>
            <a:r>
              <a:rPr lang="en-US" sz="2400" dirty="0" smtClean="0">
                <a:solidFill>
                  <a:srgbClr val="000000"/>
                </a:solidFill>
              </a:rPr>
              <a:t>Initialization with Shortcut models based on </a:t>
            </a:r>
            <a:r>
              <a:rPr lang="en-US" sz="2400" dirty="0" err="1" smtClean="0">
                <a:solidFill>
                  <a:srgbClr val="000000"/>
                </a:solidFill>
              </a:rPr>
              <a:t>Kremser</a:t>
            </a:r>
            <a:r>
              <a:rPr lang="en-US" sz="2400" dirty="0" smtClean="0">
                <a:solidFill>
                  <a:srgbClr val="000000"/>
                </a:solidFill>
              </a:rPr>
              <a:t> Equations (</a:t>
            </a:r>
            <a:r>
              <a:rPr lang="en-US" sz="2400" dirty="0" err="1" smtClean="0">
                <a:solidFill>
                  <a:srgbClr val="000000"/>
                </a:solidFill>
              </a:rPr>
              <a:t>Kamath</a:t>
            </a:r>
            <a:r>
              <a:rPr lang="en-US" sz="2400" dirty="0" smtClean="0">
                <a:solidFill>
                  <a:srgbClr val="000000"/>
                </a:solidFill>
              </a:rPr>
              <a:t>, Grossmann, B., 2010)</a:t>
            </a:r>
            <a:endParaRPr lang="en-US" sz="2400" dirty="0">
              <a:solidFill>
                <a:srgbClr val="000000"/>
              </a:solidFill>
            </a:endParaRPr>
          </a:p>
        </p:txBody>
      </p:sp>
    </p:spTree>
    <p:extLst>
      <p:ext uri="{BB962C8B-B14F-4D97-AF65-F5344CB8AC3E}">
        <p14:creationId xmlns:p14="http://schemas.microsoft.com/office/powerpoint/2010/main" val="1352309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0999" y="157657"/>
            <a:ext cx="8229600" cy="1143000"/>
          </a:xfrm>
        </p:spPr>
        <p:txBody>
          <a:bodyPr>
            <a:normAutofit fontScale="90000"/>
          </a:bodyPr>
          <a:lstStyle/>
          <a:p>
            <a:r>
              <a:rPr lang="en-US" dirty="0" smtClean="0"/>
              <a:t>Bypass Trays: Building Block based on Phase Equilibrium (MPCC)</a:t>
            </a:r>
            <a:endParaRPr lang="en-US" dirty="0"/>
          </a:p>
        </p:txBody>
      </p:sp>
      <p:pic>
        <p:nvPicPr>
          <p:cNvPr id="3" name="Picture 2"/>
          <p:cNvPicPr>
            <a:picLocks noChangeAspect="1"/>
          </p:cNvPicPr>
          <p:nvPr/>
        </p:nvPicPr>
        <p:blipFill>
          <a:blip r:embed="rId3"/>
          <a:stretch>
            <a:fillRect/>
          </a:stretch>
        </p:blipFill>
        <p:spPr>
          <a:xfrm>
            <a:off x="1946378" y="1350857"/>
            <a:ext cx="5672926" cy="2944009"/>
          </a:xfrm>
          <a:prstGeom prst="rect">
            <a:avLst/>
          </a:prstGeom>
        </p:spPr>
      </p:pic>
      <p:sp>
        <p:nvSpPr>
          <p:cNvPr id="6" name="TextBox 5"/>
          <p:cNvSpPr txBox="1"/>
          <p:nvPr/>
        </p:nvSpPr>
        <p:spPr>
          <a:xfrm>
            <a:off x="1470392" y="4278157"/>
            <a:ext cx="7340471" cy="2492990"/>
          </a:xfrm>
          <a:prstGeom prst="rect">
            <a:avLst/>
          </a:prstGeom>
          <a:noFill/>
        </p:spPr>
        <p:txBody>
          <a:bodyPr wrap="none" rtlCol="0">
            <a:spAutoFit/>
          </a:bodyPr>
          <a:lstStyle/>
          <a:p>
            <a:pPr marL="342900" indent="-342900">
              <a:buFont typeface="Arial"/>
              <a:buChar char="•"/>
            </a:pPr>
            <a:r>
              <a:rPr lang="en-US" sz="2400" dirty="0" smtClean="0"/>
              <a:t>Dummy streams equilibrium streams based on </a:t>
            </a:r>
          </a:p>
          <a:p>
            <a:r>
              <a:rPr lang="en-US" sz="2400" dirty="0" smtClean="0"/>
              <a:t>     MPCC for phase equilibrium </a:t>
            </a:r>
            <a:r>
              <a:rPr lang="en-US" sz="2400" dirty="0" smtClean="0">
                <a:sym typeface="Wingdings"/>
              </a:rPr>
              <a:t></a:t>
            </a:r>
            <a:r>
              <a:rPr lang="en-US" sz="2400" dirty="0" smtClean="0"/>
              <a:t> </a:t>
            </a:r>
          </a:p>
          <a:p>
            <a:pPr marL="342900" indent="-342900">
              <a:buFont typeface="Arial"/>
              <a:buChar char="•"/>
            </a:pPr>
            <a:r>
              <a:rPr lang="en-US" sz="2400" dirty="0" smtClean="0"/>
              <a:t>Bypass </a:t>
            </a:r>
            <a:r>
              <a:rPr lang="en-US" sz="2400" b="1" i="1" dirty="0" smtClean="0"/>
              <a:t>usually</a:t>
            </a:r>
            <a:r>
              <a:rPr lang="en-US" sz="2400" dirty="0" smtClean="0"/>
              <a:t> leads to binary solution for </a:t>
            </a:r>
            <a:r>
              <a:rPr lang="en-US" sz="2400" dirty="0" smtClean="0">
                <a:latin typeface="Symbol" charset="2"/>
                <a:cs typeface="Symbol" charset="2"/>
              </a:rPr>
              <a:t>e.</a:t>
            </a:r>
            <a:r>
              <a:rPr lang="en-US" sz="2400" dirty="0" smtClean="0"/>
              <a:t> </a:t>
            </a:r>
          </a:p>
          <a:p>
            <a:pPr marL="342900" indent="-342900">
              <a:buFont typeface="Arial"/>
              <a:buChar char="•"/>
            </a:pPr>
            <a:r>
              <a:rPr lang="en-US" sz="2400" dirty="0" smtClean="0"/>
              <a:t>Mixing discouraged in optimization (energy inefficient)</a:t>
            </a:r>
          </a:p>
          <a:p>
            <a:pPr marL="342900" indent="-342900">
              <a:buFont typeface="Arial"/>
              <a:buChar char="•"/>
            </a:pPr>
            <a:r>
              <a:rPr lang="en-US" sz="2400" dirty="0" smtClean="0"/>
              <a:t>Fractional </a:t>
            </a:r>
            <a:r>
              <a:rPr lang="en-US" sz="2400" dirty="0" smtClean="0">
                <a:latin typeface="Symbol" charset="2"/>
                <a:cs typeface="Symbol" charset="2"/>
              </a:rPr>
              <a:t>e</a:t>
            </a:r>
            <a:r>
              <a:rPr lang="en-US" sz="2400" dirty="0">
                <a:latin typeface="Symbol" charset="2"/>
                <a:cs typeface="Symbol" charset="2"/>
              </a:rPr>
              <a:t> </a:t>
            </a:r>
            <a:r>
              <a:rPr lang="en-US" sz="2400" dirty="0" smtClean="0"/>
              <a:t> is physically realizable. </a:t>
            </a:r>
          </a:p>
          <a:p>
            <a:pPr marL="342900" indent="-342900">
              <a:buFont typeface="Arial"/>
              <a:buChar char="•"/>
            </a:pPr>
            <a:r>
              <a:rPr lang="en-US" sz="2400" dirty="0" smtClean="0"/>
              <a:t>#Trays = </a:t>
            </a:r>
            <a:r>
              <a:rPr lang="en-US" sz="3600" dirty="0" err="1" smtClean="0">
                <a:latin typeface="Symbol" charset="2"/>
                <a:cs typeface="Symbol" charset="2"/>
              </a:rPr>
              <a:t>S</a:t>
            </a:r>
            <a:r>
              <a:rPr lang="en-US" sz="1600" dirty="0" err="1" smtClean="0">
                <a:latin typeface="Arial"/>
                <a:cs typeface="Arial"/>
              </a:rPr>
              <a:t>n</a:t>
            </a:r>
            <a:r>
              <a:rPr lang="en-US" sz="2400" dirty="0" smtClean="0">
                <a:latin typeface="Symbol" charset="2"/>
                <a:cs typeface="Symbol" charset="2"/>
              </a:rPr>
              <a:t> e </a:t>
            </a:r>
          </a:p>
        </p:txBody>
      </p:sp>
      <p:graphicFrame>
        <p:nvGraphicFramePr>
          <p:cNvPr id="7" name="Object 6"/>
          <p:cNvGraphicFramePr>
            <a:graphicFrameLocks noChangeAspect="1"/>
          </p:cNvGraphicFramePr>
          <p:nvPr>
            <p:extLst>
              <p:ext uri="{D42A27DB-BD31-4B8C-83A1-F6EECF244321}">
                <p14:modId xmlns:p14="http://schemas.microsoft.com/office/powerpoint/2010/main" val="226172359"/>
              </p:ext>
            </p:extLst>
          </p:nvPr>
        </p:nvGraphicFramePr>
        <p:xfrm>
          <a:off x="5762670" y="4645811"/>
          <a:ext cx="632848" cy="457738"/>
        </p:xfrm>
        <a:graphic>
          <a:graphicData uri="http://schemas.openxmlformats.org/presentationml/2006/ole">
            <mc:AlternateContent xmlns:mc="http://schemas.openxmlformats.org/markup-compatibility/2006">
              <mc:Choice xmlns:v="urn:schemas-microsoft-com:vml" Requires="v">
                <p:oleObj spid="_x0000_s1051" name="Equation" r:id="rId4" imgW="292100" imgH="228600" progId="Equation.3">
                  <p:embed/>
                </p:oleObj>
              </mc:Choice>
              <mc:Fallback>
                <p:oleObj name="Equation" r:id="rId4" imgW="292100" imgH="228600" progId="Equation.3">
                  <p:embed/>
                  <p:pic>
                    <p:nvPicPr>
                      <p:cNvPr id="0" name=""/>
                      <p:cNvPicPr/>
                      <p:nvPr/>
                    </p:nvPicPr>
                    <p:blipFill>
                      <a:blip r:embed="rId5"/>
                      <a:stretch>
                        <a:fillRect/>
                      </a:stretch>
                    </p:blipFill>
                    <p:spPr>
                      <a:xfrm>
                        <a:off x="5762670" y="4645811"/>
                        <a:ext cx="632848" cy="457738"/>
                      </a:xfrm>
                      <a:prstGeom prst="rect">
                        <a:avLst/>
                      </a:prstGeom>
                    </p:spPr>
                  </p:pic>
                </p:oleObj>
              </mc:Fallback>
            </mc:AlternateContent>
          </a:graphicData>
        </a:graphic>
      </p:graphicFrame>
    </p:spTree>
    <p:extLst>
      <p:ext uri="{BB962C8B-B14F-4D97-AF65-F5344CB8AC3E}">
        <p14:creationId xmlns:p14="http://schemas.microsoft.com/office/powerpoint/2010/main" val="1109583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054" y="0"/>
            <a:ext cx="7772400" cy="1143000"/>
          </a:xfrm>
        </p:spPr>
        <p:txBody>
          <a:bodyPr/>
          <a:lstStyle/>
          <a:p>
            <a:r>
              <a:rPr lang="en-US" dirty="0" smtClean="0">
                <a:solidFill>
                  <a:srgbClr val="000000"/>
                </a:solidFill>
              </a:rPr>
              <a:t>Overview</a:t>
            </a:r>
            <a:endParaRPr lang="en-US" dirty="0">
              <a:solidFill>
                <a:srgbClr val="000000"/>
              </a:solidFill>
            </a:endParaRPr>
          </a:p>
        </p:txBody>
      </p:sp>
      <p:sp>
        <p:nvSpPr>
          <p:cNvPr id="3" name="Subtitle 2"/>
          <p:cNvSpPr>
            <a:spLocks noGrp="1"/>
          </p:cNvSpPr>
          <p:nvPr>
            <p:ph type="subTitle" idx="1"/>
          </p:nvPr>
        </p:nvSpPr>
        <p:spPr>
          <a:xfrm>
            <a:off x="1271345" y="1055335"/>
            <a:ext cx="7300371" cy="914400"/>
          </a:xfrm>
        </p:spPr>
        <p:txBody>
          <a:bodyPr/>
          <a:lstStyle/>
          <a:p>
            <a:pPr algn="l">
              <a:spcBef>
                <a:spcPts val="0"/>
              </a:spcBef>
              <a:spcAft>
                <a:spcPts val="0"/>
              </a:spcAft>
            </a:pPr>
            <a:r>
              <a:rPr lang="en-US" dirty="0" smtClean="0">
                <a:solidFill>
                  <a:srgbClr val="000000"/>
                </a:solidFill>
              </a:rPr>
              <a:t>Introduction</a:t>
            </a:r>
          </a:p>
          <a:p>
            <a:pPr lvl="1">
              <a:spcBef>
                <a:spcPts val="0"/>
              </a:spcBef>
              <a:spcAft>
                <a:spcPts val="0"/>
              </a:spcAft>
            </a:pPr>
            <a:r>
              <a:rPr lang="en-US" dirty="0" smtClean="0">
                <a:solidFill>
                  <a:srgbClr val="000000"/>
                </a:solidFill>
              </a:rPr>
              <a:t>Process optimization </a:t>
            </a:r>
          </a:p>
          <a:p>
            <a:pPr lvl="1">
              <a:spcBef>
                <a:spcPts val="0"/>
              </a:spcBef>
              <a:spcAft>
                <a:spcPts val="0"/>
              </a:spcAft>
            </a:pPr>
            <a:r>
              <a:rPr lang="en-US" dirty="0" smtClean="0">
                <a:solidFill>
                  <a:srgbClr val="000000"/>
                </a:solidFill>
              </a:rPr>
              <a:t>Formulation and solution strategies</a:t>
            </a:r>
          </a:p>
          <a:p>
            <a:pPr algn="l">
              <a:spcBef>
                <a:spcPts val="0"/>
              </a:spcBef>
              <a:spcAft>
                <a:spcPts val="0"/>
              </a:spcAft>
            </a:pPr>
            <a:r>
              <a:rPr lang="en-US" dirty="0" err="1" smtClean="0">
                <a:solidFill>
                  <a:srgbClr val="000000"/>
                </a:solidFill>
              </a:rPr>
              <a:t>Bilevel</a:t>
            </a:r>
            <a:r>
              <a:rPr lang="en-US" dirty="0" smtClean="0">
                <a:solidFill>
                  <a:srgbClr val="000000"/>
                </a:solidFill>
              </a:rPr>
              <a:t> Optimization </a:t>
            </a:r>
            <a:r>
              <a:rPr lang="en-US" dirty="0" smtClean="0">
                <a:solidFill>
                  <a:srgbClr val="000000"/>
                </a:solidFill>
                <a:sym typeface="Wingdings"/>
              </a:rPr>
              <a:t> MPCC</a:t>
            </a:r>
            <a:endParaRPr lang="en-US" dirty="0">
              <a:solidFill>
                <a:srgbClr val="000000"/>
              </a:solidFill>
              <a:sym typeface="Wingdings"/>
            </a:endParaRPr>
          </a:p>
          <a:p>
            <a:pPr lvl="1">
              <a:spcBef>
                <a:spcPts val="0"/>
              </a:spcBef>
              <a:spcAft>
                <a:spcPts val="0"/>
              </a:spcAft>
            </a:pPr>
            <a:r>
              <a:rPr lang="en-US" dirty="0" smtClean="0">
                <a:solidFill>
                  <a:srgbClr val="000000"/>
                </a:solidFill>
              </a:rPr>
              <a:t>Phase equilibrium</a:t>
            </a:r>
            <a:endParaRPr lang="en-US" dirty="0">
              <a:solidFill>
                <a:srgbClr val="000000"/>
              </a:solidFill>
            </a:endParaRPr>
          </a:p>
          <a:p>
            <a:pPr lvl="1">
              <a:spcBef>
                <a:spcPts val="0"/>
              </a:spcBef>
              <a:spcAft>
                <a:spcPts val="0"/>
              </a:spcAft>
            </a:pPr>
            <a:r>
              <a:rPr lang="en-US" dirty="0" smtClean="0">
                <a:solidFill>
                  <a:srgbClr val="000000"/>
                </a:solidFill>
              </a:rPr>
              <a:t>Heat integration</a:t>
            </a:r>
          </a:p>
          <a:p>
            <a:pPr algn="l">
              <a:spcBef>
                <a:spcPts val="0"/>
              </a:spcBef>
              <a:spcAft>
                <a:spcPts val="0"/>
              </a:spcAft>
            </a:pPr>
            <a:r>
              <a:rPr lang="en-US" dirty="0" smtClean="0">
                <a:solidFill>
                  <a:srgbClr val="000000"/>
                </a:solidFill>
              </a:rPr>
              <a:t>Process Optimization Case Study               </a:t>
            </a:r>
          </a:p>
          <a:p>
            <a:pPr lvl="1">
              <a:spcBef>
                <a:spcPts val="0"/>
              </a:spcBef>
              <a:spcAft>
                <a:spcPts val="0"/>
              </a:spcAft>
            </a:pPr>
            <a:r>
              <a:rPr lang="en-US" dirty="0" smtClean="0">
                <a:solidFill>
                  <a:srgbClr val="000000"/>
                </a:solidFill>
              </a:rPr>
              <a:t>MHEX with phase changes</a:t>
            </a:r>
          </a:p>
          <a:p>
            <a:pPr lvl="1">
              <a:spcBef>
                <a:spcPts val="0"/>
              </a:spcBef>
              <a:spcAft>
                <a:spcPts val="0"/>
              </a:spcAft>
            </a:pPr>
            <a:r>
              <a:rPr lang="en-US" dirty="0" smtClean="0">
                <a:solidFill>
                  <a:srgbClr val="000000"/>
                </a:solidFill>
              </a:rPr>
              <a:t>ASU </a:t>
            </a:r>
            <a:r>
              <a:rPr lang="en-US" dirty="0">
                <a:solidFill>
                  <a:srgbClr val="000000"/>
                </a:solidFill>
              </a:rPr>
              <a:t>S</a:t>
            </a:r>
            <a:r>
              <a:rPr lang="en-US" dirty="0" smtClean="0">
                <a:solidFill>
                  <a:srgbClr val="000000"/>
                </a:solidFill>
              </a:rPr>
              <a:t>ynthesis</a:t>
            </a:r>
          </a:p>
          <a:p>
            <a:pPr algn="l">
              <a:spcBef>
                <a:spcPts val="0"/>
              </a:spcBef>
              <a:spcAft>
                <a:spcPts val="0"/>
              </a:spcAft>
            </a:pPr>
            <a:r>
              <a:rPr lang="en-US" dirty="0" smtClean="0">
                <a:solidFill>
                  <a:srgbClr val="000000"/>
                </a:solidFill>
              </a:rPr>
              <a:t>Conclusions</a:t>
            </a:r>
          </a:p>
          <a:p>
            <a:pPr algn="l"/>
            <a:endParaRPr lang="en-US" sz="2800" dirty="0">
              <a:solidFill>
                <a:srgbClr val="000000"/>
              </a:solidFill>
            </a:endParaRPr>
          </a:p>
        </p:txBody>
      </p:sp>
      <p:pic>
        <p:nvPicPr>
          <p:cNvPr id="4"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112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894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MPCC sequence with Distillation Models</a:t>
            </a:r>
            <a:endParaRPr lang="en-US" dirty="0"/>
          </a:p>
        </p:txBody>
      </p:sp>
      <p:pic>
        <p:nvPicPr>
          <p:cNvPr id="3" name="Picture 2"/>
          <p:cNvPicPr>
            <a:picLocks noChangeAspect="1"/>
          </p:cNvPicPr>
          <p:nvPr/>
        </p:nvPicPr>
        <p:blipFill>
          <a:blip r:embed="rId2"/>
          <a:stretch>
            <a:fillRect/>
          </a:stretch>
        </p:blipFill>
        <p:spPr>
          <a:xfrm>
            <a:off x="551397" y="1295126"/>
            <a:ext cx="7769685" cy="4740992"/>
          </a:xfrm>
          <a:prstGeom prst="rect">
            <a:avLst/>
          </a:prstGeom>
        </p:spPr>
      </p:pic>
    </p:spTree>
    <p:extLst>
      <p:ext uri="{BB962C8B-B14F-4D97-AF65-F5344CB8AC3E}">
        <p14:creationId xmlns:p14="http://schemas.microsoft.com/office/powerpoint/2010/main" val="37816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688975" y="329192"/>
            <a:ext cx="8264525" cy="533400"/>
          </a:xfrm>
        </p:spPr>
        <p:txBody>
          <a:bodyPr>
            <a:noAutofit/>
          </a:bodyPr>
          <a:lstStyle/>
          <a:p>
            <a:pPr>
              <a:defRPr/>
            </a:pPr>
            <a:r>
              <a:rPr lang="en-US" sz="2800" dirty="0" smtClean="0">
                <a:latin typeface="Arial" charset="0"/>
                <a:ea typeface="ＭＳ Ｐゴシック" charset="0"/>
              </a:rPr>
              <a:t>Equation-Oriented Case Study: </a:t>
            </a:r>
            <a:br>
              <a:rPr lang="en-US" sz="2800" dirty="0" smtClean="0">
                <a:latin typeface="Arial" charset="0"/>
                <a:ea typeface="ＭＳ Ｐゴシック" charset="0"/>
              </a:rPr>
            </a:br>
            <a:r>
              <a:rPr lang="en-US" sz="2800" dirty="0" smtClean="0">
                <a:latin typeface="Arial" charset="0"/>
                <a:ea typeface="ＭＳ Ｐゴシック" charset="0"/>
              </a:rPr>
              <a:t>Air Separation Units</a:t>
            </a:r>
            <a:endParaRPr lang="en-US" sz="2800" dirty="0">
              <a:latin typeface="Arial" charset="0"/>
              <a:ea typeface="ＭＳ Ｐゴシック" charset="0"/>
            </a:endParaRPr>
          </a:p>
        </p:txBody>
      </p:sp>
      <p:sp>
        <p:nvSpPr>
          <p:cNvPr id="143362" name="Content Placeholder 95"/>
          <p:cNvSpPr>
            <a:spLocks noGrp="1"/>
          </p:cNvSpPr>
          <p:nvPr>
            <p:ph sz="half" idx="1"/>
          </p:nvPr>
        </p:nvSpPr>
        <p:spPr>
          <a:xfrm>
            <a:off x="155575" y="1368424"/>
            <a:ext cx="4589463" cy="4848269"/>
          </a:xfrm>
        </p:spPr>
        <p:txBody>
          <a:bodyPr>
            <a:normAutofit fontScale="85000" lnSpcReduction="20000"/>
          </a:bodyPr>
          <a:lstStyle/>
          <a:p>
            <a:pPr marL="0" indent="0">
              <a:spcBef>
                <a:spcPts val="238"/>
              </a:spcBef>
              <a:spcAft>
                <a:spcPts val="238"/>
              </a:spcAft>
              <a:buFont typeface="Symbol" charset="0"/>
              <a:buNone/>
              <a:defRPr/>
            </a:pPr>
            <a:r>
              <a:rPr lang="en-US" sz="2400" b="0" dirty="0" smtClean="0">
                <a:solidFill>
                  <a:srgbClr val="000000"/>
                </a:solidFill>
                <a:latin typeface="Arial" charset="0"/>
                <a:ea typeface="ＭＳ Ｐゴシック" charset="0"/>
              </a:rPr>
              <a:t>Boiling </a:t>
            </a:r>
            <a:r>
              <a:rPr lang="en-US" sz="2400" b="0" dirty="0" err="1" smtClean="0">
                <a:solidFill>
                  <a:srgbClr val="000000"/>
                </a:solidFill>
                <a:latin typeface="Arial" charset="0"/>
                <a:ea typeface="ＭＳ Ｐゴシック" charset="0"/>
              </a:rPr>
              <a:t>pts</a:t>
            </a:r>
            <a:r>
              <a:rPr lang="en-US" sz="2400" b="0" dirty="0" smtClean="0">
                <a:solidFill>
                  <a:srgbClr val="000000"/>
                </a:solidFill>
                <a:latin typeface="Arial" charset="0"/>
                <a:ea typeface="ＭＳ Ｐゴシック" charset="0"/>
              </a:rPr>
              <a:t> (1 atm.)</a:t>
            </a:r>
          </a:p>
          <a:p>
            <a:pPr marL="0" indent="0">
              <a:spcBef>
                <a:spcPts val="238"/>
              </a:spcBef>
              <a:spcAft>
                <a:spcPts val="238"/>
              </a:spcAft>
              <a:defRPr/>
            </a:pPr>
            <a:r>
              <a:rPr lang="en-US" sz="2400" b="0" dirty="0" smtClean="0">
                <a:solidFill>
                  <a:srgbClr val="000000"/>
                </a:solidFill>
                <a:latin typeface="Arial" charset="0"/>
                <a:ea typeface="ＭＳ Ｐゴシック" charset="0"/>
              </a:rPr>
              <a:t>Oxygen:	90 K	</a:t>
            </a:r>
          </a:p>
          <a:p>
            <a:pPr marL="0" indent="0">
              <a:spcBef>
                <a:spcPts val="238"/>
              </a:spcBef>
              <a:spcAft>
                <a:spcPts val="238"/>
              </a:spcAft>
              <a:defRPr/>
            </a:pPr>
            <a:r>
              <a:rPr lang="en-US" sz="2400" b="0" dirty="0" smtClean="0">
                <a:solidFill>
                  <a:srgbClr val="000000"/>
                </a:solidFill>
                <a:latin typeface="Arial" charset="0"/>
                <a:ea typeface="ＭＳ Ｐゴシック" charset="0"/>
              </a:rPr>
              <a:t>Argon:		87.5 K</a:t>
            </a:r>
          </a:p>
          <a:p>
            <a:pPr marL="0" indent="0">
              <a:spcBef>
                <a:spcPts val="238"/>
              </a:spcBef>
              <a:spcAft>
                <a:spcPts val="238"/>
              </a:spcAft>
              <a:defRPr/>
            </a:pPr>
            <a:r>
              <a:rPr lang="en-US" sz="2400" b="0" dirty="0" smtClean="0">
                <a:solidFill>
                  <a:srgbClr val="000000"/>
                </a:solidFill>
                <a:latin typeface="Arial" charset="0"/>
                <a:ea typeface="ＭＳ Ｐゴシック" charset="0"/>
              </a:rPr>
              <a:t>Nitrogen: 	77.4 K</a:t>
            </a:r>
          </a:p>
          <a:p>
            <a:pPr marL="0" indent="0">
              <a:spcBef>
                <a:spcPts val="238"/>
              </a:spcBef>
              <a:spcAft>
                <a:spcPts val="238"/>
              </a:spcAft>
              <a:buFont typeface="Symbol" charset="0"/>
              <a:buNone/>
              <a:defRPr/>
            </a:pPr>
            <a:endParaRPr lang="en-US" sz="2400" b="0" dirty="0" smtClean="0">
              <a:solidFill>
                <a:srgbClr val="000000"/>
              </a:solidFill>
              <a:latin typeface="Arial" charset="0"/>
              <a:ea typeface="ＭＳ Ｐゴシック" charset="0"/>
            </a:endParaRPr>
          </a:p>
          <a:p>
            <a:pPr marL="0" indent="0">
              <a:spcBef>
                <a:spcPts val="238"/>
              </a:spcBef>
              <a:spcAft>
                <a:spcPts val="238"/>
              </a:spcAft>
              <a:buFont typeface="Symbol" charset="0"/>
              <a:buNone/>
              <a:defRPr/>
            </a:pPr>
            <a:r>
              <a:rPr lang="en-US" sz="2400" b="0" dirty="0" smtClean="0">
                <a:solidFill>
                  <a:srgbClr val="000000"/>
                </a:solidFill>
                <a:latin typeface="Arial" charset="0"/>
                <a:ea typeface="ＭＳ Ｐゴシック" charset="0"/>
              </a:rPr>
              <a:t>Feedstock (air) is free: dominant cost is compression energy</a:t>
            </a:r>
          </a:p>
          <a:p>
            <a:pPr marL="0" indent="0">
              <a:spcBef>
                <a:spcPts val="238"/>
              </a:spcBef>
              <a:spcAft>
                <a:spcPts val="238"/>
              </a:spcAft>
              <a:buFont typeface="Symbol" charset="0"/>
              <a:buNone/>
              <a:defRPr/>
            </a:pPr>
            <a:endParaRPr lang="en-US" sz="2400" b="0" dirty="0" smtClean="0">
              <a:solidFill>
                <a:srgbClr val="000000"/>
              </a:solidFill>
              <a:latin typeface="Arial" charset="0"/>
              <a:ea typeface="ＭＳ Ｐゴシック" charset="0"/>
            </a:endParaRPr>
          </a:p>
          <a:p>
            <a:pPr marL="0" indent="0">
              <a:spcBef>
                <a:spcPts val="238"/>
              </a:spcBef>
              <a:spcAft>
                <a:spcPts val="238"/>
              </a:spcAft>
              <a:buFont typeface="Symbol" charset="0"/>
              <a:buNone/>
              <a:defRPr/>
            </a:pPr>
            <a:r>
              <a:rPr lang="en-US" sz="2400" b="0" dirty="0" smtClean="0">
                <a:solidFill>
                  <a:srgbClr val="000000"/>
                </a:solidFill>
                <a:latin typeface="Arial" charset="0"/>
                <a:ea typeface="ＭＳ Ｐゴシック" charset="0"/>
              </a:rPr>
              <a:t>Multicomponent distillation with tight heat integration</a:t>
            </a:r>
          </a:p>
          <a:p>
            <a:pPr marL="0" indent="0">
              <a:spcBef>
                <a:spcPts val="238"/>
              </a:spcBef>
              <a:spcAft>
                <a:spcPts val="238"/>
              </a:spcAft>
              <a:buFont typeface="Symbol" charset="0"/>
              <a:buNone/>
              <a:defRPr/>
            </a:pPr>
            <a:endParaRPr lang="en-US" sz="2400" dirty="0">
              <a:solidFill>
                <a:srgbClr val="000000"/>
              </a:solidFill>
              <a:latin typeface="Arial" charset="0"/>
              <a:ea typeface="ＭＳ Ｐゴシック" charset="0"/>
            </a:endParaRPr>
          </a:p>
          <a:p>
            <a:pPr marL="0" indent="0">
              <a:spcBef>
                <a:spcPts val="238"/>
              </a:spcBef>
              <a:spcAft>
                <a:spcPts val="238"/>
              </a:spcAft>
              <a:buFont typeface="Symbol" charset="0"/>
              <a:buNone/>
              <a:defRPr/>
            </a:pPr>
            <a:r>
              <a:rPr lang="en-US" sz="2400" b="0" dirty="0" err="1" smtClean="0">
                <a:solidFill>
                  <a:srgbClr val="000000"/>
                </a:solidFill>
                <a:latin typeface="Arial" charset="0"/>
                <a:ea typeface="ＭＳ Ｐゴシック" charset="0"/>
              </a:rPr>
              <a:t>Nonideal</a:t>
            </a:r>
            <a:r>
              <a:rPr lang="en-US" sz="2400" b="0" dirty="0" smtClean="0">
                <a:solidFill>
                  <a:srgbClr val="000000"/>
                </a:solidFill>
                <a:latin typeface="Arial" charset="0"/>
                <a:ea typeface="ＭＳ Ｐゴシック" charset="0"/>
              </a:rPr>
              <a:t> Phase Equilibrium: Cubic Equations of State</a:t>
            </a:r>
          </a:p>
          <a:p>
            <a:pPr marL="0" indent="0">
              <a:spcBef>
                <a:spcPts val="238"/>
              </a:spcBef>
              <a:spcAft>
                <a:spcPts val="238"/>
              </a:spcAft>
              <a:buFont typeface="Symbol" charset="0"/>
              <a:buNone/>
              <a:defRPr/>
            </a:pPr>
            <a:endParaRPr lang="en-US" sz="2400" dirty="0">
              <a:solidFill>
                <a:srgbClr val="000000"/>
              </a:solidFill>
              <a:latin typeface="Arial" charset="0"/>
              <a:ea typeface="ＭＳ Ｐゴシック" charset="0"/>
            </a:endParaRPr>
          </a:p>
          <a:p>
            <a:pPr marL="0" indent="0">
              <a:spcBef>
                <a:spcPts val="238"/>
              </a:spcBef>
              <a:spcAft>
                <a:spcPts val="238"/>
              </a:spcAft>
              <a:buFont typeface="Symbol" charset="0"/>
              <a:buNone/>
              <a:defRPr/>
            </a:pPr>
            <a:r>
              <a:rPr lang="en-US" sz="2400" b="0" dirty="0" smtClean="0">
                <a:solidFill>
                  <a:srgbClr val="000000"/>
                </a:solidFill>
                <a:latin typeface="Arial" charset="0"/>
                <a:ea typeface="ＭＳ Ｐゴシック" charset="0"/>
              </a:rPr>
              <a:t>Phase conditions not known </a:t>
            </a:r>
            <a:r>
              <a:rPr lang="en-US" sz="2400" b="0" i="1" dirty="0" smtClean="0">
                <a:solidFill>
                  <a:srgbClr val="000000"/>
                </a:solidFill>
                <a:latin typeface="Arial" charset="0"/>
                <a:ea typeface="ＭＳ Ｐゴシック" charset="0"/>
              </a:rPr>
              <a:t>a priori</a:t>
            </a:r>
            <a:endParaRPr lang="en-US" sz="2400" b="0" i="1" dirty="0">
              <a:solidFill>
                <a:srgbClr val="000000"/>
              </a:solidFill>
              <a:latin typeface="Arial" charset="0"/>
              <a:ea typeface="ＭＳ Ｐゴシック" charset="0"/>
            </a:endParaRPr>
          </a:p>
        </p:txBody>
      </p:sp>
      <p:pic>
        <p:nvPicPr>
          <p:cNvPr id="143363" name="Content Placeholder 9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5988" y="1303338"/>
            <a:ext cx="4035425" cy="4662487"/>
          </a:xfrm>
        </p:spPr>
      </p:pic>
    </p:spTree>
    <p:extLst>
      <p:ext uri="{BB962C8B-B14F-4D97-AF65-F5344CB8AC3E}">
        <p14:creationId xmlns:p14="http://schemas.microsoft.com/office/powerpoint/2010/main" val="1312546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51142" y="2267620"/>
            <a:ext cx="4193959" cy="3360583"/>
          </a:xfrm>
          <a:prstGeom prst="rect">
            <a:avLst/>
          </a:prstGeom>
        </p:spPr>
      </p:pic>
      <p:pic>
        <p:nvPicPr>
          <p:cNvPr id="4" name="Picture 3"/>
          <p:cNvPicPr>
            <a:picLocks noChangeAspect="1"/>
          </p:cNvPicPr>
          <p:nvPr/>
        </p:nvPicPr>
        <p:blipFill>
          <a:blip r:embed="rId4"/>
          <a:stretch>
            <a:fillRect/>
          </a:stretch>
        </p:blipFill>
        <p:spPr>
          <a:xfrm>
            <a:off x="5146372" y="430336"/>
            <a:ext cx="4118561" cy="5675643"/>
          </a:xfrm>
          <a:prstGeom prst="rect">
            <a:avLst/>
          </a:prstGeom>
        </p:spPr>
      </p:pic>
      <p:sp>
        <p:nvSpPr>
          <p:cNvPr id="3" name="Title 2"/>
          <p:cNvSpPr>
            <a:spLocks noGrp="1"/>
          </p:cNvSpPr>
          <p:nvPr>
            <p:ph type="title"/>
          </p:nvPr>
        </p:nvSpPr>
        <p:spPr>
          <a:xfrm>
            <a:off x="-384307" y="501346"/>
            <a:ext cx="8229600" cy="1143000"/>
          </a:xfrm>
        </p:spPr>
        <p:txBody>
          <a:bodyPr>
            <a:normAutofit/>
          </a:bodyPr>
          <a:lstStyle/>
          <a:p>
            <a:r>
              <a:rPr lang="en-US" sz="4000" dirty="0" smtClean="0"/>
              <a:t>ASU NLP Superstructure </a:t>
            </a:r>
            <a:endParaRPr lang="en-US" sz="4000" dirty="0"/>
          </a:p>
        </p:txBody>
      </p:sp>
    </p:spTree>
    <p:extLst>
      <p:ext uri="{BB962C8B-B14F-4D97-AF65-F5344CB8AC3E}">
        <p14:creationId xmlns:p14="http://schemas.microsoft.com/office/powerpoint/2010/main" val="191771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Optimization Strategy</a:t>
            </a:r>
            <a:endParaRPr lang="en-US" dirty="0"/>
          </a:p>
        </p:txBody>
      </p:sp>
      <p:sp>
        <p:nvSpPr>
          <p:cNvPr id="6" name="TextBox 5"/>
          <p:cNvSpPr txBox="1"/>
          <p:nvPr/>
        </p:nvSpPr>
        <p:spPr>
          <a:xfrm>
            <a:off x="4845609" y="1303501"/>
            <a:ext cx="4102057" cy="6186310"/>
          </a:xfrm>
          <a:prstGeom prst="rect">
            <a:avLst/>
          </a:prstGeom>
          <a:noFill/>
        </p:spPr>
        <p:txBody>
          <a:bodyPr wrap="square" rtlCol="0">
            <a:spAutoFit/>
          </a:bodyPr>
          <a:lstStyle/>
          <a:p>
            <a:pPr marL="285750" indent="-285750">
              <a:buFont typeface="Arial"/>
              <a:buChar char="•"/>
            </a:pPr>
            <a:r>
              <a:rPr lang="en-US" dirty="0" smtClean="0"/>
              <a:t>Physics-based initialization, feasible, “near optimal” solutions</a:t>
            </a:r>
          </a:p>
          <a:p>
            <a:pPr marL="285750" indent="-285750">
              <a:buFont typeface="Arial"/>
              <a:buChar char="•"/>
            </a:pPr>
            <a:endParaRPr lang="en-US" dirty="0"/>
          </a:p>
          <a:p>
            <a:pPr marL="285750" indent="-285750">
              <a:buFont typeface="Arial"/>
              <a:buChar char="•"/>
            </a:pPr>
            <a:r>
              <a:rPr lang="en-US" dirty="0" smtClean="0"/>
              <a:t>Simpler thermodynamics</a:t>
            </a:r>
          </a:p>
          <a:p>
            <a:pPr marL="285750" indent="-285750">
              <a:buFont typeface="Arial"/>
              <a:buChar char="•"/>
            </a:pPr>
            <a:r>
              <a:rPr lang="en-US" dirty="0" smtClean="0"/>
              <a:t>Easier distillation models</a:t>
            </a:r>
          </a:p>
          <a:p>
            <a:pPr marL="285750" indent="-285750">
              <a:buFont typeface="Arial"/>
              <a:buChar char="•"/>
            </a:pPr>
            <a:endParaRPr lang="en-US" dirty="0"/>
          </a:p>
          <a:p>
            <a:pPr marL="285750" indent="-285750">
              <a:buFont typeface="Arial"/>
              <a:buChar char="•"/>
            </a:pPr>
            <a:r>
              <a:rPr lang="en-US" dirty="0" smtClean="0"/>
              <a:t>Captures complementarities (phases, #trays) more accurately</a:t>
            </a:r>
          </a:p>
          <a:p>
            <a:pPr marL="285750" indent="-285750">
              <a:buFont typeface="Arial"/>
              <a:buChar char="•"/>
            </a:pPr>
            <a:endParaRPr lang="en-US" dirty="0"/>
          </a:p>
          <a:p>
            <a:pPr marL="285750" indent="-285750">
              <a:buFont typeface="Arial"/>
              <a:buChar char="•"/>
            </a:pPr>
            <a:r>
              <a:rPr lang="en-US" dirty="0" smtClean="0"/>
              <a:t>Ensures robust, efficient sequence of NLPs to complete model</a:t>
            </a:r>
          </a:p>
          <a:p>
            <a:pPr marL="285750" indent="-285750">
              <a:buFont typeface="Arial"/>
              <a:buChar char="•"/>
            </a:pPr>
            <a:endParaRPr lang="en-US" dirty="0"/>
          </a:p>
          <a:p>
            <a:pPr marL="285750" indent="-285750">
              <a:buFont typeface="Arial"/>
              <a:buChar char="•"/>
            </a:pPr>
            <a:r>
              <a:rPr lang="en-US" dirty="0" smtClean="0"/>
              <a:t>Multi-start strategy to promote best NLP solutions. </a:t>
            </a:r>
          </a:p>
          <a:p>
            <a:pPr marL="285750" indent="-285750">
              <a:buFont typeface="Arial"/>
              <a:buChar char="•"/>
            </a:pPr>
            <a:endParaRPr lang="en-US" dirty="0" smtClean="0"/>
          </a:p>
          <a:p>
            <a:pPr marL="285750" indent="-285750">
              <a:buFont typeface="Arial"/>
              <a:buChar char="•"/>
            </a:pPr>
            <a:r>
              <a:rPr lang="en-US" dirty="0" smtClean="0"/>
              <a:t>Formulation strategies to avoid degenerate constraints and redundant structures</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endParaRPr lang="en-US" dirty="0"/>
          </a:p>
          <a:p>
            <a:pPr marL="285750" indent="-285750">
              <a:buFont typeface="Arial"/>
              <a:buChar char="•"/>
            </a:pPr>
            <a:endParaRPr lang="en-US" dirty="0" smtClean="0"/>
          </a:p>
        </p:txBody>
      </p:sp>
      <p:pic>
        <p:nvPicPr>
          <p:cNvPr id="7" name="Picture 6"/>
          <p:cNvPicPr>
            <a:picLocks noChangeAspect="1"/>
          </p:cNvPicPr>
          <p:nvPr/>
        </p:nvPicPr>
        <p:blipFill>
          <a:blip r:embed="rId2"/>
          <a:stretch>
            <a:fillRect/>
          </a:stretch>
        </p:blipFill>
        <p:spPr>
          <a:xfrm>
            <a:off x="656011" y="1303500"/>
            <a:ext cx="4034042" cy="5236980"/>
          </a:xfrm>
          <a:prstGeom prst="rect">
            <a:avLst/>
          </a:prstGeom>
        </p:spPr>
      </p:pic>
    </p:spTree>
    <p:extLst>
      <p:ext uri="{BB962C8B-B14F-4D97-AF65-F5344CB8AC3E}">
        <p14:creationId xmlns:p14="http://schemas.microsoft.com/office/powerpoint/2010/main" val="1422777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611684" y="0"/>
            <a:ext cx="4532316" cy="6858000"/>
          </a:xfrm>
          <a:prstGeom prst="rect">
            <a:avLst/>
          </a:prstGeom>
        </p:spPr>
      </p:pic>
      <p:sp>
        <p:nvSpPr>
          <p:cNvPr id="2" name="Title 1"/>
          <p:cNvSpPr>
            <a:spLocks noGrp="1"/>
          </p:cNvSpPr>
          <p:nvPr>
            <p:ph type="title"/>
          </p:nvPr>
        </p:nvSpPr>
        <p:spPr>
          <a:xfrm>
            <a:off x="-1414208" y="157657"/>
            <a:ext cx="8229600" cy="1143000"/>
          </a:xfrm>
        </p:spPr>
        <p:txBody>
          <a:bodyPr/>
          <a:lstStyle/>
          <a:p>
            <a:r>
              <a:rPr lang="en-US" sz="2800" dirty="0" smtClean="0">
                <a:solidFill>
                  <a:srgbClr val="000000"/>
                </a:solidFill>
              </a:rPr>
              <a:t>ASU Optimization </a:t>
            </a:r>
            <a:br>
              <a:rPr lang="en-US" sz="2800" dirty="0" smtClean="0">
                <a:solidFill>
                  <a:srgbClr val="000000"/>
                </a:solidFill>
              </a:rPr>
            </a:br>
            <a:r>
              <a:rPr lang="en-US" sz="2400" dirty="0" err="1">
                <a:solidFill>
                  <a:srgbClr val="000000"/>
                </a:solidFill>
              </a:rPr>
              <a:t>ΔT</a:t>
            </a:r>
            <a:r>
              <a:rPr lang="en-US" sz="2400" baseline="-25000" dirty="0" err="1">
                <a:solidFill>
                  <a:srgbClr val="000000"/>
                </a:solidFill>
              </a:rPr>
              <a:t>min</a:t>
            </a:r>
            <a:r>
              <a:rPr lang="en-US" sz="2400" dirty="0">
                <a:solidFill>
                  <a:srgbClr val="000000"/>
                </a:solidFill>
              </a:rPr>
              <a:t>  = 1.5 </a:t>
            </a:r>
            <a:r>
              <a:rPr lang="en-US" sz="2400" dirty="0" smtClean="0">
                <a:solidFill>
                  <a:srgbClr val="000000"/>
                </a:solidFill>
              </a:rPr>
              <a:t>K, 95</a:t>
            </a:r>
            <a:r>
              <a:rPr lang="en-US" sz="2400" dirty="0">
                <a:solidFill>
                  <a:srgbClr val="000000"/>
                </a:solidFill>
              </a:rPr>
              <a:t>% O2  purity</a:t>
            </a:r>
          </a:p>
        </p:txBody>
      </p:sp>
      <p:sp>
        <p:nvSpPr>
          <p:cNvPr id="14" name="TextBox 13"/>
          <p:cNvSpPr txBox="1"/>
          <p:nvPr/>
        </p:nvSpPr>
        <p:spPr>
          <a:xfrm>
            <a:off x="5196499" y="484634"/>
            <a:ext cx="1967982" cy="1200329"/>
          </a:xfrm>
          <a:prstGeom prst="rect">
            <a:avLst/>
          </a:prstGeom>
          <a:noFill/>
        </p:spPr>
        <p:txBody>
          <a:bodyPr wrap="none" rtlCol="0">
            <a:spAutoFit/>
          </a:bodyPr>
          <a:lstStyle/>
          <a:p>
            <a:r>
              <a:rPr lang="en-US" u="sng" dirty="0" smtClean="0">
                <a:solidFill>
                  <a:srgbClr val="000000"/>
                </a:solidFill>
              </a:rPr>
              <a:t>LP Column</a:t>
            </a:r>
          </a:p>
          <a:p>
            <a:r>
              <a:rPr lang="en-US" dirty="0" smtClean="0">
                <a:solidFill>
                  <a:srgbClr val="000000"/>
                </a:solidFill>
              </a:rPr>
              <a:t>8% feed air</a:t>
            </a:r>
          </a:p>
          <a:p>
            <a:r>
              <a:rPr lang="en-US" dirty="0" smtClean="0">
                <a:solidFill>
                  <a:srgbClr val="000000"/>
                </a:solidFill>
              </a:rPr>
              <a:t>21 stages,1 bar</a:t>
            </a:r>
          </a:p>
          <a:p>
            <a:r>
              <a:rPr lang="en-US" dirty="0" smtClean="0">
                <a:solidFill>
                  <a:srgbClr val="000000"/>
                </a:solidFill>
              </a:rPr>
              <a:t>98% O2 recovery</a:t>
            </a:r>
            <a:endParaRPr lang="en-US" dirty="0">
              <a:solidFill>
                <a:srgbClr val="000000"/>
              </a:solidFill>
            </a:endParaRPr>
          </a:p>
        </p:txBody>
      </p:sp>
      <p:sp>
        <p:nvSpPr>
          <p:cNvPr id="15" name="TextBox 14"/>
          <p:cNvSpPr txBox="1"/>
          <p:nvPr/>
        </p:nvSpPr>
        <p:spPr>
          <a:xfrm>
            <a:off x="5048137" y="3812227"/>
            <a:ext cx="2494117" cy="1200329"/>
          </a:xfrm>
          <a:prstGeom prst="rect">
            <a:avLst/>
          </a:prstGeom>
          <a:noFill/>
        </p:spPr>
        <p:txBody>
          <a:bodyPr wrap="none" rtlCol="0">
            <a:spAutoFit/>
          </a:bodyPr>
          <a:lstStyle/>
          <a:p>
            <a:r>
              <a:rPr lang="en-US" u="sng" dirty="0">
                <a:solidFill>
                  <a:srgbClr val="000000"/>
                </a:solidFill>
              </a:rPr>
              <a:t>H</a:t>
            </a:r>
            <a:r>
              <a:rPr lang="en-US" u="sng" dirty="0" smtClean="0">
                <a:solidFill>
                  <a:srgbClr val="000000"/>
                </a:solidFill>
              </a:rPr>
              <a:t>P Column</a:t>
            </a:r>
          </a:p>
          <a:p>
            <a:r>
              <a:rPr lang="en-US" dirty="0" smtClean="0">
                <a:solidFill>
                  <a:srgbClr val="000000"/>
                </a:solidFill>
              </a:rPr>
              <a:t>92% feed air</a:t>
            </a:r>
          </a:p>
          <a:p>
            <a:r>
              <a:rPr lang="en-US" dirty="0" smtClean="0">
                <a:solidFill>
                  <a:srgbClr val="000000"/>
                </a:solidFill>
              </a:rPr>
              <a:t>10 stages, 3.5 bar</a:t>
            </a:r>
          </a:p>
          <a:p>
            <a:r>
              <a:rPr lang="en-US" dirty="0" smtClean="0">
                <a:solidFill>
                  <a:srgbClr val="000000"/>
                </a:solidFill>
              </a:rPr>
              <a:t>98.4% pure N</a:t>
            </a:r>
            <a:r>
              <a:rPr lang="en-US" baseline="-25000" dirty="0" smtClean="0">
                <a:solidFill>
                  <a:srgbClr val="000000"/>
                </a:solidFill>
              </a:rPr>
              <a:t>2</a:t>
            </a:r>
            <a:r>
              <a:rPr lang="en-US" dirty="0" smtClean="0">
                <a:solidFill>
                  <a:srgbClr val="000000"/>
                </a:solidFill>
              </a:rPr>
              <a:t> stream</a:t>
            </a:r>
          </a:p>
        </p:txBody>
      </p:sp>
      <p:sp>
        <p:nvSpPr>
          <p:cNvPr id="12" name="Rectangle 11"/>
          <p:cNvSpPr/>
          <p:nvPr/>
        </p:nvSpPr>
        <p:spPr>
          <a:xfrm>
            <a:off x="167090" y="1118775"/>
            <a:ext cx="4798616" cy="2246769"/>
          </a:xfrm>
          <a:prstGeom prst="rect">
            <a:avLst/>
          </a:prstGeom>
        </p:spPr>
        <p:txBody>
          <a:bodyPr wrap="square">
            <a:spAutoFit/>
          </a:bodyPr>
          <a:lstStyle/>
          <a:p>
            <a:pPr marL="342900" indent="-342900">
              <a:buFont typeface="Arial"/>
              <a:buChar char="•"/>
            </a:pPr>
            <a:r>
              <a:rPr lang="en-US" sz="2000" dirty="0">
                <a:solidFill>
                  <a:srgbClr val="000000"/>
                </a:solidFill>
              </a:rPr>
              <a:t>Balanced </a:t>
            </a:r>
            <a:r>
              <a:rPr lang="en-US" sz="2000" dirty="0" err="1">
                <a:solidFill>
                  <a:srgbClr val="000000"/>
                </a:solidFill>
              </a:rPr>
              <a:t>Reboiler</a:t>
            </a:r>
            <a:r>
              <a:rPr lang="en-US" sz="2000" dirty="0">
                <a:solidFill>
                  <a:srgbClr val="000000"/>
                </a:solidFill>
              </a:rPr>
              <a:t>/Condenser</a:t>
            </a:r>
          </a:p>
          <a:p>
            <a:pPr marL="342900" indent="-342900">
              <a:buFont typeface="Arial"/>
              <a:buChar char="•"/>
            </a:pPr>
            <a:r>
              <a:rPr lang="en-US" sz="2000" dirty="0">
                <a:solidFill>
                  <a:srgbClr val="000000"/>
                </a:solidFill>
              </a:rPr>
              <a:t>No heating and cooling, only power</a:t>
            </a:r>
          </a:p>
          <a:p>
            <a:pPr marL="342900" indent="-342900">
              <a:buFont typeface="Arial"/>
              <a:buChar char="•"/>
            </a:pPr>
            <a:r>
              <a:rPr lang="en-US" sz="2000" dirty="0">
                <a:solidFill>
                  <a:srgbClr val="000000"/>
                </a:solidFill>
              </a:rPr>
              <a:t>Typical NLP: 15534 variables, 261 degrees of freedom</a:t>
            </a:r>
          </a:p>
          <a:p>
            <a:pPr marL="342900" indent="-342900">
              <a:buFont typeface="Arial"/>
              <a:buChar char="•"/>
            </a:pPr>
            <a:r>
              <a:rPr lang="en-US" sz="2000" dirty="0">
                <a:solidFill>
                  <a:srgbClr val="000000"/>
                </a:solidFill>
              </a:rPr>
              <a:t>NLP sequence </a:t>
            </a:r>
            <a:r>
              <a:rPr lang="en-US" sz="2000" dirty="0" smtClean="0">
                <a:solidFill>
                  <a:srgbClr val="000000"/>
                </a:solidFill>
                <a:sym typeface="Wingdings"/>
              </a:rPr>
              <a:t></a:t>
            </a:r>
            <a:r>
              <a:rPr lang="en-US" sz="2000" dirty="0" smtClean="0">
                <a:solidFill>
                  <a:srgbClr val="000000"/>
                </a:solidFill>
              </a:rPr>
              <a:t> </a:t>
            </a:r>
            <a:r>
              <a:rPr lang="en-US" sz="2000" dirty="0">
                <a:solidFill>
                  <a:srgbClr val="000000"/>
                </a:solidFill>
              </a:rPr>
              <a:t>15 CPU min (CONOPT/ GAMS) </a:t>
            </a:r>
          </a:p>
          <a:p>
            <a:pPr marL="342900" indent="-342900">
              <a:buFont typeface="Arial"/>
              <a:buChar char="•"/>
            </a:pPr>
            <a:r>
              <a:rPr lang="en-US" sz="2000" dirty="0" smtClean="0">
                <a:solidFill>
                  <a:srgbClr val="000000"/>
                </a:solidFill>
              </a:rPr>
              <a:t>0.196 </a:t>
            </a:r>
            <a:r>
              <a:rPr lang="en-US" sz="2000" dirty="0">
                <a:solidFill>
                  <a:srgbClr val="000000"/>
                </a:solidFill>
              </a:rPr>
              <a:t>kWh/kg (86</a:t>
            </a:r>
            <a:r>
              <a:rPr lang="en-US" sz="2000" dirty="0" smtClean="0">
                <a:solidFill>
                  <a:srgbClr val="000000"/>
                </a:solidFill>
              </a:rPr>
              <a:t>% comp efficiency)</a:t>
            </a:r>
            <a:endParaRPr lang="en-US" sz="2000" dirty="0">
              <a:solidFill>
                <a:srgbClr val="000000"/>
              </a:solidFill>
            </a:endParaRPr>
          </a:p>
        </p:txBody>
      </p:sp>
      <p:pic>
        <p:nvPicPr>
          <p:cNvPr id="16" name="Picture 15"/>
          <p:cNvPicPr>
            <a:picLocks noChangeAspect="1"/>
          </p:cNvPicPr>
          <p:nvPr/>
        </p:nvPicPr>
        <p:blipFill>
          <a:blip r:embed="rId3"/>
          <a:stretch>
            <a:fillRect/>
          </a:stretch>
        </p:blipFill>
        <p:spPr>
          <a:xfrm>
            <a:off x="295023" y="3576271"/>
            <a:ext cx="4467041" cy="2860055"/>
          </a:xfrm>
          <a:prstGeom prst="rect">
            <a:avLst/>
          </a:prstGeom>
        </p:spPr>
      </p:pic>
    </p:spTree>
    <p:extLst>
      <p:ext uri="{BB962C8B-B14F-4D97-AF65-F5344CB8AC3E}">
        <p14:creationId xmlns:p14="http://schemas.microsoft.com/office/powerpoint/2010/main" val="219331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85606"/>
            <a:ext cx="9144000" cy="5472394"/>
          </a:xfrm>
          <a:prstGeom prst="rect">
            <a:avLst/>
          </a:prstGeom>
          <a:ln>
            <a:noFill/>
          </a:ln>
        </p:spPr>
      </p:pic>
      <p:sp>
        <p:nvSpPr>
          <p:cNvPr id="2" name="Title 1"/>
          <p:cNvSpPr>
            <a:spLocks noGrp="1"/>
          </p:cNvSpPr>
          <p:nvPr>
            <p:ph type="title"/>
          </p:nvPr>
        </p:nvSpPr>
        <p:spPr>
          <a:xfrm>
            <a:off x="457200" y="0"/>
            <a:ext cx="8229600" cy="1143000"/>
          </a:xfrm>
        </p:spPr>
        <p:txBody>
          <a:bodyPr/>
          <a:lstStyle/>
          <a:p>
            <a:r>
              <a:rPr lang="en-US" dirty="0" smtClean="0"/>
              <a:t>NLP Results </a:t>
            </a:r>
            <a:r>
              <a:rPr lang="en-US" dirty="0" err="1" smtClean="0"/>
              <a:t>wrt</a:t>
            </a:r>
            <a:r>
              <a:rPr lang="en-US" dirty="0" smtClean="0"/>
              <a:t> </a:t>
            </a:r>
            <a:r>
              <a:rPr lang="en-US" dirty="0" err="1" smtClean="0">
                <a:latin typeface="Symbol" charset="2"/>
                <a:cs typeface="Symbol" charset="2"/>
              </a:rPr>
              <a:t>D</a:t>
            </a:r>
            <a:r>
              <a:rPr lang="en-US" dirty="0" err="1"/>
              <a:t>T</a:t>
            </a:r>
            <a:r>
              <a:rPr lang="en-US" baseline="-25000" dirty="0" err="1" smtClean="0"/>
              <a:t>min</a:t>
            </a:r>
            <a:r>
              <a:rPr lang="en-US" baseline="-25000" dirty="0" smtClean="0"/>
              <a:t/>
            </a:r>
            <a:br>
              <a:rPr lang="en-US" baseline="-25000" dirty="0" smtClean="0"/>
            </a:br>
            <a:r>
              <a:rPr lang="en-US" baseline="-25000" dirty="0" smtClean="0"/>
              <a:t>Comparison with Air </a:t>
            </a:r>
            <a:r>
              <a:rPr lang="en-US" baseline="-25000" dirty="0" err="1" smtClean="0"/>
              <a:t>Liquide</a:t>
            </a:r>
            <a:r>
              <a:rPr lang="en-US" baseline="-25000" dirty="0" smtClean="0"/>
              <a:t> Case Studies</a:t>
            </a:r>
            <a:endParaRPr lang="en-US" baseline="-25000" dirty="0"/>
          </a:p>
        </p:txBody>
      </p:sp>
      <p:sp>
        <p:nvSpPr>
          <p:cNvPr id="5" name="Oval 4"/>
          <p:cNvSpPr/>
          <p:nvPr/>
        </p:nvSpPr>
        <p:spPr>
          <a:xfrm>
            <a:off x="3792943" y="3509425"/>
            <a:ext cx="217217" cy="233962"/>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12256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199" y="1048719"/>
            <a:ext cx="8415279" cy="5569053"/>
          </a:xfrm>
        </p:spPr>
        <p:txBody>
          <a:bodyPr>
            <a:normAutofit lnSpcReduction="10000"/>
          </a:bodyPr>
          <a:lstStyle/>
          <a:p>
            <a:r>
              <a:rPr lang="en-US" dirty="0" smtClean="0">
                <a:solidFill>
                  <a:schemeClr val="tx1"/>
                </a:solidFill>
              </a:rPr>
              <a:t>Equation Oriented Process Optimization </a:t>
            </a:r>
          </a:p>
          <a:p>
            <a:pPr lvl="1"/>
            <a:r>
              <a:rPr lang="en-US" dirty="0" smtClean="0">
                <a:solidFill>
                  <a:schemeClr val="tx1"/>
                </a:solidFill>
              </a:rPr>
              <a:t>Fast Newton-based NLP solvers</a:t>
            </a:r>
          </a:p>
          <a:p>
            <a:pPr lvl="1"/>
            <a:r>
              <a:rPr lang="en-US" dirty="0" smtClean="0">
                <a:solidFill>
                  <a:schemeClr val="tx1"/>
                </a:solidFill>
              </a:rPr>
              <a:t>Robust formulations and initializations</a:t>
            </a:r>
          </a:p>
          <a:p>
            <a:r>
              <a:rPr lang="en-US" dirty="0" smtClean="0">
                <a:solidFill>
                  <a:schemeClr val="tx1"/>
                </a:solidFill>
              </a:rPr>
              <a:t>Exploit </a:t>
            </a:r>
            <a:r>
              <a:rPr lang="en-US" dirty="0" err="1" smtClean="0">
                <a:solidFill>
                  <a:schemeClr val="tx1"/>
                </a:solidFill>
              </a:rPr>
              <a:t>bilevel</a:t>
            </a:r>
            <a:r>
              <a:rPr lang="en-US" dirty="0" smtClean="0">
                <a:solidFill>
                  <a:schemeClr val="tx1"/>
                </a:solidFill>
              </a:rPr>
              <a:t> problems as MPCCs</a:t>
            </a:r>
          </a:p>
          <a:p>
            <a:pPr lvl="1"/>
            <a:r>
              <a:rPr lang="en-US" dirty="0" smtClean="0">
                <a:solidFill>
                  <a:schemeClr val="tx1"/>
                </a:solidFill>
              </a:rPr>
              <a:t>Simultaneous heat integration and optimization</a:t>
            </a:r>
          </a:p>
          <a:p>
            <a:pPr lvl="1"/>
            <a:r>
              <a:rPr lang="en-US" dirty="0">
                <a:solidFill>
                  <a:schemeClr val="tx1"/>
                </a:solidFill>
              </a:rPr>
              <a:t>Phase </a:t>
            </a:r>
            <a:r>
              <a:rPr lang="en-US" dirty="0" smtClean="0">
                <a:solidFill>
                  <a:schemeClr val="tx1"/>
                </a:solidFill>
              </a:rPr>
              <a:t>(and chemical) </a:t>
            </a:r>
            <a:r>
              <a:rPr lang="en-US" dirty="0">
                <a:solidFill>
                  <a:schemeClr val="tx1"/>
                </a:solidFill>
              </a:rPr>
              <a:t>equilibrium</a:t>
            </a:r>
          </a:p>
          <a:p>
            <a:pPr lvl="1"/>
            <a:r>
              <a:rPr lang="en-US" dirty="0" smtClean="0">
                <a:solidFill>
                  <a:schemeClr val="tx1"/>
                </a:solidFill>
              </a:rPr>
              <a:t>Optimal synthesis of distillation sequences</a:t>
            </a:r>
          </a:p>
          <a:p>
            <a:r>
              <a:rPr lang="en-US" dirty="0" smtClean="0">
                <a:solidFill>
                  <a:schemeClr val="tx1"/>
                </a:solidFill>
              </a:rPr>
              <a:t>Process optimization applications</a:t>
            </a:r>
          </a:p>
          <a:p>
            <a:pPr lvl="1"/>
            <a:r>
              <a:rPr lang="en-US" dirty="0" smtClean="0">
                <a:solidFill>
                  <a:schemeClr val="tx1"/>
                </a:solidFill>
              </a:rPr>
              <a:t>LNG cycles (MHEX, phase changes)</a:t>
            </a:r>
          </a:p>
          <a:p>
            <a:pPr lvl="1"/>
            <a:r>
              <a:rPr lang="en-US" dirty="0" smtClean="0">
                <a:solidFill>
                  <a:schemeClr val="tx1"/>
                </a:solidFill>
              </a:rPr>
              <a:t>Heat integrated separation (ASUs)</a:t>
            </a:r>
          </a:p>
          <a:p>
            <a:pPr lvl="1"/>
            <a:r>
              <a:rPr lang="en-US" b="1" i="1" dirty="0" smtClean="0">
                <a:solidFill>
                  <a:schemeClr val="tx1"/>
                </a:solidFill>
              </a:rPr>
              <a:t>Integrated </a:t>
            </a:r>
            <a:r>
              <a:rPr lang="en-US" b="1" i="1" dirty="0" err="1" smtClean="0">
                <a:solidFill>
                  <a:schemeClr val="tx1"/>
                </a:solidFill>
              </a:rPr>
              <a:t>flowsheet</a:t>
            </a:r>
            <a:r>
              <a:rPr lang="en-US" b="1" i="1" dirty="0" smtClean="0">
                <a:solidFill>
                  <a:schemeClr val="tx1"/>
                </a:solidFill>
              </a:rPr>
              <a:t> optimization </a:t>
            </a:r>
            <a:endParaRPr lang="en-US" b="1" i="1" dirty="0">
              <a:solidFill>
                <a:schemeClr val="tx1"/>
              </a:solidFill>
            </a:endParaRPr>
          </a:p>
        </p:txBody>
      </p:sp>
    </p:spTree>
    <p:extLst>
      <p:ext uri="{BB962C8B-B14F-4D97-AF65-F5344CB8AC3E}">
        <p14:creationId xmlns:p14="http://schemas.microsoft.com/office/powerpoint/2010/main" val="372696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7" y="1115118"/>
            <a:ext cx="7097528" cy="549672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83969" name="Title 1"/>
          <p:cNvSpPr>
            <a:spLocks noGrp="1"/>
          </p:cNvSpPr>
          <p:nvPr>
            <p:ph type="title"/>
          </p:nvPr>
        </p:nvSpPr>
        <p:spPr>
          <a:xfrm>
            <a:off x="439738" y="0"/>
            <a:ext cx="9121775" cy="1143000"/>
          </a:xfrm>
        </p:spPr>
        <p:txBody>
          <a:bodyPr/>
          <a:lstStyle/>
          <a:p>
            <a:pPr eaLnBrk="1" hangingPunct="1"/>
            <a:r>
              <a:rPr lang="en-US" sz="3200" dirty="0" smtClean="0">
                <a:solidFill>
                  <a:srgbClr val="000000"/>
                </a:solidFill>
                <a:latin typeface="Arial" charset="0"/>
                <a:ea typeface="ＭＳ Ｐゴシック" charset="0"/>
                <a:cs typeface="ＭＳ Ｐゴシック" charset="0"/>
              </a:rPr>
              <a:t>Equation-Oriented Process Optimization</a:t>
            </a:r>
            <a:br>
              <a:rPr lang="en-US" sz="3200" dirty="0" smtClean="0">
                <a:solidFill>
                  <a:srgbClr val="000000"/>
                </a:solidFill>
                <a:latin typeface="Arial" charset="0"/>
                <a:ea typeface="ＭＳ Ｐゴシック" charset="0"/>
                <a:cs typeface="ＭＳ Ｐゴシック" charset="0"/>
              </a:rPr>
            </a:br>
            <a:r>
              <a:rPr lang="en-US" sz="2800" dirty="0" smtClean="0">
                <a:solidFill>
                  <a:srgbClr val="000000"/>
                </a:solidFill>
                <a:latin typeface="Arial" charset="0"/>
              </a:rPr>
              <a:t>Multi-Model </a:t>
            </a:r>
            <a:r>
              <a:rPr lang="en-US" sz="2800" dirty="0" err="1" smtClean="0">
                <a:solidFill>
                  <a:srgbClr val="000000"/>
                </a:solidFill>
                <a:latin typeface="Arial" charset="0"/>
              </a:rPr>
              <a:t>Nonconvex</a:t>
            </a:r>
            <a:r>
              <a:rPr lang="en-US" sz="2800" dirty="0" smtClean="0">
                <a:solidFill>
                  <a:srgbClr val="000000"/>
                </a:solidFill>
                <a:latin typeface="Arial" charset="0"/>
              </a:rPr>
              <a:t> NLPs</a:t>
            </a:r>
            <a:endParaRPr lang="en-US" sz="2800" dirty="0">
              <a:solidFill>
                <a:srgbClr val="000000"/>
              </a:solidFill>
              <a:latin typeface="Arial" charset="0"/>
            </a:endParaRPr>
          </a:p>
        </p:txBody>
      </p:sp>
      <p:grpSp>
        <p:nvGrpSpPr>
          <p:cNvPr id="9" name="Group 8"/>
          <p:cNvGrpSpPr>
            <a:grpSpLocks/>
          </p:cNvGrpSpPr>
          <p:nvPr/>
        </p:nvGrpSpPr>
        <p:grpSpPr bwMode="auto">
          <a:xfrm>
            <a:off x="683707" y="1032615"/>
            <a:ext cx="6959600" cy="3756025"/>
            <a:chOff x="902286" y="1504040"/>
            <a:chExt cx="6960682" cy="3756674"/>
          </a:xfrm>
        </p:grpSpPr>
        <p:sp>
          <p:nvSpPr>
            <p:cNvPr id="83973" name="TextBox 1"/>
            <p:cNvSpPr txBox="1">
              <a:spLocks noChangeArrowheads="1"/>
            </p:cNvSpPr>
            <p:nvPr/>
          </p:nvSpPr>
          <p:spPr bwMode="auto">
            <a:xfrm>
              <a:off x="902286" y="1504040"/>
              <a:ext cx="1544751" cy="646331"/>
            </a:xfrm>
            <a:prstGeom prst="rect">
              <a:avLst/>
            </a:prstGeom>
            <a:solidFill>
              <a:schemeClr val="bg1"/>
            </a:solidFill>
            <a:ln w="28575">
              <a:solidFill>
                <a:srgbClr val="000090"/>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0090"/>
                  </a:solidFill>
                </a:rPr>
                <a:t>Conservation </a:t>
              </a:r>
            </a:p>
            <a:p>
              <a:pPr algn="ctr" eaLnBrk="1" hangingPunct="1"/>
              <a:r>
                <a:rPr lang="en-US" sz="1800" dirty="0">
                  <a:solidFill>
                    <a:srgbClr val="000090"/>
                  </a:solidFill>
                </a:rPr>
                <a:t>Laws</a:t>
              </a:r>
            </a:p>
          </p:txBody>
        </p:sp>
        <p:sp>
          <p:nvSpPr>
            <p:cNvPr id="76806" name="TextBox 4"/>
            <p:cNvSpPr txBox="1">
              <a:spLocks noChangeArrowheads="1"/>
            </p:cNvSpPr>
            <p:nvPr/>
          </p:nvSpPr>
          <p:spPr bwMode="auto">
            <a:xfrm>
              <a:off x="2879030" y="2491636"/>
              <a:ext cx="1505184" cy="646225"/>
            </a:xfrm>
            <a:prstGeom prst="rect">
              <a:avLst/>
            </a:prstGeom>
            <a:solidFill>
              <a:schemeClr val="bg1"/>
            </a:solidFill>
            <a:ln w="28575">
              <a:solidFill>
                <a:srgbClr val="008000"/>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800" dirty="0" smtClean="0">
                  <a:solidFill>
                    <a:srgbClr val="008000"/>
                  </a:solidFill>
                </a:rPr>
                <a:t>Performance </a:t>
              </a:r>
            </a:p>
            <a:p>
              <a:pPr algn="ctr" eaLnBrk="1" hangingPunct="1">
                <a:defRPr/>
              </a:pPr>
              <a:r>
                <a:rPr lang="en-US" sz="1800" dirty="0" smtClean="0">
                  <a:solidFill>
                    <a:srgbClr val="008000"/>
                  </a:solidFill>
                </a:rPr>
                <a:t>Equations</a:t>
              </a:r>
            </a:p>
          </p:txBody>
        </p:sp>
        <p:sp>
          <p:nvSpPr>
            <p:cNvPr id="83975" name="TextBox 5"/>
            <p:cNvSpPr txBox="1">
              <a:spLocks noChangeArrowheads="1"/>
            </p:cNvSpPr>
            <p:nvPr/>
          </p:nvSpPr>
          <p:spPr bwMode="auto">
            <a:xfrm>
              <a:off x="4740870" y="3561556"/>
              <a:ext cx="1390675" cy="646331"/>
            </a:xfrm>
            <a:prstGeom prst="rect">
              <a:avLst/>
            </a:prstGeom>
            <a:solidFill>
              <a:schemeClr val="bg1"/>
            </a:solidFill>
            <a:ln w="28575">
              <a:solidFill>
                <a:srgbClr val="FF6600"/>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6600"/>
                  </a:solidFill>
                </a:rPr>
                <a:t>Constitutive</a:t>
              </a:r>
            </a:p>
            <a:p>
              <a:pPr algn="ctr" eaLnBrk="1" hangingPunct="1"/>
              <a:r>
                <a:rPr lang="en-US" sz="1800">
                  <a:solidFill>
                    <a:srgbClr val="FF6600"/>
                  </a:solidFill>
                </a:rPr>
                <a:t>Equations</a:t>
              </a:r>
            </a:p>
          </p:txBody>
        </p:sp>
        <p:sp>
          <p:nvSpPr>
            <p:cNvPr id="83976" name="TextBox 6"/>
            <p:cNvSpPr txBox="1">
              <a:spLocks noChangeArrowheads="1"/>
            </p:cNvSpPr>
            <p:nvPr/>
          </p:nvSpPr>
          <p:spPr bwMode="auto">
            <a:xfrm>
              <a:off x="6484916" y="4614383"/>
              <a:ext cx="1378052" cy="646331"/>
            </a:xfrm>
            <a:prstGeom prst="rect">
              <a:avLst/>
            </a:prstGeom>
            <a:solidFill>
              <a:schemeClr val="bg1"/>
            </a:solidFill>
            <a:ln w="28575">
              <a:solidFill>
                <a:srgbClr val="800000"/>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800000"/>
                  </a:solidFill>
                </a:rPr>
                <a:t>Component </a:t>
              </a:r>
            </a:p>
            <a:p>
              <a:pPr algn="ctr" eaLnBrk="1" hangingPunct="1"/>
              <a:r>
                <a:rPr lang="en-US" sz="1800">
                  <a:solidFill>
                    <a:srgbClr val="800000"/>
                  </a:solidFill>
                </a:rPr>
                <a:t>Properties</a:t>
              </a:r>
            </a:p>
          </p:txBody>
        </p:sp>
        <p:cxnSp>
          <p:nvCxnSpPr>
            <p:cNvPr id="83977" name="Straight Arrow Connector 3"/>
            <p:cNvCxnSpPr>
              <a:cxnSpLocks noChangeShapeType="1"/>
            </p:cNvCxnSpPr>
            <p:nvPr/>
          </p:nvCxnSpPr>
          <p:spPr bwMode="auto">
            <a:xfrm>
              <a:off x="2439514" y="2155789"/>
              <a:ext cx="451143" cy="384366"/>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83978" name="Straight Arrow Connector 9"/>
            <p:cNvCxnSpPr>
              <a:cxnSpLocks noChangeShapeType="1"/>
            </p:cNvCxnSpPr>
            <p:nvPr/>
          </p:nvCxnSpPr>
          <p:spPr bwMode="auto">
            <a:xfrm>
              <a:off x="4363068" y="3110342"/>
              <a:ext cx="398997" cy="465928"/>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83979" name="Straight Arrow Connector 10"/>
            <p:cNvCxnSpPr>
              <a:cxnSpLocks noChangeShapeType="1"/>
            </p:cNvCxnSpPr>
            <p:nvPr/>
          </p:nvCxnSpPr>
          <p:spPr bwMode="auto">
            <a:xfrm>
              <a:off x="6134222" y="4179882"/>
              <a:ext cx="382288" cy="449216"/>
            </a:xfrm>
            <a:prstGeom prst="straightConnector1">
              <a:avLst/>
            </a:prstGeom>
            <a:noFill/>
            <a:ln w="28575">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grpSp>
      <p:sp>
        <p:nvSpPr>
          <p:cNvPr id="15" name="TextBox 14"/>
          <p:cNvSpPr txBox="1"/>
          <p:nvPr/>
        </p:nvSpPr>
        <p:spPr>
          <a:xfrm>
            <a:off x="609600" y="4876800"/>
            <a:ext cx="8027987" cy="1785104"/>
          </a:xfrm>
          <a:prstGeom prst="rect">
            <a:avLst/>
          </a:prstGeom>
          <a:solidFill>
            <a:schemeClr val="bg1"/>
          </a:solidFill>
          <a:ln>
            <a:noFill/>
          </a:ln>
        </p:spPr>
        <p:txBody>
          <a:bodyPr>
            <a:spAutoFit/>
          </a:bodyPr>
          <a:lstStyle/>
          <a:p>
            <a:pPr>
              <a:defRPr/>
            </a:pPr>
            <a:r>
              <a:rPr lang="en-US" sz="2200" u="sng" dirty="0">
                <a:solidFill>
                  <a:srgbClr val="000000"/>
                </a:solidFill>
              </a:rPr>
              <a:t>Physics-based </a:t>
            </a:r>
            <a:r>
              <a:rPr lang="en-US" sz="2200" u="sng" dirty="0" smtClean="0">
                <a:solidFill>
                  <a:srgbClr val="000000"/>
                </a:solidFill>
              </a:rPr>
              <a:t>Initializations</a:t>
            </a:r>
            <a:endParaRPr lang="en-US" sz="2200" u="sng" dirty="0">
              <a:solidFill>
                <a:srgbClr val="000000"/>
              </a:solidFill>
            </a:endParaRPr>
          </a:p>
          <a:p>
            <a:pPr>
              <a:defRPr/>
            </a:pPr>
            <a:r>
              <a:rPr lang="en-US" sz="2200" dirty="0" smtClean="0">
                <a:solidFill>
                  <a:srgbClr val="000090"/>
                </a:solidFill>
              </a:rPr>
              <a:t>Conservation Laws:	       </a:t>
            </a:r>
            <a:r>
              <a:rPr lang="en-US" sz="2200" dirty="0" smtClean="0">
                <a:solidFill>
                  <a:srgbClr val="000090"/>
                </a:solidFill>
                <a:sym typeface="Wingdings"/>
              </a:rPr>
              <a:t>Often linear, always satisfied</a:t>
            </a:r>
            <a:endParaRPr lang="en-US" sz="2200" dirty="0">
              <a:solidFill>
                <a:srgbClr val="000090"/>
              </a:solidFill>
            </a:endParaRPr>
          </a:p>
          <a:p>
            <a:pPr>
              <a:defRPr/>
            </a:pPr>
            <a:r>
              <a:rPr lang="en-US" sz="2200" dirty="0" err="1" smtClean="0">
                <a:solidFill>
                  <a:srgbClr val="008000"/>
                </a:solidFill>
              </a:rPr>
              <a:t>Equil</a:t>
            </a:r>
            <a:r>
              <a:rPr lang="en-US" sz="2200" dirty="0" smtClean="0">
                <a:solidFill>
                  <a:srgbClr val="008000"/>
                </a:solidFill>
              </a:rPr>
              <a:t>. Stage Models: 	       Shortcut 		</a:t>
            </a:r>
            <a:r>
              <a:rPr lang="en-US" sz="2200" dirty="0" smtClean="0">
                <a:solidFill>
                  <a:srgbClr val="008000"/>
                </a:solidFill>
                <a:sym typeface="Wingdings"/>
              </a:rPr>
              <a:t> MESH</a:t>
            </a:r>
          </a:p>
          <a:p>
            <a:pPr>
              <a:defRPr/>
            </a:pPr>
            <a:r>
              <a:rPr lang="en-US" sz="2200" dirty="0" smtClean="0">
                <a:solidFill>
                  <a:srgbClr val="FF6600"/>
                </a:solidFill>
                <a:sym typeface="Wingdings"/>
              </a:rPr>
              <a:t>Friction losses, </a:t>
            </a:r>
            <a:r>
              <a:rPr lang="en-US" sz="2200" dirty="0" smtClean="0">
                <a:solidFill>
                  <a:srgbClr val="FF6600"/>
                </a:solidFill>
                <a:latin typeface="Symbol" charset="2"/>
                <a:cs typeface="Symbol" charset="2"/>
                <a:sym typeface="Wingdings"/>
              </a:rPr>
              <a:t>D</a:t>
            </a:r>
            <a:r>
              <a:rPr lang="en-US" sz="2200" dirty="0" smtClean="0">
                <a:solidFill>
                  <a:srgbClr val="FF6600"/>
                </a:solidFill>
                <a:sym typeface="Wingdings"/>
              </a:rPr>
              <a:t>P:            Assume none 	 add  later</a:t>
            </a:r>
            <a:endParaRPr lang="en-US" sz="2200" dirty="0" smtClean="0">
              <a:solidFill>
                <a:srgbClr val="800000"/>
              </a:solidFill>
            </a:endParaRPr>
          </a:p>
          <a:p>
            <a:pPr>
              <a:defRPr/>
            </a:pPr>
            <a:r>
              <a:rPr lang="en-US" sz="2200" dirty="0" smtClean="0">
                <a:solidFill>
                  <a:srgbClr val="800000"/>
                </a:solidFill>
              </a:rPr>
              <a:t>Physical properties:           Ideal 		</a:t>
            </a:r>
            <a:r>
              <a:rPr lang="en-US" sz="2200" dirty="0" smtClean="0">
                <a:solidFill>
                  <a:srgbClr val="800000"/>
                </a:solidFill>
                <a:sym typeface="Wingdings"/>
              </a:rPr>
              <a:t> </a:t>
            </a:r>
            <a:r>
              <a:rPr lang="en-US" sz="2200" dirty="0" err="1" smtClean="0">
                <a:solidFill>
                  <a:srgbClr val="800000"/>
                </a:solidFill>
                <a:sym typeface="Wingdings"/>
              </a:rPr>
              <a:t>Nonideal</a:t>
            </a:r>
            <a:endParaRPr lang="en-US" sz="2200" dirty="0" smtClean="0">
              <a:solidFill>
                <a:srgbClr val="800000"/>
              </a:solidFill>
              <a:sym typeface="Wingdings"/>
            </a:endParaRPr>
          </a:p>
        </p:txBody>
      </p:sp>
    </p:spTree>
    <p:extLst>
      <p:ext uri="{BB962C8B-B14F-4D97-AF65-F5344CB8AC3E}">
        <p14:creationId xmlns:p14="http://schemas.microsoft.com/office/powerpoint/2010/main" val="138973942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61988" y="219075"/>
            <a:ext cx="7772400" cy="1143000"/>
          </a:xfrm>
        </p:spPr>
        <p:txBody>
          <a:bodyPr/>
          <a:lstStyle/>
          <a:p>
            <a:pPr eaLnBrk="1" hangingPunct="1">
              <a:defRPr/>
            </a:pPr>
            <a:r>
              <a:rPr lang="en-US" sz="3200" b="0" dirty="0" smtClean="0">
                <a:solidFill>
                  <a:srgbClr val="000000"/>
                </a:solidFill>
                <a:latin typeface="Arial" charset="0"/>
                <a:ea typeface="ＭＳ Ｐゴシック" charset="0"/>
              </a:rPr>
              <a:t>Process Optimization Environments </a:t>
            </a:r>
            <a:r>
              <a:rPr lang="en-US" sz="3200" b="0" dirty="0">
                <a:solidFill>
                  <a:srgbClr val="000000"/>
                </a:solidFill>
                <a:latin typeface="Arial" charset="0"/>
                <a:ea typeface="ＭＳ Ｐゴシック" charset="0"/>
              </a:rPr>
              <a:t>and </a:t>
            </a:r>
            <a:r>
              <a:rPr lang="en-US" sz="3200" b="0" dirty="0" smtClean="0">
                <a:solidFill>
                  <a:srgbClr val="000000"/>
                </a:solidFill>
                <a:latin typeface="Arial" charset="0"/>
                <a:ea typeface="ＭＳ Ｐゴシック" charset="0"/>
              </a:rPr>
              <a:t>NLP Solvers </a:t>
            </a:r>
            <a:endParaRPr lang="en-US" sz="3200" b="0" dirty="0">
              <a:solidFill>
                <a:srgbClr val="000000"/>
              </a:solidFill>
              <a:latin typeface="Arial" charset="0"/>
              <a:ea typeface="ＭＳ Ｐゴシック" charset="0"/>
            </a:endParaRPr>
          </a:p>
        </p:txBody>
      </p:sp>
      <p:sp>
        <p:nvSpPr>
          <p:cNvPr id="54274" name="Text Box 3"/>
          <p:cNvSpPr txBox="1">
            <a:spLocks noChangeArrowheads="1"/>
          </p:cNvSpPr>
          <p:nvPr/>
        </p:nvSpPr>
        <p:spPr bwMode="auto">
          <a:xfrm>
            <a:off x="1778000" y="5281613"/>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808080"/>
                </a:solidFill>
              </a:rPr>
              <a:t>Closed</a:t>
            </a:r>
            <a:endParaRPr lang="en-US" smtClean="0">
              <a:solidFill>
                <a:srgbClr val="808080"/>
              </a:solidFill>
            </a:endParaRPr>
          </a:p>
        </p:txBody>
      </p:sp>
      <p:sp>
        <p:nvSpPr>
          <p:cNvPr id="54275" name="Text Box 4"/>
          <p:cNvSpPr txBox="1">
            <a:spLocks noChangeArrowheads="1"/>
          </p:cNvSpPr>
          <p:nvPr/>
        </p:nvSpPr>
        <p:spPr bwMode="auto">
          <a:xfrm>
            <a:off x="7467600" y="1430338"/>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808080"/>
                </a:solidFill>
              </a:rPr>
              <a:t>Open</a:t>
            </a:r>
            <a:endParaRPr lang="en-US" sz="1800" smtClean="0">
              <a:solidFill>
                <a:srgbClr val="808080"/>
              </a:solidFill>
            </a:endParaRPr>
          </a:p>
        </p:txBody>
      </p:sp>
      <p:sp>
        <p:nvSpPr>
          <p:cNvPr id="2581510" name="Line 6"/>
          <p:cNvSpPr>
            <a:spLocks noChangeShapeType="1"/>
          </p:cNvSpPr>
          <p:nvPr/>
        </p:nvSpPr>
        <p:spPr bwMode="auto">
          <a:xfrm rot="17449138">
            <a:off x="3357563" y="1531938"/>
            <a:ext cx="4572000" cy="3733800"/>
          </a:xfrm>
          <a:prstGeom prst="line">
            <a:avLst/>
          </a:prstGeom>
          <a:noFill/>
          <a:ln w="98425">
            <a:solidFill>
              <a:srgbClr val="FF0000"/>
            </a:solidFill>
            <a:round/>
            <a:headEnd type="none" w="sm" len="sm"/>
            <a:tailEnd type="stealth"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1" name="Line 7"/>
          <p:cNvSpPr>
            <a:spLocks noChangeShapeType="1"/>
          </p:cNvSpPr>
          <p:nvPr/>
        </p:nvSpPr>
        <p:spPr bwMode="auto">
          <a:xfrm rot="-10800000">
            <a:off x="1371600" y="1371600"/>
            <a:ext cx="1588" cy="4479925"/>
          </a:xfrm>
          <a:prstGeom prst="line">
            <a:avLst/>
          </a:prstGeom>
          <a:noFill/>
          <a:ln w="28575">
            <a:solidFill>
              <a:schemeClr val="bg2"/>
            </a:solidFill>
            <a:round/>
            <a:headEnd type="none" w="sm" len="sm"/>
            <a:tailEnd type="triangl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2" name="Line 8"/>
          <p:cNvSpPr>
            <a:spLocks noChangeShapeType="1"/>
          </p:cNvSpPr>
          <p:nvPr/>
        </p:nvSpPr>
        <p:spPr bwMode="auto">
          <a:xfrm>
            <a:off x="1371600" y="5851525"/>
            <a:ext cx="7010400" cy="0"/>
          </a:xfrm>
          <a:prstGeom prst="line">
            <a:avLst/>
          </a:prstGeom>
          <a:noFill/>
          <a:ln w="28575">
            <a:solidFill>
              <a:schemeClr val="bg2"/>
            </a:solidFill>
            <a:round/>
            <a:headEnd type="none" w="sm" len="sm"/>
            <a:tailEnd type="triangl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279" name="Text Box 9"/>
          <p:cNvSpPr txBox="1">
            <a:spLocks noChangeArrowheads="1"/>
          </p:cNvSpPr>
          <p:nvPr/>
        </p:nvSpPr>
        <p:spPr bwMode="auto">
          <a:xfrm>
            <a:off x="3886200" y="6305550"/>
            <a:ext cx="279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777777"/>
                </a:solidFill>
              </a:rPr>
              <a:t>Variables/Constraints</a:t>
            </a:r>
            <a:endParaRPr lang="en-US" sz="1800" b="1" smtClean="0">
              <a:solidFill>
                <a:srgbClr val="777777"/>
              </a:solidFill>
            </a:endParaRPr>
          </a:p>
        </p:txBody>
      </p:sp>
      <p:sp>
        <p:nvSpPr>
          <p:cNvPr id="2581514" name="Line 10"/>
          <p:cNvSpPr>
            <a:spLocks noChangeShapeType="1"/>
          </p:cNvSpPr>
          <p:nvPr/>
        </p:nvSpPr>
        <p:spPr bwMode="auto">
          <a:xfrm>
            <a:off x="32004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5" name="Line 11"/>
          <p:cNvSpPr>
            <a:spLocks noChangeShapeType="1"/>
          </p:cNvSpPr>
          <p:nvPr/>
        </p:nvSpPr>
        <p:spPr bwMode="auto">
          <a:xfrm>
            <a:off x="50292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6" name="Line 12"/>
          <p:cNvSpPr>
            <a:spLocks noChangeShapeType="1"/>
          </p:cNvSpPr>
          <p:nvPr/>
        </p:nvSpPr>
        <p:spPr bwMode="auto">
          <a:xfrm>
            <a:off x="68580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7" name="Line 13"/>
          <p:cNvSpPr>
            <a:spLocks noChangeShapeType="1"/>
          </p:cNvSpPr>
          <p:nvPr/>
        </p:nvSpPr>
        <p:spPr bwMode="auto">
          <a:xfrm>
            <a:off x="59436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8" name="Line 14"/>
          <p:cNvSpPr>
            <a:spLocks noChangeShapeType="1"/>
          </p:cNvSpPr>
          <p:nvPr/>
        </p:nvSpPr>
        <p:spPr bwMode="auto">
          <a:xfrm>
            <a:off x="41148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19" name="Line 15"/>
          <p:cNvSpPr>
            <a:spLocks noChangeShapeType="1"/>
          </p:cNvSpPr>
          <p:nvPr/>
        </p:nvSpPr>
        <p:spPr bwMode="auto">
          <a:xfrm>
            <a:off x="22860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20" name="Line 16"/>
          <p:cNvSpPr>
            <a:spLocks noChangeShapeType="1"/>
          </p:cNvSpPr>
          <p:nvPr/>
        </p:nvSpPr>
        <p:spPr bwMode="auto">
          <a:xfrm>
            <a:off x="13716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21" name="Line 17"/>
          <p:cNvSpPr>
            <a:spLocks noChangeShapeType="1"/>
          </p:cNvSpPr>
          <p:nvPr/>
        </p:nvSpPr>
        <p:spPr bwMode="auto">
          <a:xfrm>
            <a:off x="7772400" y="5851525"/>
            <a:ext cx="0" cy="15240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288" name="Text Box 18"/>
          <p:cNvSpPr txBox="1">
            <a:spLocks noChangeArrowheads="1"/>
          </p:cNvSpPr>
          <p:nvPr/>
        </p:nvSpPr>
        <p:spPr bwMode="auto">
          <a:xfrm>
            <a:off x="3886200" y="6002338"/>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777777"/>
                </a:solidFill>
              </a:rPr>
              <a:t>10</a:t>
            </a:r>
            <a:r>
              <a:rPr lang="en-US" sz="1800" b="1" baseline="30000" smtClean="0">
                <a:solidFill>
                  <a:srgbClr val="777777"/>
                </a:solidFill>
              </a:rPr>
              <a:t>2</a:t>
            </a:r>
            <a:endParaRPr lang="en-US" sz="1800" b="1" smtClean="0">
              <a:solidFill>
                <a:srgbClr val="777777"/>
              </a:solidFill>
            </a:endParaRPr>
          </a:p>
        </p:txBody>
      </p:sp>
      <p:sp>
        <p:nvSpPr>
          <p:cNvPr id="54289" name="Text Box 19"/>
          <p:cNvSpPr txBox="1">
            <a:spLocks noChangeArrowheads="1"/>
          </p:cNvSpPr>
          <p:nvPr/>
        </p:nvSpPr>
        <p:spPr bwMode="auto">
          <a:xfrm>
            <a:off x="5683250" y="6002338"/>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777777"/>
                </a:solidFill>
              </a:rPr>
              <a:t>10</a:t>
            </a:r>
            <a:r>
              <a:rPr lang="en-US" sz="1800" b="1" baseline="30000" smtClean="0">
                <a:solidFill>
                  <a:srgbClr val="777777"/>
                </a:solidFill>
              </a:rPr>
              <a:t>4</a:t>
            </a:r>
            <a:endParaRPr lang="en-US" sz="1800" smtClean="0">
              <a:solidFill>
                <a:srgbClr val="777777"/>
              </a:solidFill>
            </a:endParaRPr>
          </a:p>
        </p:txBody>
      </p:sp>
      <p:sp>
        <p:nvSpPr>
          <p:cNvPr id="54290" name="Text Box 20"/>
          <p:cNvSpPr txBox="1">
            <a:spLocks noChangeArrowheads="1"/>
          </p:cNvSpPr>
          <p:nvPr/>
        </p:nvSpPr>
        <p:spPr bwMode="auto">
          <a:xfrm>
            <a:off x="7588250" y="6002338"/>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777777"/>
                </a:solidFill>
              </a:rPr>
              <a:t>10</a:t>
            </a:r>
            <a:r>
              <a:rPr lang="en-US" sz="1800" b="1" baseline="30000" smtClean="0">
                <a:solidFill>
                  <a:srgbClr val="777777"/>
                </a:solidFill>
              </a:rPr>
              <a:t>6</a:t>
            </a:r>
            <a:endParaRPr lang="en-US" sz="1800" b="1" smtClean="0">
              <a:solidFill>
                <a:srgbClr val="777777"/>
              </a:solidFill>
            </a:endParaRPr>
          </a:p>
        </p:txBody>
      </p:sp>
      <p:sp>
        <p:nvSpPr>
          <p:cNvPr id="2581525" name="Line 21"/>
          <p:cNvSpPr>
            <a:spLocks noChangeShapeType="1"/>
          </p:cNvSpPr>
          <p:nvPr/>
        </p:nvSpPr>
        <p:spPr bwMode="auto">
          <a:xfrm>
            <a:off x="1371600" y="4465638"/>
            <a:ext cx="6934200" cy="0"/>
          </a:xfrm>
          <a:prstGeom prst="line">
            <a:avLst/>
          </a:prstGeom>
          <a:noFill/>
          <a:ln w="38100">
            <a:solidFill>
              <a:schemeClr val="bg2"/>
            </a:solidFill>
            <a:prstDash val="sysDot"/>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26" name="Line 22"/>
          <p:cNvSpPr>
            <a:spLocks noChangeShapeType="1"/>
          </p:cNvSpPr>
          <p:nvPr/>
        </p:nvSpPr>
        <p:spPr bwMode="auto">
          <a:xfrm>
            <a:off x="1371600" y="3959225"/>
            <a:ext cx="6934200" cy="0"/>
          </a:xfrm>
          <a:prstGeom prst="line">
            <a:avLst/>
          </a:prstGeom>
          <a:noFill/>
          <a:ln w="38100">
            <a:solidFill>
              <a:schemeClr val="bg2"/>
            </a:solidFill>
            <a:prstDash val="sysDot"/>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27" name="Line 23"/>
          <p:cNvSpPr>
            <a:spLocks noChangeShapeType="1"/>
          </p:cNvSpPr>
          <p:nvPr/>
        </p:nvSpPr>
        <p:spPr bwMode="auto">
          <a:xfrm>
            <a:off x="1371600" y="3489325"/>
            <a:ext cx="6934200" cy="0"/>
          </a:xfrm>
          <a:prstGeom prst="line">
            <a:avLst/>
          </a:prstGeom>
          <a:noFill/>
          <a:ln w="38100">
            <a:solidFill>
              <a:schemeClr val="bg2"/>
            </a:solidFill>
            <a:prstDash val="sysDot"/>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294" name="Text Box 24"/>
          <p:cNvSpPr txBox="1">
            <a:spLocks noChangeArrowheads="1"/>
          </p:cNvSpPr>
          <p:nvPr/>
        </p:nvSpPr>
        <p:spPr bwMode="auto">
          <a:xfrm>
            <a:off x="1457325" y="4746625"/>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rPr>
              <a:t>Black Box</a:t>
            </a:r>
          </a:p>
        </p:txBody>
      </p:sp>
      <p:sp>
        <p:nvSpPr>
          <p:cNvPr id="2581530" name="Line 26"/>
          <p:cNvSpPr>
            <a:spLocks noChangeShapeType="1"/>
          </p:cNvSpPr>
          <p:nvPr/>
        </p:nvSpPr>
        <p:spPr bwMode="auto">
          <a:xfrm>
            <a:off x="1371600" y="2955925"/>
            <a:ext cx="6934200" cy="0"/>
          </a:xfrm>
          <a:prstGeom prst="line">
            <a:avLst/>
          </a:prstGeom>
          <a:noFill/>
          <a:ln w="38100">
            <a:solidFill>
              <a:schemeClr val="bg2"/>
            </a:solidFill>
            <a:prstDash val="sysDot"/>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296" name="Text Box 27"/>
          <p:cNvSpPr txBox="1">
            <a:spLocks noChangeArrowheads="1"/>
          </p:cNvSpPr>
          <p:nvPr/>
        </p:nvSpPr>
        <p:spPr bwMode="auto">
          <a:xfrm>
            <a:off x="1482725" y="3956050"/>
            <a:ext cx="196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99"/>
                </a:solidFill>
              </a:rPr>
              <a:t>Finite Differences</a:t>
            </a:r>
          </a:p>
        </p:txBody>
      </p:sp>
      <p:sp>
        <p:nvSpPr>
          <p:cNvPr id="54297" name="Text Box 28"/>
          <p:cNvSpPr txBox="1">
            <a:spLocks noChangeArrowheads="1"/>
          </p:cNvSpPr>
          <p:nvPr/>
        </p:nvSpPr>
        <p:spPr bwMode="auto">
          <a:xfrm>
            <a:off x="1485900" y="2967038"/>
            <a:ext cx="266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006600"/>
                </a:solidFill>
              </a:rPr>
              <a:t>Exact First Derivatives</a:t>
            </a:r>
          </a:p>
        </p:txBody>
      </p:sp>
      <p:sp>
        <p:nvSpPr>
          <p:cNvPr id="2581534" name="Line 30"/>
          <p:cNvSpPr>
            <a:spLocks noChangeShapeType="1"/>
          </p:cNvSpPr>
          <p:nvPr/>
        </p:nvSpPr>
        <p:spPr bwMode="auto">
          <a:xfrm>
            <a:off x="1371600" y="2438400"/>
            <a:ext cx="6934200" cy="0"/>
          </a:xfrm>
          <a:prstGeom prst="line">
            <a:avLst/>
          </a:prstGeom>
          <a:noFill/>
          <a:ln w="38100">
            <a:solidFill>
              <a:schemeClr val="bg2"/>
            </a:solidFill>
            <a:prstDash val="sysDot"/>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299" name="Text Box 31"/>
          <p:cNvSpPr txBox="1">
            <a:spLocks noChangeArrowheads="1"/>
          </p:cNvSpPr>
          <p:nvPr/>
        </p:nvSpPr>
        <p:spPr bwMode="auto">
          <a:xfrm>
            <a:off x="1435100" y="1966913"/>
            <a:ext cx="5059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smtClean="0">
                <a:solidFill>
                  <a:srgbClr val="FF3300"/>
                </a:solidFill>
              </a:rPr>
              <a:t>First </a:t>
            </a:r>
            <a:r>
              <a:rPr lang="en-US" sz="1800" b="1" dirty="0">
                <a:solidFill>
                  <a:srgbClr val="FF3300"/>
                </a:solidFill>
              </a:rPr>
              <a:t>&amp;</a:t>
            </a:r>
            <a:r>
              <a:rPr lang="en-US" sz="1800" b="1" dirty="0" smtClean="0">
                <a:solidFill>
                  <a:srgbClr val="FF3300"/>
                </a:solidFill>
              </a:rPr>
              <a:t> Second Derivatives, Sparse Structure</a:t>
            </a:r>
          </a:p>
        </p:txBody>
      </p:sp>
      <p:sp>
        <p:nvSpPr>
          <p:cNvPr id="2581536" name="Oval 32"/>
          <p:cNvSpPr>
            <a:spLocks noChangeArrowheads="1"/>
          </p:cNvSpPr>
          <p:nvPr/>
        </p:nvSpPr>
        <p:spPr bwMode="auto">
          <a:xfrm>
            <a:off x="1600200" y="5230813"/>
            <a:ext cx="1524000" cy="609600"/>
          </a:xfrm>
          <a:prstGeom prst="ellipse">
            <a:avLst/>
          </a:prstGeom>
          <a:noFill/>
          <a:ln w="12700">
            <a:solidFill>
              <a:srgbClr val="FF0000"/>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2581537" name="Oval 33"/>
          <p:cNvSpPr>
            <a:spLocks noChangeArrowheads="1"/>
          </p:cNvSpPr>
          <p:nvPr/>
        </p:nvSpPr>
        <p:spPr bwMode="auto">
          <a:xfrm>
            <a:off x="7239000" y="1355725"/>
            <a:ext cx="1524000" cy="609600"/>
          </a:xfrm>
          <a:prstGeom prst="ellipse">
            <a:avLst/>
          </a:prstGeom>
          <a:noFill/>
          <a:ln w="12700">
            <a:solidFill>
              <a:srgbClr val="FF0000"/>
            </a:solidFill>
            <a:round/>
            <a:headEnd type="none" w="sm" len="sm"/>
            <a:tailEnd type="none" w="sm" len="sm"/>
          </a:ln>
          <a:effectLst/>
        </p:spPr>
        <p:txBody>
          <a:bodyPr wrap="none" anchor="ctr"/>
          <a:lstStyle/>
          <a:p>
            <a:pPr fontAlgn="base">
              <a:spcBef>
                <a:spcPct val="0"/>
              </a:spcBef>
              <a:spcAft>
                <a:spcPct val="0"/>
              </a:spcAft>
              <a:defRPr/>
            </a:pPr>
            <a:endParaRPr lang="en-US">
              <a:solidFill>
                <a:srgbClr val="006600"/>
              </a:solidFill>
              <a:effectLst>
                <a:outerShdw blurRad="38100" dist="38100" dir="2700000" algn="tl">
                  <a:srgbClr val="000000">
                    <a:alpha val="43137"/>
                  </a:srgbClr>
                </a:outerShdw>
              </a:effectLst>
              <a:latin typeface="Old English Text MT" pitchFamily="66" charset="0"/>
              <a:ea typeface="ＭＳ Ｐゴシック"/>
              <a:cs typeface="ＭＳ Ｐゴシック" charset="0"/>
            </a:endParaRPr>
          </a:p>
        </p:txBody>
      </p:sp>
      <p:sp>
        <p:nvSpPr>
          <p:cNvPr id="54302" name="Rectangle 34"/>
          <p:cNvSpPr>
            <a:spLocks noChangeArrowheads="1"/>
          </p:cNvSpPr>
          <p:nvPr/>
        </p:nvSpPr>
        <p:spPr bwMode="auto">
          <a:xfrm>
            <a:off x="2057400" y="6018213"/>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fontAlgn="base">
              <a:spcBef>
                <a:spcPct val="0"/>
              </a:spcBef>
              <a:spcAft>
                <a:spcPct val="0"/>
              </a:spcAft>
            </a:pPr>
            <a:r>
              <a:rPr lang="en-US" smtClean="0">
                <a:solidFill>
                  <a:srgbClr val="777777"/>
                </a:solidFill>
                <a:latin typeface="Arial" charset="0"/>
                <a:ea typeface="ＭＳ Ｐゴシック" charset="0"/>
                <a:cs typeface="ＭＳ Ｐゴシック" charset="0"/>
              </a:rPr>
              <a:t>10</a:t>
            </a:r>
            <a:r>
              <a:rPr lang="en-US" baseline="30000" smtClean="0">
                <a:solidFill>
                  <a:srgbClr val="777777"/>
                </a:solidFill>
                <a:latin typeface="Arial" charset="0"/>
                <a:ea typeface="ＭＳ Ｐゴシック" charset="0"/>
                <a:cs typeface="ＭＳ Ｐゴシック" charset="0"/>
              </a:rPr>
              <a:t>0</a:t>
            </a:r>
          </a:p>
        </p:txBody>
      </p:sp>
      <p:sp>
        <p:nvSpPr>
          <p:cNvPr id="54303" name="Text Box 35"/>
          <p:cNvSpPr txBox="1">
            <a:spLocks noChangeArrowheads="1"/>
          </p:cNvSpPr>
          <p:nvPr/>
        </p:nvSpPr>
        <p:spPr bwMode="auto">
          <a:xfrm>
            <a:off x="136525" y="2998788"/>
            <a:ext cx="126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808080"/>
                </a:solidFill>
              </a:rPr>
              <a:t>Compute</a:t>
            </a:r>
          </a:p>
          <a:p>
            <a:pPr eaLnBrk="1" fontAlgn="base" hangingPunct="1">
              <a:spcBef>
                <a:spcPct val="0"/>
              </a:spcBef>
              <a:spcAft>
                <a:spcPct val="0"/>
              </a:spcAft>
            </a:pPr>
            <a:r>
              <a:rPr lang="en-US" sz="1800" b="1" smtClean="0">
                <a:solidFill>
                  <a:srgbClr val="808080"/>
                </a:solidFill>
              </a:rPr>
              <a:t>Efficiency</a:t>
            </a:r>
            <a:endParaRPr lang="en-US" sz="1800" smtClean="0">
              <a:solidFill>
                <a:srgbClr val="808080"/>
              </a:solidFill>
            </a:endParaRPr>
          </a:p>
        </p:txBody>
      </p:sp>
      <p:sp>
        <p:nvSpPr>
          <p:cNvPr id="2581540" name="Text Box 36"/>
          <p:cNvSpPr txBox="1">
            <a:spLocks noChangeArrowheads="1"/>
          </p:cNvSpPr>
          <p:nvPr/>
        </p:nvSpPr>
        <p:spPr bwMode="auto">
          <a:xfrm>
            <a:off x="4064000" y="3962400"/>
            <a:ext cx="720725" cy="336550"/>
          </a:xfrm>
          <a:prstGeom prst="rect">
            <a:avLst/>
          </a:prstGeom>
          <a:solidFill>
            <a:schemeClr val="bg1"/>
          </a:solidFill>
          <a:ln w="12700">
            <a:noFill/>
            <a:miter lim="800000"/>
            <a:headEnd/>
            <a:tailEnd/>
          </a:ln>
          <a:effec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9144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13716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18288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pPr fontAlgn="base">
              <a:spcBef>
                <a:spcPct val="0"/>
              </a:spcBef>
              <a:spcAft>
                <a:spcPct val="0"/>
              </a:spcAft>
              <a:defRPr/>
            </a:pPr>
            <a:r>
              <a:rPr lang="en-US" dirty="0" smtClean="0">
                <a:solidFill>
                  <a:srgbClr val="000099"/>
                </a:solidFill>
                <a:effectLst>
                  <a:outerShdw blurRad="38100" dist="38100" dir="2700000" algn="tl">
                    <a:srgbClr val="DDDDDD"/>
                  </a:outerShdw>
                </a:effectLst>
              </a:rPr>
              <a:t>SQP</a:t>
            </a:r>
          </a:p>
        </p:txBody>
      </p:sp>
      <p:sp>
        <p:nvSpPr>
          <p:cNvPr id="2581541" name="Text Box 37"/>
          <p:cNvSpPr txBox="1">
            <a:spLocks noChangeArrowheads="1"/>
          </p:cNvSpPr>
          <p:nvPr/>
        </p:nvSpPr>
        <p:spPr bwMode="auto">
          <a:xfrm>
            <a:off x="5334000" y="3048000"/>
            <a:ext cx="819150" cy="336550"/>
          </a:xfrm>
          <a:prstGeom prst="rect">
            <a:avLst/>
          </a:prstGeom>
          <a:solidFill>
            <a:schemeClr val="bg1"/>
          </a:solidFill>
          <a:ln w="12700">
            <a:noFill/>
            <a:miter lim="800000"/>
            <a:headEnd/>
            <a:tailEnd/>
          </a:ln>
          <a:effec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9144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13716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18288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pPr fontAlgn="base">
              <a:spcBef>
                <a:spcPct val="0"/>
              </a:spcBef>
              <a:spcAft>
                <a:spcPct val="0"/>
              </a:spcAft>
              <a:defRPr/>
            </a:pPr>
            <a:r>
              <a:rPr lang="en-US" smtClean="0">
                <a:solidFill>
                  <a:srgbClr val="008000"/>
                </a:solidFill>
                <a:effectLst>
                  <a:outerShdw blurRad="38100" dist="38100" dir="2700000" algn="tl">
                    <a:srgbClr val="DDDDDD"/>
                  </a:outerShdw>
                </a:effectLst>
              </a:rPr>
              <a:t>rSQP</a:t>
            </a:r>
          </a:p>
        </p:txBody>
      </p:sp>
      <p:sp>
        <p:nvSpPr>
          <p:cNvPr id="2581542" name="Text Box 38"/>
          <p:cNvSpPr txBox="1">
            <a:spLocks noChangeArrowheads="1"/>
          </p:cNvSpPr>
          <p:nvPr/>
        </p:nvSpPr>
        <p:spPr bwMode="auto">
          <a:xfrm>
            <a:off x="6642100" y="1981200"/>
            <a:ext cx="1606550" cy="400050"/>
          </a:xfrm>
          <a:prstGeom prst="rect">
            <a:avLst/>
          </a:prstGeom>
          <a:solidFill>
            <a:schemeClr val="bg1"/>
          </a:solidFill>
          <a:ln w="12700">
            <a:noFill/>
            <a:miter lim="800000"/>
            <a:headEnd/>
            <a:tailEnd/>
          </a:ln>
          <a:effec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9144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13716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18288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pPr fontAlgn="base">
              <a:spcBef>
                <a:spcPct val="0"/>
              </a:spcBef>
              <a:spcAft>
                <a:spcPct val="0"/>
              </a:spcAft>
              <a:defRPr/>
            </a:pPr>
            <a:r>
              <a:rPr lang="en-US" dirty="0" smtClean="0">
                <a:solidFill>
                  <a:srgbClr val="FF3300"/>
                </a:solidFill>
                <a:effectLst>
                  <a:outerShdw blurRad="38100" dist="38100" dir="2700000" algn="tl">
                    <a:srgbClr val="DDDDDD"/>
                  </a:outerShdw>
                </a:effectLst>
              </a:rPr>
              <a:t>NLP Barrier</a:t>
            </a:r>
          </a:p>
        </p:txBody>
      </p:sp>
      <p:sp>
        <p:nvSpPr>
          <p:cNvPr id="2581543" name="Text Box 39"/>
          <p:cNvSpPr txBox="1">
            <a:spLocks noChangeArrowheads="1"/>
          </p:cNvSpPr>
          <p:nvPr/>
        </p:nvSpPr>
        <p:spPr bwMode="auto">
          <a:xfrm>
            <a:off x="2820988" y="4738688"/>
            <a:ext cx="720725" cy="336550"/>
          </a:xfrm>
          <a:prstGeom prst="rect">
            <a:avLst/>
          </a:prstGeom>
          <a:solidFill>
            <a:schemeClr val="bg1"/>
          </a:solidFill>
          <a:ln w="12700">
            <a:noFill/>
            <a:miter lim="800000"/>
            <a:headEnd/>
            <a:tailEnd/>
          </a:ln>
          <a:effectLst/>
        </p:spPr>
        <p:txBody>
          <a:bodyPr wrap="non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lnSpc>
                <a:spcPct val="80000"/>
              </a:lnSpc>
              <a:spcBef>
                <a:spcPct val="50000"/>
              </a:spcBef>
              <a:spcAft>
                <a:spcPct val="0"/>
              </a:spcAft>
              <a:defRPr sz="2000" b="1">
                <a:solidFill>
                  <a:schemeClr val="tx1"/>
                </a:solidFill>
                <a:latin typeface="Arial" charset="0"/>
                <a:ea typeface="ＭＳ Ｐゴシック" charset="0"/>
              </a:defRPr>
            </a:lvl6pPr>
            <a:lvl7pPr marL="914400" eaLnBrk="0" fontAlgn="base" hangingPunct="0">
              <a:lnSpc>
                <a:spcPct val="80000"/>
              </a:lnSpc>
              <a:spcBef>
                <a:spcPct val="50000"/>
              </a:spcBef>
              <a:spcAft>
                <a:spcPct val="0"/>
              </a:spcAft>
              <a:defRPr sz="2000" b="1">
                <a:solidFill>
                  <a:schemeClr val="tx1"/>
                </a:solidFill>
                <a:latin typeface="Arial" charset="0"/>
                <a:ea typeface="ＭＳ Ｐゴシック" charset="0"/>
              </a:defRPr>
            </a:lvl7pPr>
            <a:lvl8pPr marL="1371600" eaLnBrk="0" fontAlgn="base" hangingPunct="0">
              <a:lnSpc>
                <a:spcPct val="80000"/>
              </a:lnSpc>
              <a:spcBef>
                <a:spcPct val="50000"/>
              </a:spcBef>
              <a:spcAft>
                <a:spcPct val="0"/>
              </a:spcAft>
              <a:defRPr sz="2000" b="1">
                <a:solidFill>
                  <a:schemeClr val="tx1"/>
                </a:solidFill>
                <a:latin typeface="Arial" charset="0"/>
                <a:ea typeface="ＭＳ Ｐゴシック" charset="0"/>
              </a:defRPr>
            </a:lvl8pPr>
            <a:lvl9pPr marL="1828800" eaLnBrk="0" fontAlgn="base" hangingPunct="0">
              <a:lnSpc>
                <a:spcPct val="80000"/>
              </a:lnSpc>
              <a:spcBef>
                <a:spcPct val="50000"/>
              </a:spcBef>
              <a:spcAft>
                <a:spcPct val="0"/>
              </a:spcAft>
              <a:defRPr sz="2000" b="1">
                <a:solidFill>
                  <a:schemeClr val="tx1"/>
                </a:solidFill>
                <a:latin typeface="Arial" charset="0"/>
                <a:ea typeface="ＭＳ Ｐゴシック" charset="0"/>
              </a:defRPr>
            </a:lvl9pPr>
          </a:lstStyle>
          <a:p>
            <a:pPr fontAlgn="base">
              <a:spcBef>
                <a:spcPct val="0"/>
              </a:spcBef>
              <a:spcAft>
                <a:spcPct val="0"/>
              </a:spcAft>
              <a:defRPr/>
            </a:pPr>
            <a:r>
              <a:rPr lang="en-US" dirty="0" smtClean="0">
                <a:solidFill>
                  <a:srgbClr val="000000"/>
                </a:solidFill>
                <a:effectLst>
                  <a:outerShdw blurRad="38100" dist="38100" dir="2700000" algn="tl">
                    <a:srgbClr val="DDDDDD"/>
                  </a:outerShdw>
                </a:effectLst>
              </a:rPr>
              <a:t>DFO</a:t>
            </a:r>
          </a:p>
        </p:txBody>
      </p:sp>
    </p:spTree>
    <p:extLst>
      <p:ext uri="{BB962C8B-B14F-4D97-AF65-F5344CB8AC3E}">
        <p14:creationId xmlns:p14="http://schemas.microsoft.com/office/powerpoint/2010/main" val="7845067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15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5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815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40" grpId="0" animBg="1"/>
      <p:bldP spid="2581541" grpId="0" animBg="1"/>
      <p:bldP spid="2581542" grpId="0" animBg="1"/>
      <p:bldP spid="25815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17" y="458464"/>
            <a:ext cx="8229600" cy="1143000"/>
          </a:xfrm>
        </p:spPr>
        <p:txBody>
          <a:bodyPr/>
          <a:lstStyle/>
          <a:p>
            <a:pPr lvl="1"/>
            <a:r>
              <a:rPr lang="en-US" sz="3200" dirty="0" smtClean="0">
                <a:solidFill>
                  <a:schemeClr val="tx1"/>
                </a:solidFill>
              </a:rPr>
              <a:t>Bi-level Process </a:t>
            </a:r>
            <a:r>
              <a:rPr lang="en-US" sz="3200" dirty="0">
                <a:solidFill>
                  <a:schemeClr val="tx1"/>
                </a:solidFill>
              </a:rPr>
              <a:t>Optimization </a:t>
            </a:r>
            <a:r>
              <a:rPr lang="en-US" sz="3200" dirty="0" smtClean="0">
                <a:solidFill>
                  <a:schemeClr val="tx1"/>
                </a:solidFill>
              </a:rPr>
              <a:t>Problems: </a:t>
            </a:r>
            <a:br>
              <a:rPr lang="en-US" sz="3200" dirty="0" smtClean="0">
                <a:solidFill>
                  <a:schemeClr val="tx1"/>
                </a:solidFill>
              </a:rPr>
            </a:br>
            <a:r>
              <a:rPr lang="en-US" sz="3200" dirty="0" smtClean="0">
                <a:solidFill>
                  <a:schemeClr val="tx1"/>
                </a:solidFill>
              </a:rPr>
              <a:t>an Alternative </a:t>
            </a:r>
            <a:r>
              <a:rPr lang="en-US" sz="3200" dirty="0">
                <a:solidFill>
                  <a:schemeClr val="tx1"/>
                </a:solidFill>
              </a:rPr>
              <a:t>to (some) MINLPs</a:t>
            </a:r>
            <a:br>
              <a:rPr lang="en-US" sz="3200" dirty="0">
                <a:solidFill>
                  <a:schemeClr val="tx1"/>
                </a:solidFill>
              </a:rPr>
            </a:br>
            <a:endParaRPr lang="en-US" sz="3200" dirty="0">
              <a:solidFill>
                <a:schemeClr val="tx1"/>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69056590"/>
              </p:ext>
            </p:extLst>
          </p:nvPr>
        </p:nvGraphicFramePr>
        <p:xfrm>
          <a:off x="1828800" y="1676400"/>
          <a:ext cx="3722914" cy="2057400"/>
        </p:xfrm>
        <a:graphic>
          <a:graphicData uri="http://schemas.openxmlformats.org/presentationml/2006/ole">
            <mc:AlternateContent xmlns:mc="http://schemas.openxmlformats.org/markup-compatibility/2006">
              <mc:Choice xmlns:v="urn:schemas-microsoft-com:vml" Requires="v">
                <p:oleObj spid="_x0000_s117992" name="Equation" r:id="rId4" imgW="1930400" imgH="1066800" progId="Equation.3">
                  <p:embed/>
                </p:oleObj>
              </mc:Choice>
              <mc:Fallback>
                <p:oleObj name="Equation" r:id="rId4" imgW="1930400" imgH="1066800" progId="Equation.3">
                  <p:embed/>
                  <p:pic>
                    <p:nvPicPr>
                      <p:cNvPr id="0" name=""/>
                      <p:cNvPicPr/>
                      <p:nvPr/>
                    </p:nvPicPr>
                    <p:blipFill>
                      <a:blip r:embed="rId5"/>
                      <a:stretch>
                        <a:fillRect/>
                      </a:stretch>
                    </p:blipFill>
                    <p:spPr>
                      <a:xfrm>
                        <a:off x="1828800" y="1676400"/>
                        <a:ext cx="3722914" cy="2057400"/>
                      </a:xfrm>
                      <a:prstGeom prst="rect">
                        <a:avLst/>
                      </a:prstGeom>
                    </p:spPr>
                  </p:pic>
                </p:oleObj>
              </mc:Fallback>
            </mc:AlternateContent>
          </a:graphicData>
        </a:graphic>
      </p:graphicFrame>
      <p:sp>
        <p:nvSpPr>
          <p:cNvPr id="11" name="Rectangle 10"/>
          <p:cNvSpPr/>
          <p:nvPr/>
        </p:nvSpPr>
        <p:spPr bwMode="auto">
          <a:xfrm>
            <a:off x="2122043" y="2657136"/>
            <a:ext cx="3559017" cy="1119673"/>
          </a:xfrm>
          <a:prstGeom prst="rect">
            <a:avLst/>
          </a:prstGeom>
          <a:noFill/>
          <a:ln w="9525" cap="flat" cmpd="sng" algn="ctr">
            <a:solidFill>
              <a:srgbClr val="8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effectLst/>
              <a:latin typeface="Blackadder ITC" pitchFamily="82" charset="0"/>
            </a:endParaRPr>
          </a:p>
        </p:txBody>
      </p:sp>
      <p:sp>
        <p:nvSpPr>
          <p:cNvPr id="3" name="Rectangle 2"/>
          <p:cNvSpPr/>
          <p:nvPr/>
        </p:nvSpPr>
        <p:spPr>
          <a:xfrm>
            <a:off x="284053" y="3977530"/>
            <a:ext cx="8387917" cy="2271391"/>
          </a:xfrm>
          <a:prstGeom prst="rect">
            <a:avLst/>
          </a:prstGeom>
        </p:spPr>
        <p:txBody>
          <a:bodyPr wrap="square">
            <a:spAutoFit/>
          </a:bodyPr>
          <a:lstStyle/>
          <a:p>
            <a:pPr lvl="1">
              <a:lnSpc>
                <a:spcPct val="110000"/>
              </a:lnSpc>
              <a:spcAft>
                <a:spcPts val="600"/>
              </a:spcAft>
            </a:pPr>
            <a:r>
              <a:rPr lang="en-US" sz="2400" u="sng" dirty="0" smtClean="0">
                <a:latin typeface="Arial" charset="0"/>
                <a:ea typeface="Arial" charset="0"/>
                <a:cs typeface="Arial" charset="0"/>
              </a:rPr>
              <a:t>Formulation Guidelines</a:t>
            </a:r>
          </a:p>
          <a:p>
            <a:pPr marL="800100" lvl="1" indent="-342900">
              <a:lnSpc>
                <a:spcPct val="110000"/>
              </a:lnSpc>
              <a:spcAft>
                <a:spcPts val="600"/>
              </a:spcAft>
              <a:buFont typeface="Arial"/>
              <a:buChar char="•"/>
            </a:pPr>
            <a:r>
              <a:rPr lang="en-US" sz="2400" dirty="0" smtClean="0">
                <a:latin typeface="Arial" charset="0"/>
                <a:ea typeface="Arial" charset="0"/>
                <a:cs typeface="Arial" charset="0"/>
              </a:rPr>
              <a:t>Attempt </a:t>
            </a:r>
            <a:r>
              <a:rPr lang="en-US" sz="2400" dirty="0">
                <a:latin typeface="Arial" charset="0"/>
                <a:ea typeface="Arial" charset="0"/>
                <a:cs typeface="Arial" charset="0"/>
              </a:rPr>
              <a:t>to define </a:t>
            </a:r>
            <a:r>
              <a:rPr lang="en-US" sz="2400" dirty="0" smtClean="0">
                <a:latin typeface="Arial" charset="0"/>
                <a:ea typeface="Arial" charset="0"/>
                <a:cs typeface="Arial" charset="0"/>
              </a:rPr>
              <a:t>regular, convex </a:t>
            </a:r>
            <a:r>
              <a:rPr lang="en-US" sz="2400" dirty="0">
                <a:latin typeface="Arial" charset="0"/>
                <a:ea typeface="Arial" charset="0"/>
                <a:cs typeface="Arial" charset="0"/>
              </a:rPr>
              <a:t>inner minimization </a:t>
            </a:r>
            <a:r>
              <a:rPr lang="en-US" sz="2400" dirty="0" smtClean="0">
                <a:latin typeface="Arial" charset="0"/>
                <a:ea typeface="Arial" charset="0"/>
                <a:cs typeface="Arial" charset="0"/>
              </a:rPr>
              <a:t>problem (optimistic </a:t>
            </a:r>
            <a:r>
              <a:rPr lang="en-US" sz="2400" dirty="0" err="1" smtClean="0">
                <a:latin typeface="Arial" charset="0"/>
                <a:ea typeface="Arial" charset="0"/>
                <a:cs typeface="Arial" charset="0"/>
              </a:rPr>
              <a:t>bilevel</a:t>
            </a:r>
            <a:r>
              <a:rPr lang="en-US" sz="2400" dirty="0" smtClean="0">
                <a:latin typeface="Arial" charset="0"/>
                <a:ea typeface="Arial" charset="0"/>
                <a:cs typeface="Arial" charset="0"/>
              </a:rPr>
              <a:t> problems, </a:t>
            </a:r>
            <a:r>
              <a:rPr lang="en-US" sz="2400" dirty="0" err="1" smtClean="0">
                <a:latin typeface="Arial" charset="0"/>
                <a:ea typeface="Arial" charset="0"/>
                <a:cs typeface="Arial" charset="0"/>
              </a:rPr>
              <a:t>Dempe</a:t>
            </a:r>
            <a:r>
              <a:rPr lang="en-US" sz="2400" dirty="0" smtClean="0">
                <a:latin typeface="Arial" charset="0"/>
                <a:ea typeface="Arial" charset="0"/>
                <a:cs typeface="Arial" charset="0"/>
              </a:rPr>
              <a:t>, 2002)</a:t>
            </a:r>
            <a:endParaRPr lang="en-US" sz="2400" dirty="0">
              <a:latin typeface="Arial" charset="0"/>
              <a:ea typeface="Arial" charset="0"/>
              <a:cs typeface="Arial" charset="0"/>
            </a:endParaRPr>
          </a:p>
          <a:p>
            <a:pPr marL="800100" lvl="1" indent="-342900">
              <a:lnSpc>
                <a:spcPct val="110000"/>
              </a:lnSpc>
              <a:spcAft>
                <a:spcPts val="600"/>
              </a:spcAft>
              <a:buFont typeface="Arial"/>
              <a:buChar char="•"/>
            </a:pPr>
            <a:r>
              <a:rPr lang="en-US" sz="2400" dirty="0" smtClean="0">
                <a:latin typeface="Arial" charset="0"/>
                <a:ea typeface="Arial" charset="0"/>
                <a:cs typeface="Arial" charset="0"/>
              </a:rPr>
              <a:t>Require connected </a:t>
            </a:r>
            <a:r>
              <a:rPr lang="en-US" sz="2400" dirty="0">
                <a:latin typeface="Arial" charset="0"/>
                <a:ea typeface="Arial" charset="0"/>
                <a:cs typeface="Arial" charset="0"/>
              </a:rPr>
              <a:t>feasible regions for inner problem </a:t>
            </a:r>
            <a:r>
              <a:rPr lang="en-US" sz="2400" dirty="0" smtClean="0">
                <a:latin typeface="Arial" charset="0"/>
                <a:ea typeface="Arial" charset="0"/>
                <a:cs typeface="Arial" charset="0"/>
              </a:rPr>
              <a:t>variables (no exclusive ORs!)</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6262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Solving Bi-level Optimization Problems</a:t>
            </a:r>
            <a:endParaRPr lang="en-US" sz="4000"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51248761"/>
              </p:ext>
            </p:extLst>
          </p:nvPr>
        </p:nvGraphicFramePr>
        <p:xfrm>
          <a:off x="2600325" y="4624388"/>
          <a:ext cx="3600450" cy="1468437"/>
        </p:xfrm>
        <a:graphic>
          <a:graphicData uri="http://schemas.openxmlformats.org/presentationml/2006/ole">
            <mc:AlternateContent xmlns:mc="http://schemas.openxmlformats.org/markup-compatibility/2006">
              <mc:Choice xmlns:v="urn:schemas-microsoft-com:vml" Requires="v">
                <p:oleObj spid="_x0000_s150872" name="Equation" r:id="rId4" imgW="1866900" imgH="762000" progId="Equation.3">
                  <p:embed/>
                </p:oleObj>
              </mc:Choice>
              <mc:Fallback>
                <p:oleObj name="Equation" r:id="rId4" imgW="1866900" imgH="762000" progId="Equation.3">
                  <p:embed/>
                  <p:pic>
                    <p:nvPicPr>
                      <p:cNvPr id="0" name=""/>
                      <p:cNvPicPr/>
                      <p:nvPr/>
                    </p:nvPicPr>
                    <p:blipFill>
                      <a:blip r:embed="rId5"/>
                      <a:stretch>
                        <a:fillRect/>
                      </a:stretch>
                    </p:blipFill>
                    <p:spPr>
                      <a:xfrm>
                        <a:off x="2600325" y="4624388"/>
                        <a:ext cx="3600450" cy="1468437"/>
                      </a:xfrm>
                      <a:prstGeom prst="rect">
                        <a:avLst/>
                      </a:prstGeom>
                      <a:solidFill>
                        <a:schemeClr val="bg1"/>
                      </a:solidFill>
                      <a:ln>
                        <a:solidFill>
                          <a:srgbClr val="FF0000"/>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440366"/>
              </p:ext>
            </p:extLst>
          </p:nvPr>
        </p:nvGraphicFramePr>
        <p:xfrm>
          <a:off x="1878927" y="1709823"/>
          <a:ext cx="5167313" cy="2400300"/>
        </p:xfrm>
        <a:graphic>
          <a:graphicData uri="http://schemas.openxmlformats.org/presentationml/2006/ole">
            <mc:AlternateContent xmlns:mc="http://schemas.openxmlformats.org/markup-compatibility/2006">
              <mc:Choice xmlns:v="urn:schemas-microsoft-com:vml" Requires="v">
                <p:oleObj spid="_x0000_s150873" name="Equation" r:id="rId6" imgW="2679700" imgH="1244600" progId="Equation.3">
                  <p:embed/>
                </p:oleObj>
              </mc:Choice>
              <mc:Fallback>
                <p:oleObj name="Equation" r:id="rId6" imgW="2679700" imgH="1244600" progId="Equation.3">
                  <p:embed/>
                  <p:pic>
                    <p:nvPicPr>
                      <p:cNvPr id="0" name=""/>
                      <p:cNvPicPr/>
                      <p:nvPr/>
                    </p:nvPicPr>
                    <p:blipFill>
                      <a:blip r:embed="rId7"/>
                      <a:stretch>
                        <a:fillRect/>
                      </a:stretch>
                    </p:blipFill>
                    <p:spPr>
                      <a:xfrm>
                        <a:off x="1878927" y="1709823"/>
                        <a:ext cx="5167313" cy="2400300"/>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83828931"/>
              </p:ext>
            </p:extLst>
          </p:nvPr>
        </p:nvGraphicFramePr>
        <p:xfrm>
          <a:off x="2890657" y="4984428"/>
          <a:ext cx="3576637" cy="904875"/>
        </p:xfrm>
        <a:graphic>
          <a:graphicData uri="http://schemas.openxmlformats.org/presentationml/2006/ole">
            <mc:AlternateContent xmlns:mc="http://schemas.openxmlformats.org/markup-compatibility/2006">
              <mc:Choice xmlns:v="urn:schemas-microsoft-com:vml" Requires="v">
                <p:oleObj spid="_x0000_s150874" name="Equation" r:id="rId8" imgW="1854200" imgH="469900" progId="Equation.3">
                  <p:embed/>
                </p:oleObj>
              </mc:Choice>
              <mc:Fallback>
                <p:oleObj name="Equation" r:id="rId8" imgW="1854200" imgH="469900" progId="Equation.3">
                  <p:embed/>
                  <p:pic>
                    <p:nvPicPr>
                      <p:cNvPr id="0" name=""/>
                      <p:cNvPicPr/>
                      <p:nvPr/>
                    </p:nvPicPr>
                    <p:blipFill>
                      <a:blip r:embed="rId9"/>
                      <a:stretch>
                        <a:fillRect/>
                      </a:stretch>
                    </p:blipFill>
                    <p:spPr>
                      <a:xfrm>
                        <a:off x="2890657" y="4984428"/>
                        <a:ext cx="3576637" cy="904875"/>
                      </a:xfrm>
                      <a:prstGeom prst="rect">
                        <a:avLst/>
                      </a:prstGeom>
                      <a:solidFill>
                        <a:schemeClr val="bg1"/>
                      </a:solidFill>
                      <a:ln>
                        <a:solidFill>
                          <a:srgbClr val="FF0000"/>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48781003"/>
              </p:ext>
            </p:extLst>
          </p:nvPr>
        </p:nvGraphicFramePr>
        <p:xfrm>
          <a:off x="2000602" y="4859589"/>
          <a:ext cx="4995862" cy="1346200"/>
        </p:xfrm>
        <a:graphic>
          <a:graphicData uri="http://schemas.openxmlformats.org/presentationml/2006/ole">
            <mc:AlternateContent xmlns:mc="http://schemas.openxmlformats.org/markup-compatibility/2006">
              <mc:Choice xmlns:v="urn:schemas-microsoft-com:vml" Requires="v">
                <p:oleObj spid="_x0000_s150875" name="Equation" r:id="rId10" imgW="2590800" imgH="698500" progId="Equation.3">
                  <p:embed/>
                </p:oleObj>
              </mc:Choice>
              <mc:Fallback>
                <p:oleObj name="Equation" r:id="rId10" imgW="2590800" imgH="698500" progId="Equation.3">
                  <p:embed/>
                  <p:pic>
                    <p:nvPicPr>
                      <p:cNvPr id="0" name=""/>
                      <p:cNvPicPr/>
                      <p:nvPr/>
                    </p:nvPicPr>
                    <p:blipFill>
                      <a:blip r:embed="rId11"/>
                      <a:stretch>
                        <a:fillRect/>
                      </a:stretch>
                    </p:blipFill>
                    <p:spPr>
                      <a:xfrm>
                        <a:off x="2000602" y="4859589"/>
                        <a:ext cx="4995862" cy="1346200"/>
                      </a:xfrm>
                      <a:prstGeom prst="rect">
                        <a:avLst/>
                      </a:prstGeom>
                      <a:solidFill>
                        <a:schemeClr val="bg1"/>
                      </a:solidFill>
                      <a:ln>
                        <a:solidFill>
                          <a:srgbClr val="FF0000"/>
                        </a:solidFill>
                      </a:ln>
                    </p:spPr>
                  </p:pic>
                </p:oleObj>
              </mc:Fallback>
            </mc:AlternateContent>
          </a:graphicData>
        </a:graphic>
      </p:graphicFrame>
      <p:sp>
        <p:nvSpPr>
          <p:cNvPr id="6" name="Rectangle 5"/>
          <p:cNvSpPr/>
          <p:nvPr/>
        </p:nvSpPr>
        <p:spPr bwMode="auto">
          <a:xfrm>
            <a:off x="2209800" y="3657600"/>
            <a:ext cx="2438400" cy="457200"/>
          </a:xfrm>
          <a:prstGeom prst="rect">
            <a:avLst/>
          </a:prstGeom>
          <a:no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Blackadder ITC" pitchFamily="82"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939638707"/>
              </p:ext>
            </p:extLst>
          </p:nvPr>
        </p:nvGraphicFramePr>
        <p:xfrm>
          <a:off x="2052908" y="4537911"/>
          <a:ext cx="5127625" cy="1935163"/>
        </p:xfrm>
        <a:graphic>
          <a:graphicData uri="http://schemas.openxmlformats.org/presentationml/2006/ole">
            <mc:AlternateContent xmlns:mc="http://schemas.openxmlformats.org/markup-compatibility/2006">
              <mc:Choice xmlns:v="urn:schemas-microsoft-com:vml" Requires="v">
                <p:oleObj spid="_x0000_s150876" name="Equation" r:id="rId12" imgW="2590800" imgH="1003300" progId="Equation.3">
                  <p:embed/>
                </p:oleObj>
              </mc:Choice>
              <mc:Fallback>
                <p:oleObj name="Equation" r:id="rId12" imgW="2590800" imgH="1003300" progId="Equation.3">
                  <p:embed/>
                  <p:pic>
                    <p:nvPicPr>
                      <p:cNvPr id="0" name=""/>
                      <p:cNvPicPr/>
                      <p:nvPr/>
                    </p:nvPicPr>
                    <p:blipFill>
                      <a:blip r:embed="rId13"/>
                      <a:stretch>
                        <a:fillRect/>
                      </a:stretch>
                    </p:blipFill>
                    <p:spPr>
                      <a:xfrm>
                        <a:off x="2052908" y="4537911"/>
                        <a:ext cx="5127625" cy="1935163"/>
                      </a:xfrm>
                      <a:prstGeom prst="rect">
                        <a:avLst/>
                      </a:prstGeom>
                      <a:solidFill>
                        <a:schemeClr val="bg1"/>
                      </a:solidFill>
                      <a:ln>
                        <a:solidFill>
                          <a:srgbClr val="FF0000"/>
                        </a:solidFill>
                      </a:ln>
                    </p:spPr>
                  </p:pic>
                </p:oleObj>
              </mc:Fallback>
            </mc:AlternateContent>
          </a:graphicData>
        </a:graphic>
      </p:graphicFrame>
      <p:sp>
        <p:nvSpPr>
          <p:cNvPr id="3" name="Rectangle 2"/>
          <p:cNvSpPr/>
          <p:nvPr/>
        </p:nvSpPr>
        <p:spPr bwMode="auto">
          <a:xfrm>
            <a:off x="2071916" y="2740693"/>
            <a:ext cx="5146372" cy="1487328"/>
          </a:xfrm>
          <a:prstGeom prst="rect">
            <a:avLst/>
          </a:prstGeom>
          <a:noFill/>
          <a:ln w="9525" cap="flat" cmpd="sng" algn="ctr">
            <a:solidFill>
              <a:srgbClr val="80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Blackadder ITC" pitchFamily="82" charset="0"/>
            </a:endParaRPr>
          </a:p>
        </p:txBody>
      </p:sp>
    </p:spTree>
    <p:extLst>
      <p:ext uri="{BB962C8B-B14F-4D97-AF65-F5344CB8AC3E}">
        <p14:creationId xmlns:p14="http://schemas.microsoft.com/office/powerpoint/2010/main" val="26624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4" descr="profile_Inf_92_ed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332" y="94568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66740" y="5533409"/>
            <a:ext cx="6341242" cy="1200329"/>
          </a:xfrm>
          <a:prstGeom prst="rect">
            <a:avLst/>
          </a:prstGeom>
        </p:spPr>
        <p:txBody>
          <a:bodyPr wrap="square">
            <a:spAutoFit/>
          </a:bodyPr>
          <a:lstStyle/>
          <a:p>
            <a:pPr marL="285750" indent="-285750" fontAlgn="base">
              <a:spcBef>
                <a:spcPct val="0"/>
              </a:spcBef>
              <a:spcAft>
                <a:spcPct val="0"/>
              </a:spcAft>
              <a:buFont typeface="Arial"/>
              <a:buChar char="•"/>
            </a:pPr>
            <a:r>
              <a:rPr lang="en-US" dirty="0" err="1" smtClean="0">
                <a:solidFill>
                  <a:srgbClr val="000000"/>
                </a:solidFill>
                <a:latin typeface="Arial" charset="0"/>
                <a:ea typeface="ＭＳ Ｐゴシック" charset="0"/>
                <a:cs typeface="Arial" charset="0"/>
              </a:rPr>
              <a:t>MPECLib</a:t>
            </a:r>
            <a:r>
              <a:rPr lang="en-US" dirty="0" smtClean="0">
                <a:solidFill>
                  <a:srgbClr val="000000"/>
                </a:solidFill>
                <a:latin typeface="Arial" charset="0"/>
                <a:ea typeface="ＭＳ Ｐゴシック" charset="0"/>
                <a:cs typeface="Arial" charset="0"/>
              </a:rPr>
              <a:t> Problem Test Set (</a:t>
            </a:r>
            <a:r>
              <a:rPr lang="en-US" dirty="0" err="1" smtClean="0">
                <a:solidFill>
                  <a:srgbClr val="000000"/>
                </a:solidFill>
                <a:latin typeface="Arial" charset="0"/>
                <a:ea typeface="ＭＳ Ｐゴシック" charset="0"/>
                <a:cs typeface="Arial" charset="0"/>
              </a:rPr>
              <a:t>Dirkse</a:t>
            </a:r>
            <a:r>
              <a:rPr lang="en-US" dirty="0" smtClean="0">
                <a:solidFill>
                  <a:srgbClr val="000000"/>
                </a:solidFill>
                <a:latin typeface="Arial" charset="0"/>
                <a:ea typeface="ＭＳ Ｐゴシック" charset="0"/>
                <a:cs typeface="Arial" charset="0"/>
              </a:rPr>
              <a:t>, 2006)</a:t>
            </a:r>
          </a:p>
          <a:p>
            <a:pPr marL="285750" indent="-285750" fontAlgn="base">
              <a:spcBef>
                <a:spcPct val="0"/>
              </a:spcBef>
              <a:spcAft>
                <a:spcPct val="0"/>
              </a:spcAft>
              <a:buFont typeface="Arial"/>
              <a:buChar char="•"/>
            </a:pPr>
            <a:r>
              <a:rPr lang="en-US" dirty="0" smtClean="0">
                <a:solidFill>
                  <a:srgbClr val="000000"/>
                </a:solidFill>
                <a:latin typeface="Arial" charset="0"/>
                <a:ea typeface="ＭＳ Ｐゴシック" charset="0"/>
                <a:cs typeface="Arial" charset="0"/>
              </a:rPr>
              <a:t>Results favor active set solvers (e.g., CONOPT) with </a:t>
            </a:r>
            <a:r>
              <a:rPr lang="en-US" dirty="0" smtClean="0">
                <a:solidFill>
                  <a:srgbClr val="000000"/>
                </a:solidFill>
                <a:latin typeface="Brush Script MT Italic"/>
                <a:ea typeface="ＭＳ Ｐゴシック" charset="0"/>
                <a:cs typeface="Brush Script MT Italic"/>
              </a:rPr>
              <a:t>l</a:t>
            </a:r>
            <a:r>
              <a:rPr lang="en-US" baseline="-25000" dirty="0" smtClean="0">
                <a:solidFill>
                  <a:srgbClr val="000000"/>
                </a:solidFill>
                <a:latin typeface="Arial" charset="0"/>
                <a:ea typeface="ＭＳ Ｐゴシック" charset="0"/>
                <a:cs typeface="Arial" charset="0"/>
              </a:rPr>
              <a:t>1</a:t>
            </a:r>
            <a:r>
              <a:rPr lang="en-US" dirty="0" smtClean="0">
                <a:solidFill>
                  <a:srgbClr val="000000"/>
                </a:solidFill>
                <a:latin typeface="Arial" charset="0"/>
                <a:ea typeface="ＭＳ Ｐゴシック" charset="0"/>
                <a:cs typeface="Arial" charset="0"/>
              </a:rPr>
              <a:t> penalty formulation</a:t>
            </a:r>
          </a:p>
          <a:p>
            <a:pPr marL="285750" indent="-285750" fontAlgn="base">
              <a:spcBef>
                <a:spcPct val="0"/>
              </a:spcBef>
              <a:spcAft>
                <a:spcPct val="0"/>
              </a:spcAft>
              <a:buFont typeface="Arial"/>
              <a:buChar char="•"/>
            </a:pPr>
            <a:r>
              <a:rPr lang="en-US" dirty="0" smtClean="0">
                <a:solidFill>
                  <a:srgbClr val="000000"/>
                </a:solidFill>
                <a:latin typeface="Arial" charset="0"/>
                <a:ea typeface="ＭＳ Ｐゴシック" charset="0"/>
                <a:cs typeface="Arial" charset="0"/>
              </a:rPr>
              <a:t>Generally observed with MPCCs in process optimization </a:t>
            </a:r>
          </a:p>
        </p:txBody>
      </p:sp>
      <p:sp>
        <p:nvSpPr>
          <p:cNvPr id="66562" name="Rectangle 2"/>
          <p:cNvSpPr>
            <a:spLocks noGrp="1" noChangeArrowheads="1"/>
          </p:cNvSpPr>
          <p:nvPr>
            <p:ph type="title"/>
          </p:nvPr>
        </p:nvSpPr>
        <p:spPr>
          <a:xfrm>
            <a:off x="495553" y="201613"/>
            <a:ext cx="8264525" cy="533400"/>
          </a:xfrm>
        </p:spPr>
        <p:txBody>
          <a:bodyPr/>
          <a:lstStyle/>
          <a:p>
            <a:pPr eaLnBrk="1" hangingPunct="1"/>
            <a:r>
              <a:rPr lang="en-US" sz="3200" b="0" dirty="0" smtClean="0">
                <a:solidFill>
                  <a:srgbClr val="000000"/>
                </a:solidFill>
                <a:latin typeface="Arial" charset="0"/>
                <a:cs typeface="Arial" charset="0"/>
              </a:rPr>
              <a:t>MPCC Solver Comparison </a:t>
            </a:r>
            <a:br>
              <a:rPr lang="en-US" sz="3200" b="0" dirty="0" smtClean="0">
                <a:solidFill>
                  <a:srgbClr val="000000"/>
                </a:solidFill>
                <a:latin typeface="Arial" charset="0"/>
                <a:cs typeface="Arial" charset="0"/>
              </a:rPr>
            </a:br>
            <a:r>
              <a:rPr lang="en-US" sz="2400" b="0" dirty="0" smtClean="0">
                <a:solidFill>
                  <a:srgbClr val="000000"/>
                </a:solidFill>
                <a:latin typeface="Arial" charset="0"/>
                <a:cs typeface="Arial" charset="0"/>
              </a:rPr>
              <a:t>(</a:t>
            </a:r>
            <a:r>
              <a:rPr lang="en-US" sz="2400" b="0" dirty="0" err="1" smtClean="0">
                <a:solidFill>
                  <a:srgbClr val="000000"/>
                </a:solidFill>
                <a:latin typeface="Arial" charset="0"/>
                <a:cs typeface="Arial" charset="0"/>
              </a:rPr>
              <a:t>Baumrucker</a:t>
            </a:r>
            <a:r>
              <a:rPr lang="en-US" sz="2400" b="0" dirty="0" smtClean="0">
                <a:solidFill>
                  <a:srgbClr val="000000"/>
                </a:solidFill>
                <a:latin typeface="Arial" charset="0"/>
                <a:cs typeface="Arial" charset="0"/>
              </a:rPr>
              <a:t>, Renfro, B., 2008) </a:t>
            </a:r>
            <a:r>
              <a:rPr lang="en-US" sz="3200" b="0" dirty="0" smtClean="0">
                <a:solidFill>
                  <a:srgbClr val="000000"/>
                </a:solidFill>
                <a:latin typeface="Arial" charset="0"/>
                <a:cs typeface="Arial" charset="0"/>
              </a:rPr>
              <a:t/>
            </a:r>
            <a:br>
              <a:rPr lang="en-US" sz="3200" b="0" dirty="0" smtClean="0">
                <a:solidFill>
                  <a:srgbClr val="000000"/>
                </a:solidFill>
                <a:latin typeface="Arial" charset="0"/>
                <a:cs typeface="Arial" charset="0"/>
              </a:rPr>
            </a:br>
            <a:endParaRPr lang="en-US" sz="3200" b="0" dirty="0">
              <a:solidFill>
                <a:srgbClr val="000000"/>
              </a:solidFill>
              <a:latin typeface="Arial" charset="0"/>
              <a:cs typeface="Arial" charset="0"/>
            </a:endParaRPr>
          </a:p>
        </p:txBody>
      </p:sp>
    </p:spTree>
    <p:extLst>
      <p:ext uri="{BB962C8B-B14F-4D97-AF65-F5344CB8AC3E}">
        <p14:creationId xmlns:p14="http://schemas.microsoft.com/office/powerpoint/2010/main" val="419386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0000"/>
                </a:solidFill>
              </a:rPr>
              <a:t>B</a:t>
            </a:r>
            <a:r>
              <a:rPr lang="en-US" sz="4000" dirty="0" smtClean="0">
                <a:solidFill>
                  <a:srgbClr val="000000"/>
                </a:solidFill>
              </a:rPr>
              <a:t>i-level Process Optimization Models</a:t>
            </a:r>
            <a:endParaRPr lang="en-US" sz="4000" dirty="0">
              <a:solidFill>
                <a:srgbClr val="000000"/>
              </a:solidFill>
            </a:endParaRPr>
          </a:p>
        </p:txBody>
      </p:sp>
      <p:sp>
        <p:nvSpPr>
          <p:cNvPr id="4" name="TextBox 3"/>
          <p:cNvSpPr txBox="1"/>
          <p:nvPr/>
        </p:nvSpPr>
        <p:spPr>
          <a:xfrm>
            <a:off x="2590800" y="1981200"/>
            <a:ext cx="4147590" cy="2554545"/>
          </a:xfrm>
          <a:prstGeom prst="rect">
            <a:avLst/>
          </a:prstGeom>
          <a:noFill/>
          <a:ln>
            <a:solidFill>
              <a:schemeClr val="accent6"/>
            </a:solidFill>
          </a:ln>
        </p:spPr>
        <p:txBody>
          <a:bodyPr wrap="none" rtlCol="0">
            <a:spAutoFit/>
          </a:bodyPr>
          <a:lstStyle/>
          <a:p>
            <a:r>
              <a:rPr lang="en-US" sz="2000" dirty="0" smtClean="0">
                <a:solidFill>
                  <a:srgbClr val="000000"/>
                </a:solidFill>
              </a:rPr>
              <a:t>Min Overall Objective</a:t>
            </a:r>
          </a:p>
          <a:p>
            <a:r>
              <a:rPr lang="en-US" sz="2000" dirty="0" err="1" smtClean="0">
                <a:solidFill>
                  <a:srgbClr val="000000"/>
                </a:solidFill>
              </a:rPr>
              <a:t>s.t.</a:t>
            </a:r>
            <a:r>
              <a:rPr lang="en-US" sz="2000" dirty="0" smtClean="0">
                <a:solidFill>
                  <a:srgbClr val="000000"/>
                </a:solidFill>
              </a:rPr>
              <a:t> Conservation Laws</a:t>
            </a:r>
          </a:p>
          <a:p>
            <a:r>
              <a:rPr lang="en-US" sz="2000" dirty="0">
                <a:solidFill>
                  <a:srgbClr val="000000"/>
                </a:solidFill>
              </a:rPr>
              <a:t> </a:t>
            </a:r>
            <a:r>
              <a:rPr lang="en-US" sz="2000" dirty="0" smtClean="0">
                <a:solidFill>
                  <a:srgbClr val="000000"/>
                </a:solidFill>
              </a:rPr>
              <a:t>     Performance Equations</a:t>
            </a:r>
          </a:p>
          <a:p>
            <a:r>
              <a:rPr lang="en-US" sz="2000" dirty="0">
                <a:solidFill>
                  <a:srgbClr val="000000"/>
                </a:solidFill>
              </a:rPr>
              <a:t> </a:t>
            </a:r>
            <a:r>
              <a:rPr lang="en-US" sz="2000" dirty="0" smtClean="0">
                <a:solidFill>
                  <a:srgbClr val="000000"/>
                </a:solidFill>
              </a:rPr>
              <a:t>     Constitutive Equations</a:t>
            </a:r>
          </a:p>
          <a:p>
            <a:r>
              <a:rPr lang="en-US" sz="2000" dirty="0" smtClean="0">
                <a:solidFill>
                  <a:srgbClr val="000000"/>
                </a:solidFill>
              </a:rPr>
              <a:t>      </a:t>
            </a:r>
            <a:r>
              <a:rPr lang="en-US" sz="2000" dirty="0" smtClean="0">
                <a:solidFill>
                  <a:srgbClr val="FF0000"/>
                </a:solidFill>
              </a:rPr>
              <a:t>Phase Equilibrium</a:t>
            </a:r>
          </a:p>
          <a:p>
            <a:r>
              <a:rPr lang="en-US" sz="2000" dirty="0">
                <a:solidFill>
                  <a:srgbClr val="FF0000"/>
                </a:solidFill>
              </a:rPr>
              <a:t> </a:t>
            </a:r>
            <a:r>
              <a:rPr lang="en-US" sz="2000" dirty="0" smtClean="0">
                <a:solidFill>
                  <a:srgbClr val="FF0000"/>
                </a:solidFill>
              </a:rPr>
              <a:t>     </a:t>
            </a:r>
            <a:r>
              <a:rPr lang="en-US" sz="2000" dirty="0">
                <a:solidFill>
                  <a:srgbClr val="FF0000"/>
                </a:solidFill>
              </a:rPr>
              <a:t>Chemical Equilibrium</a:t>
            </a:r>
          </a:p>
          <a:p>
            <a:r>
              <a:rPr lang="en-US" sz="2000" dirty="0" smtClean="0">
                <a:solidFill>
                  <a:srgbClr val="FF0000"/>
                </a:solidFill>
              </a:rPr>
              <a:t>      Heat Integration</a:t>
            </a:r>
          </a:p>
          <a:p>
            <a:r>
              <a:rPr lang="en-US" sz="2000" dirty="0">
                <a:solidFill>
                  <a:srgbClr val="000000"/>
                </a:solidFill>
              </a:rPr>
              <a:t> </a:t>
            </a:r>
            <a:r>
              <a:rPr lang="en-US" sz="2000" dirty="0" smtClean="0">
                <a:solidFill>
                  <a:srgbClr val="000000"/>
                </a:solidFill>
              </a:rPr>
              <a:t>     Process/Product Specifications</a:t>
            </a:r>
            <a:endParaRPr lang="en-US" sz="2000" dirty="0">
              <a:solidFill>
                <a:srgbClr val="000000"/>
              </a:solidFill>
            </a:endParaRPr>
          </a:p>
        </p:txBody>
      </p:sp>
      <p:sp>
        <p:nvSpPr>
          <p:cNvPr id="5" name="TextBox 4"/>
          <p:cNvSpPr txBox="1"/>
          <p:nvPr/>
        </p:nvSpPr>
        <p:spPr>
          <a:xfrm>
            <a:off x="2590800" y="1828800"/>
            <a:ext cx="4147590" cy="1631216"/>
          </a:xfrm>
          <a:prstGeom prst="rect">
            <a:avLst/>
          </a:prstGeom>
          <a:noFill/>
          <a:ln>
            <a:solidFill>
              <a:srgbClr val="2D2D8A"/>
            </a:solidFill>
          </a:ln>
        </p:spPr>
        <p:txBody>
          <a:bodyPr wrap="none" rtlCol="0">
            <a:spAutoFit/>
          </a:bodyPr>
          <a:lstStyle/>
          <a:p>
            <a:r>
              <a:rPr lang="en-US" sz="2000" dirty="0" smtClean="0">
                <a:solidFill>
                  <a:srgbClr val="000000"/>
                </a:solidFill>
              </a:rPr>
              <a:t>Min Overall Objective</a:t>
            </a:r>
          </a:p>
          <a:p>
            <a:r>
              <a:rPr lang="en-US" sz="2000" dirty="0" err="1" smtClean="0">
                <a:solidFill>
                  <a:srgbClr val="000000"/>
                </a:solidFill>
              </a:rPr>
              <a:t>s.t.</a:t>
            </a:r>
            <a:r>
              <a:rPr lang="en-US" sz="2000" dirty="0" smtClean="0">
                <a:solidFill>
                  <a:srgbClr val="000000"/>
                </a:solidFill>
              </a:rPr>
              <a:t> Conservation Laws</a:t>
            </a:r>
          </a:p>
          <a:p>
            <a:r>
              <a:rPr lang="en-US" sz="2000" dirty="0">
                <a:solidFill>
                  <a:srgbClr val="000000"/>
                </a:solidFill>
              </a:rPr>
              <a:t> </a:t>
            </a:r>
            <a:r>
              <a:rPr lang="en-US" sz="2000" dirty="0" smtClean="0">
                <a:solidFill>
                  <a:srgbClr val="000000"/>
                </a:solidFill>
              </a:rPr>
              <a:t>     Performance Equations</a:t>
            </a:r>
          </a:p>
          <a:p>
            <a:r>
              <a:rPr lang="en-US" sz="2000" dirty="0">
                <a:solidFill>
                  <a:srgbClr val="000000"/>
                </a:solidFill>
              </a:rPr>
              <a:t> </a:t>
            </a:r>
            <a:r>
              <a:rPr lang="en-US" sz="2000" dirty="0" smtClean="0">
                <a:solidFill>
                  <a:srgbClr val="000000"/>
                </a:solidFill>
              </a:rPr>
              <a:t>     Constitutive Equations</a:t>
            </a:r>
          </a:p>
          <a:p>
            <a:r>
              <a:rPr lang="en-US" sz="2000" dirty="0" smtClean="0">
                <a:solidFill>
                  <a:srgbClr val="000000"/>
                </a:solidFill>
              </a:rPr>
              <a:t>      Process/Product Specifications</a:t>
            </a:r>
            <a:endParaRPr lang="en-US" sz="2000" dirty="0">
              <a:solidFill>
                <a:srgbClr val="000000"/>
              </a:solidFill>
            </a:endParaRPr>
          </a:p>
        </p:txBody>
      </p:sp>
      <p:sp>
        <p:nvSpPr>
          <p:cNvPr id="6" name="TextBox 5"/>
          <p:cNvSpPr txBox="1"/>
          <p:nvPr/>
        </p:nvSpPr>
        <p:spPr>
          <a:xfrm>
            <a:off x="3122490" y="5715000"/>
            <a:ext cx="3036258" cy="707886"/>
          </a:xfrm>
          <a:prstGeom prst="rect">
            <a:avLst/>
          </a:prstGeom>
          <a:noFill/>
          <a:ln>
            <a:solidFill>
              <a:srgbClr val="2D2D8A"/>
            </a:solidFill>
          </a:ln>
        </p:spPr>
        <p:txBody>
          <a:bodyPr wrap="none" rtlCol="0">
            <a:spAutoFit/>
          </a:bodyPr>
          <a:lstStyle/>
          <a:p>
            <a:pPr algn="ctr"/>
            <a:r>
              <a:rPr lang="en-US" sz="2000" dirty="0" smtClean="0">
                <a:solidFill>
                  <a:srgbClr val="FF0000"/>
                </a:solidFill>
              </a:rPr>
              <a:t>Minimize Utilities</a:t>
            </a:r>
          </a:p>
          <a:p>
            <a:pPr algn="ctr"/>
            <a:r>
              <a:rPr lang="en-US" sz="2000" dirty="0" smtClean="0">
                <a:solidFill>
                  <a:srgbClr val="FF0000"/>
                </a:solidFill>
              </a:rPr>
              <a:t>Through Heat Integration</a:t>
            </a:r>
          </a:p>
        </p:txBody>
      </p:sp>
      <p:sp>
        <p:nvSpPr>
          <p:cNvPr id="7" name="TextBox 6"/>
          <p:cNvSpPr txBox="1"/>
          <p:nvPr/>
        </p:nvSpPr>
        <p:spPr>
          <a:xfrm>
            <a:off x="676422" y="4267200"/>
            <a:ext cx="3420227" cy="707886"/>
          </a:xfrm>
          <a:prstGeom prst="rect">
            <a:avLst/>
          </a:prstGeom>
          <a:noFill/>
          <a:ln>
            <a:solidFill>
              <a:srgbClr val="2D2D8A"/>
            </a:solidFill>
          </a:ln>
        </p:spPr>
        <p:txBody>
          <a:bodyPr wrap="none" rtlCol="0">
            <a:spAutoFit/>
          </a:bodyPr>
          <a:lstStyle/>
          <a:p>
            <a:pPr algn="ctr"/>
            <a:r>
              <a:rPr lang="en-US" sz="2000" dirty="0" smtClean="0">
                <a:solidFill>
                  <a:srgbClr val="FF0000"/>
                </a:solidFill>
              </a:rPr>
              <a:t>Minimize Gibbs Free Energy</a:t>
            </a:r>
          </a:p>
          <a:p>
            <a:pPr algn="ctr"/>
            <a:r>
              <a:rPr lang="en-US" sz="2000" dirty="0" smtClean="0">
                <a:solidFill>
                  <a:srgbClr val="000000"/>
                </a:solidFill>
              </a:rPr>
              <a:t>(Vapor Liquid Equilibrium)</a:t>
            </a:r>
          </a:p>
        </p:txBody>
      </p:sp>
      <p:sp>
        <p:nvSpPr>
          <p:cNvPr id="8" name="TextBox 7"/>
          <p:cNvSpPr txBox="1"/>
          <p:nvPr/>
        </p:nvSpPr>
        <p:spPr>
          <a:xfrm>
            <a:off x="4867422" y="4191000"/>
            <a:ext cx="3420227" cy="707886"/>
          </a:xfrm>
          <a:prstGeom prst="rect">
            <a:avLst/>
          </a:prstGeom>
          <a:noFill/>
          <a:ln>
            <a:solidFill>
              <a:srgbClr val="2D2D8A"/>
            </a:solidFill>
          </a:ln>
        </p:spPr>
        <p:txBody>
          <a:bodyPr wrap="none" rtlCol="0">
            <a:spAutoFit/>
          </a:bodyPr>
          <a:lstStyle/>
          <a:p>
            <a:pPr algn="ctr"/>
            <a:r>
              <a:rPr lang="en-US" sz="2000" dirty="0" smtClean="0">
                <a:solidFill>
                  <a:srgbClr val="FF0000"/>
                </a:solidFill>
              </a:rPr>
              <a:t>Minimize Gibbs Free Energy</a:t>
            </a:r>
          </a:p>
          <a:p>
            <a:pPr algn="ctr"/>
            <a:r>
              <a:rPr lang="en-US" sz="2000" dirty="0" smtClean="0">
                <a:solidFill>
                  <a:srgbClr val="000000"/>
                </a:solidFill>
              </a:rPr>
              <a:t>(Reactor Model)</a:t>
            </a:r>
          </a:p>
        </p:txBody>
      </p:sp>
      <p:cxnSp>
        <p:nvCxnSpPr>
          <p:cNvPr id="10" name="Straight Arrow Connector 9"/>
          <p:cNvCxnSpPr>
            <a:stCxn id="5" idx="2"/>
            <a:endCxn id="7" idx="0"/>
          </p:cNvCxnSpPr>
          <p:nvPr/>
        </p:nvCxnSpPr>
        <p:spPr bwMode="auto">
          <a:xfrm flipH="1">
            <a:off x="2386536" y="3460016"/>
            <a:ext cx="2278059" cy="807184"/>
          </a:xfrm>
          <a:prstGeom prst="straightConnector1">
            <a:avLst/>
          </a:prstGeom>
          <a:noFill/>
          <a:ln w="9525" cap="flat" cmpd="sng" algn="ctr">
            <a:solidFill>
              <a:schemeClr val="tx1"/>
            </a:solidFill>
            <a:prstDash val="solid"/>
            <a:round/>
            <a:headEnd type="none" w="med" len="med"/>
            <a:tailEnd type="arrow"/>
          </a:ln>
          <a:effectLst/>
        </p:spPr>
      </p:cxnSp>
      <p:cxnSp>
        <p:nvCxnSpPr>
          <p:cNvPr id="12" name="Straight Arrow Connector 11"/>
          <p:cNvCxnSpPr>
            <a:stCxn id="5" idx="2"/>
            <a:endCxn id="8" idx="0"/>
          </p:cNvCxnSpPr>
          <p:nvPr/>
        </p:nvCxnSpPr>
        <p:spPr bwMode="auto">
          <a:xfrm>
            <a:off x="4664595" y="3460016"/>
            <a:ext cx="1912941" cy="730984"/>
          </a:xfrm>
          <a:prstGeom prst="straightConnector1">
            <a:avLst/>
          </a:prstGeom>
          <a:noFill/>
          <a:ln w="9525" cap="flat" cmpd="sng" algn="ctr">
            <a:solidFill>
              <a:schemeClr val="tx1"/>
            </a:solidFill>
            <a:prstDash val="solid"/>
            <a:round/>
            <a:headEnd type="none" w="med" len="med"/>
            <a:tailEnd type="arrow"/>
          </a:ln>
          <a:effectLst/>
        </p:spPr>
      </p:cxnSp>
      <p:cxnSp>
        <p:nvCxnSpPr>
          <p:cNvPr id="14" name="Straight Arrow Connector 13"/>
          <p:cNvCxnSpPr>
            <a:stCxn id="5" idx="2"/>
            <a:endCxn id="6" idx="0"/>
          </p:cNvCxnSpPr>
          <p:nvPr/>
        </p:nvCxnSpPr>
        <p:spPr bwMode="auto">
          <a:xfrm flipH="1">
            <a:off x="4640619" y="3460016"/>
            <a:ext cx="23976" cy="2254984"/>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8114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2561"/>
            <a:ext cx="8382000" cy="1143000"/>
          </a:xfrm>
        </p:spPr>
        <p:txBody>
          <a:bodyPr>
            <a:normAutofit fontScale="90000"/>
          </a:bodyPr>
          <a:lstStyle/>
          <a:p>
            <a:r>
              <a:rPr lang="en-US" b="0" dirty="0" err="1" smtClean="0">
                <a:solidFill>
                  <a:srgbClr val="000000"/>
                </a:solidFill>
                <a:latin typeface="Arial"/>
                <a:cs typeface="Arial"/>
              </a:rPr>
              <a:t>Bilevel</a:t>
            </a:r>
            <a:r>
              <a:rPr lang="en-US" b="0" dirty="0" smtClean="0">
                <a:solidFill>
                  <a:srgbClr val="000000"/>
                </a:solidFill>
                <a:latin typeface="Arial"/>
                <a:cs typeface="Arial"/>
              </a:rPr>
              <a:t> Optimization: Simultaneous Process Optimization &amp; Heat Integration</a:t>
            </a:r>
            <a:r>
              <a:rPr lang="en-US" sz="2400" b="0" dirty="0" smtClean="0">
                <a:solidFill>
                  <a:srgbClr val="000000"/>
                </a:solidFill>
                <a:latin typeface="Arial"/>
                <a:cs typeface="Arial"/>
              </a:rPr>
              <a:t> </a:t>
            </a:r>
            <a:br>
              <a:rPr lang="en-US" sz="2400" b="0" dirty="0" smtClean="0">
                <a:solidFill>
                  <a:srgbClr val="000000"/>
                </a:solidFill>
                <a:latin typeface="Arial"/>
                <a:cs typeface="Arial"/>
              </a:rPr>
            </a:br>
            <a:r>
              <a:rPr lang="en-US" sz="2800" b="0" dirty="0" smtClean="0">
                <a:solidFill>
                  <a:srgbClr val="000000"/>
                </a:solidFill>
                <a:latin typeface="Arial"/>
                <a:cs typeface="Arial"/>
              </a:rPr>
              <a:t>(Duran, Grossmann, 1986)</a:t>
            </a:r>
            <a:endParaRPr lang="en-US" sz="2400" b="0" dirty="0">
              <a:solidFill>
                <a:srgbClr val="000000"/>
              </a:solidFill>
              <a:latin typeface="Arial"/>
              <a:cs typeface="Arial"/>
            </a:endParaRPr>
          </a:p>
        </p:txBody>
      </p:sp>
      <p:sp>
        <p:nvSpPr>
          <p:cNvPr id="4" name="Rectangle 2"/>
          <p:cNvSpPr>
            <a:spLocks noChangeArrowheads="1"/>
          </p:cNvSpPr>
          <p:nvPr/>
        </p:nvSpPr>
        <p:spPr bwMode="auto">
          <a:xfrm>
            <a:off x="0" y="-184666"/>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latin typeface="Arial"/>
              <a:ea typeface="ＭＳ Ｐゴシック"/>
              <a:cs typeface="Arial"/>
            </a:endParaRPr>
          </a:p>
        </p:txBody>
      </p:sp>
      <p:sp>
        <p:nvSpPr>
          <p:cNvPr id="16" name="TextBox 15"/>
          <p:cNvSpPr txBox="1"/>
          <p:nvPr/>
        </p:nvSpPr>
        <p:spPr>
          <a:xfrm>
            <a:off x="1539044" y="2783636"/>
            <a:ext cx="6481261" cy="923330"/>
          </a:xfrm>
          <a:prstGeom prst="rect">
            <a:avLst/>
          </a:prstGeom>
          <a:noFill/>
        </p:spPr>
        <p:txBody>
          <a:bodyPr wrap="none" rtlCol="0">
            <a:spAutoFit/>
          </a:bodyPr>
          <a:lstStyle/>
          <a:p>
            <a:pPr marL="285750" indent="-285750">
              <a:buFont typeface="Arial"/>
              <a:buChar char="•"/>
            </a:pPr>
            <a:r>
              <a:rPr lang="en-US" dirty="0" smtClean="0">
                <a:solidFill>
                  <a:srgbClr val="000000"/>
                </a:solidFill>
                <a:latin typeface="Arial"/>
                <a:ea typeface="ＭＳ Ｐゴシック"/>
              </a:rPr>
              <a:t>Process optimization and heat integration tightly coupled</a:t>
            </a:r>
          </a:p>
          <a:p>
            <a:pPr marL="285750" indent="-285750">
              <a:buFont typeface="Arial"/>
              <a:buChar char="•"/>
            </a:pPr>
            <a:r>
              <a:rPr lang="en-US" dirty="0" smtClean="0">
                <a:solidFill>
                  <a:srgbClr val="000000"/>
                </a:solidFill>
                <a:latin typeface="Arial"/>
                <a:ea typeface="ＭＳ Ｐゴシック"/>
              </a:rPr>
              <a:t>Allows production, power, capital to be properly considered</a:t>
            </a:r>
          </a:p>
          <a:p>
            <a:pPr marL="285750" indent="-285750">
              <a:buFont typeface="Arial"/>
              <a:buChar char="•"/>
            </a:pPr>
            <a:r>
              <a:rPr lang="en-US" dirty="0" smtClean="0">
                <a:solidFill>
                  <a:srgbClr val="000000"/>
                </a:solidFill>
                <a:latin typeface="Arial"/>
                <a:ea typeface="ＭＳ Ｐゴシック"/>
              </a:rPr>
              <a:t>Data for pinch curves adapted by optimization</a:t>
            </a:r>
          </a:p>
        </p:txBody>
      </p:sp>
      <p:grpSp>
        <p:nvGrpSpPr>
          <p:cNvPr id="23" name="Group 22"/>
          <p:cNvGrpSpPr/>
          <p:nvPr/>
        </p:nvGrpSpPr>
        <p:grpSpPr>
          <a:xfrm>
            <a:off x="2849134" y="1744898"/>
            <a:ext cx="4048704" cy="646331"/>
            <a:chOff x="1752600" y="4191000"/>
            <a:chExt cx="4048704" cy="646331"/>
          </a:xfrm>
        </p:grpSpPr>
        <p:sp>
          <p:nvSpPr>
            <p:cNvPr id="11" name="TextBox 10"/>
            <p:cNvSpPr txBox="1"/>
            <p:nvPr/>
          </p:nvSpPr>
          <p:spPr>
            <a:xfrm flipH="1">
              <a:off x="1752600" y="4191000"/>
              <a:ext cx="1534104" cy="646331"/>
            </a:xfrm>
            <a:prstGeom prst="rect">
              <a:avLst/>
            </a:prstGeom>
            <a:noFill/>
            <a:ln>
              <a:solidFill>
                <a:srgbClr val="000090"/>
              </a:solidFill>
            </a:ln>
          </p:spPr>
          <p:txBody>
            <a:bodyPr wrap="square" rtlCol="0">
              <a:spAutoFit/>
            </a:bodyPr>
            <a:lstStyle/>
            <a:p>
              <a:pPr algn="ctr"/>
              <a:r>
                <a:rPr lang="en-US" dirty="0" smtClean="0">
                  <a:solidFill>
                    <a:srgbClr val="000000"/>
                  </a:solidFill>
                  <a:latin typeface="Arial"/>
                  <a:ea typeface="ＭＳ Ｐゴシック"/>
                </a:rPr>
                <a:t>Process </a:t>
              </a:r>
            </a:p>
            <a:p>
              <a:pPr algn="ctr"/>
              <a:r>
                <a:rPr lang="en-US" dirty="0" smtClean="0">
                  <a:solidFill>
                    <a:srgbClr val="000000"/>
                  </a:solidFill>
                  <a:latin typeface="Arial"/>
                  <a:ea typeface="ＭＳ Ｐゴシック"/>
                </a:rPr>
                <a:t>Optimization</a:t>
              </a:r>
              <a:endParaRPr lang="en-US" dirty="0">
                <a:solidFill>
                  <a:srgbClr val="000000"/>
                </a:solidFill>
                <a:latin typeface="Arial"/>
                <a:ea typeface="ＭＳ Ｐゴシック"/>
              </a:endParaRPr>
            </a:p>
          </p:txBody>
        </p:sp>
        <p:sp>
          <p:nvSpPr>
            <p:cNvPr id="12" name="TextBox 11"/>
            <p:cNvSpPr txBox="1"/>
            <p:nvPr/>
          </p:nvSpPr>
          <p:spPr>
            <a:xfrm flipH="1">
              <a:off x="4267200" y="4191000"/>
              <a:ext cx="1534104" cy="646331"/>
            </a:xfrm>
            <a:prstGeom prst="rect">
              <a:avLst/>
            </a:prstGeom>
            <a:noFill/>
            <a:ln>
              <a:solidFill>
                <a:srgbClr val="000090"/>
              </a:solidFill>
            </a:ln>
          </p:spPr>
          <p:txBody>
            <a:bodyPr wrap="square" rtlCol="0">
              <a:spAutoFit/>
            </a:bodyPr>
            <a:lstStyle/>
            <a:p>
              <a:pPr algn="ctr"/>
              <a:r>
                <a:rPr lang="en-US" dirty="0" smtClean="0">
                  <a:solidFill>
                    <a:srgbClr val="000000"/>
                  </a:solidFill>
                  <a:latin typeface="Arial"/>
                  <a:ea typeface="ＭＳ Ｐゴシック"/>
                </a:rPr>
                <a:t>Heat  </a:t>
              </a:r>
            </a:p>
            <a:p>
              <a:pPr algn="ctr"/>
              <a:r>
                <a:rPr lang="en-US" dirty="0" smtClean="0">
                  <a:solidFill>
                    <a:srgbClr val="000000"/>
                  </a:solidFill>
                  <a:latin typeface="Arial"/>
                  <a:ea typeface="ＭＳ Ｐゴシック"/>
                </a:rPr>
                <a:t>Integration</a:t>
              </a:r>
              <a:endParaRPr lang="en-US" dirty="0">
                <a:solidFill>
                  <a:srgbClr val="000000"/>
                </a:solidFill>
                <a:latin typeface="Arial"/>
                <a:ea typeface="ＭＳ Ｐゴシック"/>
              </a:endParaRPr>
            </a:p>
          </p:txBody>
        </p:sp>
        <p:cxnSp>
          <p:nvCxnSpPr>
            <p:cNvPr id="19" name="Straight Arrow Connector 18"/>
            <p:cNvCxnSpPr>
              <a:stCxn id="11" idx="1"/>
              <a:endCxn id="12" idx="3"/>
            </p:cNvCxnSpPr>
            <p:nvPr/>
          </p:nvCxnSpPr>
          <p:spPr bwMode="auto">
            <a:xfrm>
              <a:off x="3286704" y="4514166"/>
              <a:ext cx="980496" cy="0"/>
            </a:xfrm>
            <a:prstGeom prst="straightConnector1">
              <a:avLst/>
            </a:prstGeom>
            <a:solidFill>
              <a:schemeClr val="accent1"/>
            </a:solidFill>
            <a:ln w="12700"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28" name="Straight Connector 27"/>
          <p:cNvCxnSpPr/>
          <p:nvPr/>
        </p:nvCxnSpPr>
        <p:spPr bwMode="auto">
          <a:xfrm>
            <a:off x="2141635" y="4191000"/>
            <a:ext cx="0" cy="2209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Connector 28"/>
          <p:cNvCxnSpPr/>
          <p:nvPr/>
        </p:nvCxnSpPr>
        <p:spPr bwMode="auto">
          <a:xfrm flipV="1">
            <a:off x="2141635" y="6393600"/>
            <a:ext cx="3932046" cy="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1" name="TextBox 30"/>
          <p:cNvSpPr txBox="1"/>
          <p:nvPr/>
        </p:nvSpPr>
        <p:spPr>
          <a:xfrm>
            <a:off x="1715025" y="4765200"/>
            <a:ext cx="325730" cy="369332"/>
          </a:xfrm>
          <a:prstGeom prst="rect">
            <a:avLst/>
          </a:prstGeom>
          <a:noFill/>
        </p:spPr>
        <p:txBody>
          <a:bodyPr wrap="none" rtlCol="0">
            <a:spAutoFit/>
          </a:bodyPr>
          <a:lstStyle/>
          <a:p>
            <a:r>
              <a:rPr lang="en-US" dirty="0" smtClean="0">
                <a:solidFill>
                  <a:srgbClr val="000000"/>
                </a:solidFill>
                <a:latin typeface="Arial"/>
                <a:ea typeface="ＭＳ Ｐゴシック"/>
              </a:rPr>
              <a:t>T</a:t>
            </a:r>
            <a:endParaRPr lang="en-US" dirty="0">
              <a:solidFill>
                <a:srgbClr val="000000"/>
              </a:solidFill>
              <a:latin typeface="Arial"/>
              <a:ea typeface="ＭＳ Ｐゴシック"/>
            </a:endParaRPr>
          </a:p>
        </p:txBody>
      </p:sp>
      <p:sp>
        <p:nvSpPr>
          <p:cNvPr id="32" name="TextBox 31"/>
          <p:cNvSpPr txBox="1"/>
          <p:nvPr/>
        </p:nvSpPr>
        <p:spPr>
          <a:xfrm>
            <a:off x="5102835" y="6340090"/>
            <a:ext cx="364215" cy="369332"/>
          </a:xfrm>
          <a:prstGeom prst="rect">
            <a:avLst/>
          </a:prstGeom>
          <a:noFill/>
        </p:spPr>
        <p:txBody>
          <a:bodyPr wrap="none" rtlCol="0">
            <a:spAutoFit/>
          </a:bodyPr>
          <a:lstStyle/>
          <a:p>
            <a:r>
              <a:rPr lang="en-US" dirty="0">
                <a:solidFill>
                  <a:srgbClr val="000000"/>
                </a:solidFill>
                <a:latin typeface="Arial"/>
                <a:ea typeface="ＭＳ Ｐゴシック"/>
              </a:rPr>
              <a:t>Q</a:t>
            </a:r>
          </a:p>
        </p:txBody>
      </p:sp>
      <p:cxnSp>
        <p:nvCxnSpPr>
          <p:cNvPr id="38" name="Straight Connector 37"/>
          <p:cNvCxnSpPr/>
          <p:nvPr/>
        </p:nvCxnSpPr>
        <p:spPr bwMode="auto">
          <a:xfrm flipH="1">
            <a:off x="5942220" y="4433593"/>
            <a:ext cx="1" cy="17348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74" name="Group 73"/>
          <p:cNvGrpSpPr/>
          <p:nvPr/>
        </p:nvGrpSpPr>
        <p:grpSpPr>
          <a:xfrm>
            <a:off x="2395785" y="4445500"/>
            <a:ext cx="3859329" cy="1910078"/>
            <a:chOff x="2395785" y="4445500"/>
            <a:chExt cx="5293030" cy="1910078"/>
          </a:xfrm>
        </p:grpSpPr>
        <p:sp>
          <p:nvSpPr>
            <p:cNvPr id="30" name="Freeform 29"/>
            <p:cNvSpPr/>
            <p:nvPr/>
          </p:nvSpPr>
          <p:spPr>
            <a:xfrm>
              <a:off x="3004761" y="4461077"/>
              <a:ext cx="4259327" cy="1362995"/>
            </a:xfrm>
            <a:custGeom>
              <a:avLst/>
              <a:gdLst>
                <a:gd name="connsiteX0" fmla="*/ 0 w 3980534"/>
                <a:gd name="connsiteY0" fmla="*/ 1456018 h 1456018"/>
                <a:gd name="connsiteX1" fmla="*/ 1022238 w 3980534"/>
                <a:gd name="connsiteY1" fmla="*/ 929373 h 1456018"/>
                <a:gd name="connsiteX2" fmla="*/ 2059965 w 3980534"/>
                <a:gd name="connsiteY2" fmla="*/ 867415 h 1456018"/>
                <a:gd name="connsiteX3" fmla="*/ 2803411 w 3980534"/>
                <a:gd name="connsiteY3" fmla="*/ 433707 h 1456018"/>
                <a:gd name="connsiteX4" fmla="*/ 3980534 w 3980534"/>
                <a:gd name="connsiteY4" fmla="*/ 0 h 145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534" h="1456018">
                  <a:moveTo>
                    <a:pt x="0" y="1456018"/>
                  </a:moveTo>
                  <a:lnTo>
                    <a:pt x="1022238" y="929373"/>
                  </a:lnTo>
                  <a:lnTo>
                    <a:pt x="2059965" y="867415"/>
                  </a:lnTo>
                  <a:lnTo>
                    <a:pt x="2803411" y="433707"/>
                  </a:lnTo>
                  <a:lnTo>
                    <a:pt x="3980534" y="0"/>
                  </a:lnTo>
                </a:path>
              </a:pathLst>
            </a:custGeom>
            <a:ln>
              <a:solidFill>
                <a:srgbClr val="000090"/>
              </a:solidFill>
            </a:ln>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000000"/>
                </a:solidFill>
                <a:latin typeface="Arial" charset="0"/>
                <a:ea typeface="ＭＳ Ｐゴシック" charset="0"/>
              </a:endParaRPr>
            </a:p>
          </p:txBody>
        </p:sp>
        <p:sp>
          <p:nvSpPr>
            <p:cNvPr id="34" name="Freeform 33"/>
            <p:cNvSpPr/>
            <p:nvPr/>
          </p:nvSpPr>
          <p:spPr>
            <a:xfrm>
              <a:off x="2395785" y="4445500"/>
              <a:ext cx="4723981" cy="1078847"/>
            </a:xfrm>
            <a:custGeom>
              <a:avLst/>
              <a:gdLst>
                <a:gd name="connsiteX0" fmla="*/ 0 w 3872116"/>
                <a:gd name="connsiteY0" fmla="*/ 1378570 h 1378570"/>
                <a:gd name="connsiteX1" fmla="*/ 1037727 w 3872116"/>
                <a:gd name="connsiteY1" fmla="*/ 1316612 h 1378570"/>
                <a:gd name="connsiteX2" fmla="*/ 1161635 w 3872116"/>
                <a:gd name="connsiteY2" fmla="*/ 1006821 h 1378570"/>
                <a:gd name="connsiteX3" fmla="*/ 1951547 w 3872116"/>
                <a:gd name="connsiteY3" fmla="*/ 960352 h 1378570"/>
                <a:gd name="connsiteX4" fmla="*/ 3237089 w 3872116"/>
                <a:gd name="connsiteY4" fmla="*/ 77448 h 1378570"/>
                <a:gd name="connsiteX5" fmla="*/ 3872116 w 3872116"/>
                <a:gd name="connsiteY5" fmla="*/ 0 h 1378570"/>
                <a:gd name="connsiteX6" fmla="*/ 3872116 w 3872116"/>
                <a:gd name="connsiteY6" fmla="*/ 0 h 137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116" h="1378570">
                  <a:moveTo>
                    <a:pt x="0" y="1378570"/>
                  </a:moveTo>
                  <a:lnTo>
                    <a:pt x="1037727" y="1316612"/>
                  </a:lnTo>
                  <a:lnTo>
                    <a:pt x="1161635" y="1006821"/>
                  </a:lnTo>
                  <a:lnTo>
                    <a:pt x="1951547" y="960352"/>
                  </a:lnTo>
                  <a:lnTo>
                    <a:pt x="3237089" y="77448"/>
                  </a:lnTo>
                  <a:lnTo>
                    <a:pt x="3872116" y="0"/>
                  </a:lnTo>
                  <a:lnTo>
                    <a:pt x="3872116" y="0"/>
                  </a:lnTo>
                </a:path>
              </a:pathLst>
            </a:custGeom>
            <a:ln>
              <a:solidFill>
                <a:srgbClr val="800000"/>
              </a:solidFill>
            </a:ln>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000000"/>
                </a:solidFill>
                <a:latin typeface="Arial" charset="0"/>
                <a:ea typeface="ＭＳ Ｐゴシック" charset="0"/>
              </a:endParaRPr>
            </a:p>
          </p:txBody>
        </p:sp>
        <p:cxnSp>
          <p:nvCxnSpPr>
            <p:cNvPr id="35" name="Straight Connector 34"/>
            <p:cNvCxnSpPr/>
            <p:nvPr/>
          </p:nvCxnSpPr>
          <p:spPr bwMode="auto">
            <a:xfrm>
              <a:off x="2413086" y="5524348"/>
              <a:ext cx="0" cy="8312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3004019" y="5517378"/>
              <a:ext cx="0" cy="8312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flipH="1">
              <a:off x="7082118" y="4446050"/>
              <a:ext cx="22708" cy="169477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 name="TextBox 38"/>
            <p:cNvSpPr txBox="1"/>
            <p:nvPr/>
          </p:nvSpPr>
          <p:spPr>
            <a:xfrm>
              <a:off x="7247656" y="4902124"/>
              <a:ext cx="441159" cy="369332"/>
            </a:xfrm>
            <a:prstGeom prst="rect">
              <a:avLst/>
            </a:prstGeom>
            <a:noFill/>
          </p:spPr>
          <p:txBody>
            <a:bodyPr wrap="none" rtlCol="0">
              <a:spAutoFit/>
            </a:bodyPr>
            <a:lstStyle/>
            <a:p>
              <a:r>
                <a:rPr lang="en-US" dirty="0" smtClean="0">
                  <a:solidFill>
                    <a:srgbClr val="000000"/>
                  </a:solidFill>
                  <a:latin typeface="Arial"/>
                  <a:ea typeface="ＭＳ Ｐゴシック"/>
                </a:rPr>
                <a:t>Q</a:t>
              </a:r>
              <a:r>
                <a:rPr lang="en-US" baseline="-25000" dirty="0" smtClean="0">
                  <a:solidFill>
                    <a:srgbClr val="000000"/>
                  </a:solidFill>
                  <a:latin typeface="Arial"/>
                  <a:ea typeface="ＭＳ Ｐゴシック"/>
                </a:rPr>
                <a:t>s</a:t>
              </a:r>
              <a:endParaRPr lang="en-US" dirty="0">
                <a:solidFill>
                  <a:srgbClr val="000000"/>
                </a:solidFill>
                <a:latin typeface="Arial"/>
                <a:ea typeface="ＭＳ Ｐゴシック"/>
              </a:endParaRPr>
            </a:p>
          </p:txBody>
        </p:sp>
        <p:sp>
          <p:nvSpPr>
            <p:cNvPr id="40" name="TextBox 39"/>
            <p:cNvSpPr txBox="1"/>
            <p:nvPr/>
          </p:nvSpPr>
          <p:spPr>
            <a:xfrm>
              <a:off x="2477364" y="5715516"/>
              <a:ext cx="479618" cy="369332"/>
            </a:xfrm>
            <a:prstGeom prst="rect">
              <a:avLst/>
            </a:prstGeom>
            <a:noFill/>
          </p:spPr>
          <p:txBody>
            <a:bodyPr wrap="none" rtlCol="0">
              <a:spAutoFit/>
            </a:bodyPr>
            <a:lstStyle/>
            <a:p>
              <a:r>
                <a:rPr lang="en-US" dirty="0" err="1" smtClean="0">
                  <a:solidFill>
                    <a:srgbClr val="000000"/>
                  </a:solidFill>
                  <a:latin typeface="Arial"/>
                  <a:ea typeface="ＭＳ Ｐゴシック"/>
                </a:rPr>
                <a:t>Q</a:t>
              </a:r>
              <a:r>
                <a:rPr lang="en-US" baseline="-25000" dirty="0" err="1">
                  <a:solidFill>
                    <a:srgbClr val="000000"/>
                  </a:solidFill>
                  <a:latin typeface="Arial"/>
                  <a:ea typeface="ＭＳ Ｐゴシック"/>
                </a:rPr>
                <a:t>w</a:t>
              </a:r>
              <a:endParaRPr lang="en-US" dirty="0">
                <a:solidFill>
                  <a:srgbClr val="000000"/>
                </a:solidFill>
                <a:latin typeface="Arial"/>
                <a:ea typeface="ＭＳ Ｐゴシック"/>
              </a:endParaRPr>
            </a:p>
          </p:txBody>
        </p:sp>
      </p:grpSp>
      <p:grpSp>
        <p:nvGrpSpPr>
          <p:cNvPr id="77" name="Group 76"/>
          <p:cNvGrpSpPr/>
          <p:nvPr/>
        </p:nvGrpSpPr>
        <p:grpSpPr>
          <a:xfrm>
            <a:off x="2141635" y="4094614"/>
            <a:ext cx="5141598" cy="2306186"/>
            <a:chOff x="2141635" y="4094614"/>
            <a:chExt cx="5141598" cy="2306186"/>
          </a:xfrm>
        </p:grpSpPr>
        <p:cxnSp>
          <p:nvCxnSpPr>
            <p:cNvPr id="78" name="Straight Connector 77"/>
            <p:cNvCxnSpPr/>
            <p:nvPr/>
          </p:nvCxnSpPr>
          <p:spPr bwMode="auto">
            <a:xfrm>
              <a:off x="2141635" y="4191000"/>
              <a:ext cx="0" cy="2209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9" name="Straight Connector 78"/>
            <p:cNvCxnSpPr/>
            <p:nvPr/>
          </p:nvCxnSpPr>
          <p:spPr bwMode="auto">
            <a:xfrm flipV="1">
              <a:off x="2141635" y="6393600"/>
              <a:ext cx="5141598" cy="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 name="Freeform 79"/>
            <p:cNvSpPr/>
            <p:nvPr/>
          </p:nvSpPr>
          <p:spPr>
            <a:xfrm>
              <a:off x="2955787" y="4311552"/>
              <a:ext cx="3980534" cy="1456018"/>
            </a:xfrm>
            <a:custGeom>
              <a:avLst/>
              <a:gdLst>
                <a:gd name="connsiteX0" fmla="*/ 0 w 3980534"/>
                <a:gd name="connsiteY0" fmla="*/ 1456018 h 1456018"/>
                <a:gd name="connsiteX1" fmla="*/ 1022238 w 3980534"/>
                <a:gd name="connsiteY1" fmla="*/ 929373 h 1456018"/>
                <a:gd name="connsiteX2" fmla="*/ 2059965 w 3980534"/>
                <a:gd name="connsiteY2" fmla="*/ 867415 h 1456018"/>
                <a:gd name="connsiteX3" fmla="*/ 2803411 w 3980534"/>
                <a:gd name="connsiteY3" fmla="*/ 433707 h 1456018"/>
                <a:gd name="connsiteX4" fmla="*/ 3980534 w 3980534"/>
                <a:gd name="connsiteY4" fmla="*/ 0 h 145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0534" h="1456018">
                  <a:moveTo>
                    <a:pt x="0" y="1456018"/>
                  </a:moveTo>
                  <a:lnTo>
                    <a:pt x="1022238" y="929373"/>
                  </a:lnTo>
                  <a:lnTo>
                    <a:pt x="2059965" y="867415"/>
                  </a:lnTo>
                  <a:lnTo>
                    <a:pt x="2803411" y="433707"/>
                  </a:lnTo>
                  <a:lnTo>
                    <a:pt x="3980534" y="0"/>
                  </a:lnTo>
                </a:path>
              </a:pathLst>
            </a:custGeom>
            <a:ln>
              <a:solidFill>
                <a:srgbClr val="000090"/>
              </a:solidFill>
            </a:ln>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000000"/>
                </a:solidFill>
                <a:latin typeface="Arial" charset="0"/>
                <a:ea typeface="ＭＳ Ｐゴシック" charset="0"/>
              </a:endParaRPr>
            </a:p>
          </p:txBody>
        </p:sp>
        <p:sp>
          <p:nvSpPr>
            <p:cNvPr id="81" name="Freeform 80"/>
            <p:cNvSpPr/>
            <p:nvPr/>
          </p:nvSpPr>
          <p:spPr>
            <a:xfrm>
              <a:off x="2432114" y="4151699"/>
              <a:ext cx="3872116" cy="1378570"/>
            </a:xfrm>
            <a:custGeom>
              <a:avLst/>
              <a:gdLst>
                <a:gd name="connsiteX0" fmla="*/ 0 w 3872116"/>
                <a:gd name="connsiteY0" fmla="*/ 1378570 h 1378570"/>
                <a:gd name="connsiteX1" fmla="*/ 1037727 w 3872116"/>
                <a:gd name="connsiteY1" fmla="*/ 1316612 h 1378570"/>
                <a:gd name="connsiteX2" fmla="*/ 1161635 w 3872116"/>
                <a:gd name="connsiteY2" fmla="*/ 1006821 h 1378570"/>
                <a:gd name="connsiteX3" fmla="*/ 1951547 w 3872116"/>
                <a:gd name="connsiteY3" fmla="*/ 960352 h 1378570"/>
                <a:gd name="connsiteX4" fmla="*/ 3237089 w 3872116"/>
                <a:gd name="connsiteY4" fmla="*/ 77448 h 1378570"/>
                <a:gd name="connsiteX5" fmla="*/ 3872116 w 3872116"/>
                <a:gd name="connsiteY5" fmla="*/ 0 h 1378570"/>
                <a:gd name="connsiteX6" fmla="*/ 3872116 w 3872116"/>
                <a:gd name="connsiteY6" fmla="*/ 0 h 137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116" h="1378570">
                  <a:moveTo>
                    <a:pt x="0" y="1378570"/>
                  </a:moveTo>
                  <a:lnTo>
                    <a:pt x="1037727" y="1316612"/>
                  </a:lnTo>
                  <a:lnTo>
                    <a:pt x="1161635" y="1006821"/>
                  </a:lnTo>
                  <a:lnTo>
                    <a:pt x="1951547" y="960352"/>
                  </a:lnTo>
                  <a:lnTo>
                    <a:pt x="3237089" y="77448"/>
                  </a:lnTo>
                  <a:lnTo>
                    <a:pt x="3872116" y="0"/>
                  </a:lnTo>
                  <a:lnTo>
                    <a:pt x="3872116" y="0"/>
                  </a:lnTo>
                </a:path>
              </a:pathLst>
            </a:custGeom>
            <a:ln>
              <a:solidFill>
                <a:srgbClr val="800000"/>
              </a:solidFill>
            </a:ln>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200">
                <a:solidFill>
                  <a:srgbClr val="000000"/>
                </a:solidFill>
                <a:latin typeface="Arial" charset="0"/>
                <a:ea typeface="ＭＳ Ｐゴシック" charset="0"/>
              </a:endParaRPr>
            </a:p>
          </p:txBody>
        </p:sp>
        <p:cxnSp>
          <p:nvCxnSpPr>
            <p:cNvPr id="82" name="Straight Connector 81"/>
            <p:cNvCxnSpPr/>
            <p:nvPr/>
          </p:nvCxnSpPr>
          <p:spPr bwMode="auto">
            <a:xfrm>
              <a:off x="2971856" y="5529720"/>
              <a:ext cx="0" cy="8312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3" name="Straight Connector 82"/>
            <p:cNvCxnSpPr/>
            <p:nvPr/>
          </p:nvCxnSpPr>
          <p:spPr bwMode="auto">
            <a:xfrm>
              <a:off x="2430986" y="5522750"/>
              <a:ext cx="0" cy="8312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Connector 83"/>
            <p:cNvCxnSpPr/>
            <p:nvPr/>
          </p:nvCxnSpPr>
          <p:spPr bwMode="auto">
            <a:xfrm flipH="1">
              <a:off x="6937062" y="4094614"/>
              <a:ext cx="1" cy="20291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5" name="Straight Connector 84"/>
            <p:cNvCxnSpPr/>
            <p:nvPr/>
          </p:nvCxnSpPr>
          <p:spPr bwMode="auto">
            <a:xfrm>
              <a:off x="6288901" y="4142726"/>
              <a:ext cx="12100" cy="195654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TextBox 85"/>
            <p:cNvSpPr txBox="1"/>
            <p:nvPr/>
          </p:nvSpPr>
          <p:spPr>
            <a:xfrm>
              <a:off x="6375915" y="5165759"/>
              <a:ext cx="441159" cy="369332"/>
            </a:xfrm>
            <a:prstGeom prst="rect">
              <a:avLst/>
            </a:prstGeom>
            <a:noFill/>
          </p:spPr>
          <p:txBody>
            <a:bodyPr wrap="none" rtlCol="0">
              <a:spAutoFit/>
            </a:bodyPr>
            <a:lstStyle/>
            <a:p>
              <a:r>
                <a:rPr lang="en-US" dirty="0" smtClean="0">
                  <a:solidFill>
                    <a:srgbClr val="000000"/>
                  </a:solidFill>
                  <a:latin typeface="Arial"/>
                  <a:ea typeface="ＭＳ Ｐゴシック"/>
                </a:rPr>
                <a:t>Q</a:t>
              </a:r>
              <a:r>
                <a:rPr lang="en-US" baseline="-25000" dirty="0" smtClean="0">
                  <a:solidFill>
                    <a:srgbClr val="000000"/>
                  </a:solidFill>
                  <a:latin typeface="Arial"/>
                  <a:ea typeface="ＭＳ Ｐゴシック"/>
                </a:rPr>
                <a:t>s</a:t>
              </a:r>
              <a:endParaRPr lang="en-US" dirty="0">
                <a:solidFill>
                  <a:srgbClr val="000000"/>
                </a:solidFill>
                <a:latin typeface="Arial"/>
                <a:ea typeface="ＭＳ Ｐゴシック"/>
              </a:endParaRPr>
            </a:p>
          </p:txBody>
        </p:sp>
        <p:sp>
          <p:nvSpPr>
            <p:cNvPr id="87" name="TextBox 86"/>
            <p:cNvSpPr txBox="1"/>
            <p:nvPr/>
          </p:nvSpPr>
          <p:spPr>
            <a:xfrm>
              <a:off x="2456493" y="5875783"/>
              <a:ext cx="479618" cy="369332"/>
            </a:xfrm>
            <a:prstGeom prst="rect">
              <a:avLst/>
            </a:prstGeom>
            <a:noFill/>
          </p:spPr>
          <p:txBody>
            <a:bodyPr wrap="none" rtlCol="0">
              <a:spAutoFit/>
            </a:bodyPr>
            <a:lstStyle/>
            <a:p>
              <a:r>
                <a:rPr lang="en-US" dirty="0" err="1" smtClean="0">
                  <a:solidFill>
                    <a:srgbClr val="000000"/>
                  </a:solidFill>
                  <a:latin typeface="Arial"/>
                  <a:ea typeface="ＭＳ Ｐゴシック"/>
                </a:rPr>
                <a:t>Q</a:t>
              </a:r>
              <a:r>
                <a:rPr lang="en-US" baseline="-25000" dirty="0" err="1">
                  <a:solidFill>
                    <a:srgbClr val="000000"/>
                  </a:solidFill>
                  <a:latin typeface="Arial"/>
                  <a:ea typeface="ＭＳ Ｐゴシック"/>
                </a:rPr>
                <a:t>w</a:t>
              </a:r>
              <a:endParaRPr lang="en-US" dirty="0">
                <a:solidFill>
                  <a:srgbClr val="000000"/>
                </a:solidFill>
                <a:latin typeface="Arial"/>
                <a:ea typeface="ＭＳ Ｐゴシック"/>
              </a:endParaRPr>
            </a:p>
          </p:txBody>
        </p:sp>
      </p:grpSp>
    </p:spTree>
    <p:extLst>
      <p:ext uri="{BB962C8B-B14F-4D97-AF65-F5344CB8AC3E}">
        <p14:creationId xmlns:p14="http://schemas.microsoft.com/office/powerpoint/2010/main" val="186769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begin{equation*}&#10;V, y&#10;\end{equation*}&#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10;\begin{equation*}&#10;\beta&#10;\end{equation*}&#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begin{equation*}&#10;F, z&#10;\end{equation*}&#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begin{equation*}&#10;L, x&#10;\end{equation*}&#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10;\begin{gather*}&#10;f''(z_{V}) \geq - M s_{V}&#10;\end{gather*}&#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10;\begin{gather*}&#10;f''(z_{L}) \leq M s_{L}&#10;\end{gather*}&#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 \begin{gathered}&#10; Y_{IN}^{SUP} \vspace{0.1in} \\&#10; \left[&#10;  \begin{gathered}&#10;  T_{in}  \geqslant \textcolor{red}{T_{DP}}  \vspace{0.05in} \\&#10;  T_{in}^{sup}  = T_{IN}  \vspace{0.05in} \\&#10;  T_{in}^{2p}  = \textcolor{red}{T_{DP}}  \vspace{0.05in} \\&#10;  T_{in}^{sub}  = \textcolor{blue}{T_{BP}} \vspace{0.05in}  \\&#10;\end{gathered}  &#10;\right]&#10; \end{gathered}&#10;\bigvee&#10;\begin{gathered}&#10; Y_{IN}^{2P} \vspace{0.1in} \\&#10; \left[&#10;  \begin{gathered}&#10;\textcolor{blue}{T_{BP}}  \leqslant T_{IN}  \leqslant \textcolor{red}{T_{DP}}  \vspace{0.05in} \\&#10;  T_{in}^{sup}  = \textcolor{red}{T_{DP}}  \vspace{0.05in} \\&#10;  T_{in}^{2p}  = T_{IN}  \vspace{0.05in} \\&#10;  T_{in}^{sub}  = \textcolor{blue}{T_{BP}}  \vspace{0.05in} \\&#10;\end{gathered}&#10;\right]&#10; \end{gathered}&#10;\bigvee&#10;\begin{gathered}&#10; Y_{IN}^{SUB} \vspace{0.1in} \\&#10; \left[&#10;  \begin{gathered}&#10;  T_{in}  \leqslant \textcolor{blue}{T_{BP}}  \vspace{0.05in} \\&#10;  T_{in}^{sup}  = \textcolor{red}{T_{DP}}  \vspace{0.05in} \\&#10;  T_{in}^{2p}  = \textcolor{blue}{T_{BP}}  \vspace{0.05in} \\&#10;  T_{in}^{sub}  = T_{IN}  \vspace{0.05in} \\&#10;\end{gathered}&#10;\right]&#10; \end{gathered}   &#10;\]&#10;\end{document}&#10;"/>
  <p:tag name="EXTERNALNAME" val="txp_fig"/>
  <p:tag name="BLEND" val="False"/>
  <p:tag name="TRANSPARENT" val="False"/>
  <p:tag name="KEEPFILES" val="False"/>
  <p:tag name="DEBUGPAUSE" val="False"/>
  <p:tag name="RESOLUTION" val="1200"/>
  <p:tag name="TIMEOUT" val="(none)"/>
  <p:tag name="BOXWIDTH" val="501"/>
  <p:tag name="BOXHEIGHT" val="401"/>
  <p:tag name="BOXFONT" val="10"/>
  <p:tag name="BOXWRAP" val="False"/>
  <p:tag name="WORKAROUNDTRANSPARENCYBUG" val="False"/>
  <p:tag name="ALLOWFONTSUBSTITUTION" val="False"/>
  <p:tag name="BITMAPFORMAT" val="png256"/>
  <p:tag name="ORIGWIDTH" val="531"/>
  <p:tag name="PICTUREFILESIZE" val="169179"/>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 \begin{gathered}&#10; Y_{OUT}^{SUP} \vspace{0.1in} \\&#10; \left[&#10;  \begin{gathered}&#10;  T_{out}  \geqslant \textcolor{red}{T_{DP}}  \vspace{0.05in} \\&#10;  T_{out}^{sup}  = T_{OUT}  \vspace{0.05in} \\&#10;  T_{out}^{2p}  = \textcolor{red}{T_{DP}}  \vspace{0.05in} \\&#10;  T_{out}^{sub}  = \textcolor{blue}{T_{BP}} \vspace{0.05in}  \\&#10;\end{gathered}&#10;\right]&#10; \end{gathered}&#10;\bigvee&#10;\begin{gathered}&#10; Y_{OUT}^{2P} \vspace{0.1in} \\&#10; \left[&#10;  \begin{gathered}&#10;\textcolor{blue}{T_{BP}}  \leqslant T_{OUT}  \leqslant \textcolor{red}{T_{DP}}  \vspace{0.05in} \\&#10;  T_{out}^{sup}  = \textcolor{red}{T_{DP}}  \vspace{0.05in} \\&#10;  T_{out}^{2p}  = T_{OUT}  \vspace{0.05in} \\&#10;  T_{out}^{sub}  = \textcolor{blue}{T_{BP}}  \vspace{0.05in} \\&#10;\end{gathered}&#10;\right]&#10; \end{gathered}&#10;\bigvee&#10;\begin{gathered}&#10; Y_{OUT}^{SUB} \vspace{0.1in} \\&#10; \left[&#10;  \begin{gathered}&#10;  T_{out}  \leqslant \textcolor{blue}{T_{BP}}  \vspace{0.05in} \\&#10;  T_{out}^{sup}  = \textcolor{red}{T_{DP}}  \vspace{0.05in} \\&#10;  T_{out}^{2p}  = \textcolor{blue}{T_{BP}}  \vspace{0.05in} \\&#10;  T_{out}^{sub}  = T_{OUT}  \vspace{0.05in} \\&#10;\end{gathered}&#10;\right]&#10; \end{gathered}&#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571"/>
  <p:tag name="PICTUREFILESIZE" val="18798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begin{gathered}&#10;  T_{OUT}  \leqslant T_{IN}  \hfill \\&#10;  Q^{sup}  = H_V \left( {T_{in}^{sup} } \right) - H_V \left( {T_{out}^{sup} } \right) \hfill \\&#10;  Q^{sub}  = H_L \left( {T_{in}^{sub} } \right) - H_L \left( {T_{out}^{sub} } \right) \hfill \\&#10;  Q^{2p}  = {\kern 1pt} {\kern 1pt} {\kern 1pt} {\kern 1pt}  - Q_{Flash}  \hfill \\ &#10;\end{gathered} &#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296"/>
  <p:tag name="PICTUREFILESIZE" val="83847"/>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begin{gathered}&#10;  T_{OUT}  \geqslant T_{IN}  \hfill \\&#10;  Q^{sup}  = H_V \left( {T_{out}^{sup} } \right) - H_V \left( {T_{in}^{sup} } \right) \hfill \\&#10;  Q^{sub}  = H_L \left( {T_{out}^{sub} } \right) - H_L \left( {T_{in}^{sub} } \right) \hfill \\&#10;  Q^{2p}  = {\kern 1pt} {\kern 1pt} {\kern 1pt} {\kern 1pt} Q_{Flash}  \hfill \\ &#10;\end{gathered} &#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296"/>
  <p:tag name="PICTUREFILESIZE" val="8389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H_{\textit{Flash inlet}}  = H\left( {T_{IN} } \right) - H_V \left( {T_{in}^{sup} } \right) + H_V \left( {\textcolor{red}{T_{DP}} } \right) + H_L \left( {\textcolor{blue}{T_{BP}} } \right) - H_L \left( {T_{in}^{sub} } \right)&#10;\]&#10;\end{document}"/>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667"/>
  <p:tag name="PICTUREFILESIZE" val="58417"/>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10;\begin{equation*}&#10;Z^{3} - (1 + B - u B) Z^{2} + (A + w B^2 - u B - u B^2) Z - A B - &#10;w B^2 - wB^3 = 0&#10;\end{equation*}&#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 amsthm, amssymb}&#10;\usepackage{color}&#10;\begin{document}&#10;\[&#10;T_{\textit{Flash}} = T_{out}^{2p} &#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126"/>
  <p:tag name="PICTUREFILESIZE" val="12201"/>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begin{array}{l}&#10; \textrm{Min}{\kern 1pt} {\kern 1pt} {\kern 1pt} {\kern 1pt} {\kern 1pt} {\kern 1pt} {\kern 1pt} \sum\limits_{i = 1}^N {\left( {x - a_i } \right)\left( {x - a_{i - 1} } \right)y_i } \vspace{0.07in}  \\ &#10; s.t.{\kern 1pt} {\kern 1pt} {\kern 1pt} {\kern 1pt} {\kern 1pt} {\kern 1pt} {\kern 1pt} {\kern 1pt} {\kern 1pt} {\kern 1pt} {\kern 1pt}  \sum\limits_{i = 1}^N {y_i }  = 1 \vspace{0.03in}\\ &#10; \,\,\,\,\,\,\,\,\,\,\,{\kern 1pt} {\kern 9pt} y_i  \ge 0 \vspace{0.03in}\\ &#10; \,\,\,\,\,\,\,\,\,\,\,{\kern 1pt} {\kern 9pt} z = \sum\limits_{i = 1}^N {f_i \left( x \right)y_i }  \\ &#10; \end{array}&#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131"/>
  <p:tag name="PICTUREFILESIZE" val="25997"/>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sum\limits_{i = 1}^N {y_i }  = 1&#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43"/>
  <p:tag name="PICTUREFILESIZE" val="5094"/>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left( {x - a_i } \right)\left( {x - a_{i - 1} } \right) - \mu _i  + \lambda  = 0&#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138"/>
  <p:tag name="PICTUREFILESIZE" val="7200"/>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0 \le y_i {\kern 1pt}\bot {\kern 1pt}\mu _i  \ge 0&#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64"/>
  <p:tag name="PICTUREFILESIZE" val="4081"/>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begin{array}{l}&#10; \textrm{Min}  {\kern 1pt} {\kern 1pt} {\kern 1pt} {\kern 1pt} {\kern 1pt} {\kern 1pt} {\kern 1pt} {\kern 1pt} {\kern 1pt}  - \left[ {Y_{\sup } \left( {T - T_{DP} } \right) + Y_{2P} \left( {T_{DP}  - T} \right)\left( {T - T_{BP} } \right) + Y_{sub} \left( {T_{BP}  - T} \right)} \right] \vspace{0.08in} \\ &#10; s.t.  {\kern 1pt} {\kern 1pt} {\kern 1pt} {\kern 1pt} {\kern 1pt} {\kern 1pt} {\kern 1pt} {\kern 1pt} {\kern 1pt} {\kern 1pt} {\kern 1pt} {\kern 1pt} {\kern 1pt} {\kern 1pt} {\kern 1pt} Y_{sup}  + Y_{2P}  + Y_{sub}  = 1 \vspace{0.03in}\\ &#10;   {\kern 1pt} {\kern 1pt} {\kern 1pt} {\kern 1pt} {\kern 1pt} {\kern 1pt} {\kern 1pt} {\kern 1pt} {\kern 1pt} {\kern 1pt} {\kern 1pt} {\kern 1pt} {\kern 1pt} {\kern 1pt} {\kern 1pt} {\kern 1pt} {\kern 1pt} {\kern 1pt} {\kern 1pt} {\kern 1pt} {\kern 1pt} {\kern 1pt} {\kern 1pt} {\kern 1pt} {\kern 1pt} {\kern 1pt} {\kern 1pt} {\kern 1pt} Y_{\sup }  \ge 0,{\kern 1pt} {\kern 1pt} Y_{2P}  \ge 0,{\kern 1pt} {\kern 1pt} Y_{sub}  \ge 0 \\ &#10; \end{array}&#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312"/>
  <p:tag name="PICTUREFILESIZE" val="30434"/>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begin{array}{l}&#10;  - \left( {T - T_{DP} } \right) - \mu _{\sup }  + \lambda  = 0 \vspace{0.02in}\\ &#10;  - \left( {T_{DP}  - T} \right)\left( {T - T_{BP} } \right) - \mu _{2P}  + \lambda  = 0 \vspace{0.02in}\\ &#10;  - \left( {T_{BP}  - T} \right) - \mu _{sub}  + \lambda  = 0 \\ &#10; \end{array}&#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168"/>
  <p:tag name="PICTUREFILESIZE" val="21169"/>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begin{array}{l}&#10; 0 \le Y_{sup } {\kern 1pt} \bot{\kern 1pt} \mu _{sup }  \ge 0 \vspace{0.02in} \\ &#10; 0 \le Y_{2P} {\kern 1pt} \bot{\kern 1pt} \mu _{2P}  \ge 0 \vspace{0.02in}\\ &#10; 0 \le Y_{sub} {\kern 1pt} \bot{\kern 1pt} \mu _{sub}  \ge 0 \\ &#10; \end{array}&#10;\]&#10;&#10;\end{document}&#10;"/>
  <p:tag name="EXTERNALNAME" val="txp_fig"/>
  <p:tag name="BLEND" val="False"/>
  <p:tag name="TRANSPARENT" val="False"/>
  <p:tag name="KEEPFILES" val="False"/>
  <p:tag name="DEBUGPAUSE" val="False"/>
  <p:tag name="RESOLUTION" val="1200"/>
  <p:tag name="TIMEOUT" val="(none)"/>
  <p:tag name="BOXWIDTH" val="447"/>
  <p:tag name="BOXHEIGHT" val="338"/>
  <p:tag name="BOXFONT" val="10"/>
  <p:tag name="BOXWRAP" val="False"/>
  <p:tag name="WORKAROUNDTRANSPARENCYBUG" val="False"/>
  <p:tag name="ALLOWFONTSUBSTITUTION" val="False"/>
  <p:tag name="BITMAPFORMAT" val="png256"/>
  <p:tag name="ORIGWIDTH" val="85"/>
  <p:tag name="PICTUREFILESIZE" val="13594"/>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article}\pagestyle{empty}&#10;\usepackage{amsmath, amsthm, amssymb}&#10;\begin{document}&#10;\[&#10;Y_{sup }  + Y_{2P}  + Y_{sub}  = 1&#10;\]&#10;&#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256"/>
  <p:tag name="ORIGWIDTH" val="96"/>
  <p:tag name="PICTUREFILESIZE" val="5169"/>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multirow}&#10;\pagestyle{empty}&#10;\begin{document}&#10;&#10;\begin{tabular}{r c}&#10;\multirow{2}{*}{min} ~~ &amp; ASU Compression Energy \\&#10; &amp; (kWh / kg O$_2$ product) \\ \\&#10; s.t. &amp; Thermodynamics Module \\&#10;  &amp; Unit Operation Models \\&#10;  &amp;  Cascade Model \\&#10;  &amp; Flowsheet Connectivity \\&#10;  &amp; Heat Integration \\&#10;  &amp; O$_2$ product purity $\geq$ 95 mol\%&#10;\end{tabular}&#10;&#10;\end{document}"/>
  <p:tag name="IGUANATEXSIZE" val="32"/>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begin{gather*}&#10;F = L + V \\&#10;F z_{c} = L x_{c} + V y_{c}, ~~~ \forall c \in \{Comps\} \\&#10;F H^{F} + Q = L H^{L} + V H^{V} \\&#10;y_{c} = ~~~ K_{c}(T,P,x,y) x_{c} \\&#10;0 \leq x_{c}, y_{c} \leq 1 \\&#10;0 \leq L,V \leq F&#10;\end{gather*}&#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10;\begin{gather*}&#10;f(z_{V}) = 0 \\&#10;f'(z_{V}) \geq 0 \\&#10;f''(z_{V}) \geq 0&#10;\end{gather*}&#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10;\begin{gather*}&#10;f(z_{L}) = 0 \\&#10;f'(z_{L}) \geq 0 \\&#10;f''(z_{L}) \leq 0&#10;\end{gather*}&#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red}&#10;&#10;\begin{equation*}&#10;K_{c} = \phi^{L}_{c}/\phi^{V}_{c}, ~~~ \forall c \in \{Comps\}&#10;\end{equatio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begin{equation*}&#10;f(Z)&#10;\end{equation*}&#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10;\begin{equation*}&#10;-s_{L} \leq \beta - 1 \leq s_{V}&#10;\end{equatio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xcolor}&#10;\pagestyle{empty}&#10;\begin{document}&#10;&#10;\color{blue}&#10;&#10;\begin{equation*}&#10;0 \leq s_{L} \perp L \geq 0&#10;\end{equation*}&#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rectorTitle">
  <a:themeElements>
    <a:clrScheme name="DirectorTitle.pot 8">
      <a:dk1>
        <a:srgbClr val="000000"/>
      </a:dk1>
      <a:lt1>
        <a:srgbClr val="FFFFFF"/>
      </a:lt1>
      <a:dk2>
        <a:srgbClr val="000099"/>
      </a:dk2>
      <a:lt2>
        <a:srgbClr val="000000"/>
      </a:lt2>
      <a:accent1>
        <a:srgbClr val="CCECFF"/>
      </a:accent1>
      <a:accent2>
        <a:srgbClr val="FE9B03"/>
      </a:accent2>
      <a:accent3>
        <a:srgbClr val="FFFFFF"/>
      </a:accent3>
      <a:accent4>
        <a:srgbClr val="000000"/>
      </a:accent4>
      <a:accent5>
        <a:srgbClr val="E2F4FF"/>
      </a:accent5>
      <a:accent6>
        <a:srgbClr val="E68C02"/>
      </a:accent6>
      <a:hlink>
        <a:srgbClr val="114FFB"/>
      </a:hlink>
      <a:folHlink>
        <a:srgbClr val="232323"/>
      </a:folHlink>
    </a:clrScheme>
    <a:fontScheme name="DirectorTitle.pot">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irectorTitl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rectorTitl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rectorTitl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rectorTitl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rectorTitl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rectorTitl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rectorTitl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irectorTitle.pot 8">
        <a:dk1>
          <a:srgbClr val="000000"/>
        </a:dk1>
        <a:lt1>
          <a:srgbClr val="FFFFFF"/>
        </a:lt1>
        <a:dk2>
          <a:srgbClr val="000099"/>
        </a:dk2>
        <a:lt2>
          <a:srgbClr val="000000"/>
        </a:lt2>
        <a:accent1>
          <a:srgbClr val="CCECFF"/>
        </a:accent1>
        <a:accent2>
          <a:srgbClr val="FE9B03"/>
        </a:accent2>
        <a:accent3>
          <a:srgbClr val="FFFFFF"/>
        </a:accent3>
        <a:accent4>
          <a:srgbClr val="000000"/>
        </a:accent4>
        <a:accent5>
          <a:srgbClr val="E2F4FF"/>
        </a:accent5>
        <a:accent6>
          <a:srgbClr val="E68C02"/>
        </a:accent6>
        <a:hlink>
          <a:srgbClr val="114FFB"/>
        </a:hlink>
        <a:folHlink>
          <a:srgbClr val="2323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lackadder ITC" pitchFamily="82"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lackadder ITC" pitchFamily="8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Aspen_Light03">
  <a:themeElements>
    <a:clrScheme name="">
      <a:dk1>
        <a:srgbClr val="006600"/>
      </a:dk1>
      <a:lt1>
        <a:srgbClr val="FFFFFF"/>
      </a:lt1>
      <a:dk2>
        <a:srgbClr val="006600"/>
      </a:dk2>
      <a:lt2>
        <a:srgbClr val="808080"/>
      </a:lt2>
      <a:accent1>
        <a:srgbClr val="FFCC00"/>
      </a:accent1>
      <a:accent2>
        <a:srgbClr val="CC66FF"/>
      </a:accent2>
      <a:accent3>
        <a:srgbClr val="FFFFFF"/>
      </a:accent3>
      <a:accent4>
        <a:srgbClr val="005600"/>
      </a:accent4>
      <a:accent5>
        <a:srgbClr val="FFE2AA"/>
      </a:accent5>
      <a:accent6>
        <a:srgbClr val="B95CE7"/>
      </a:accent6>
      <a:hlink>
        <a:srgbClr val="8FC757"/>
      </a:hlink>
      <a:folHlink>
        <a:srgbClr val="666699"/>
      </a:folHlink>
    </a:clrScheme>
    <a:fontScheme name="1_Aspen_Light03">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Aspen_Light03 1">
        <a:dk1>
          <a:srgbClr val="808080"/>
        </a:dk1>
        <a:lt1>
          <a:srgbClr val="FFFFFF"/>
        </a:lt1>
        <a:dk2>
          <a:srgbClr val="006600"/>
        </a:dk2>
        <a:lt2>
          <a:srgbClr val="FFCC00"/>
        </a:lt2>
        <a:accent1>
          <a:srgbClr val="FF6600"/>
        </a:accent1>
        <a:accent2>
          <a:srgbClr val="CC66FF"/>
        </a:accent2>
        <a:accent3>
          <a:srgbClr val="AAB8AA"/>
        </a:accent3>
        <a:accent4>
          <a:srgbClr val="DADADA"/>
        </a:accent4>
        <a:accent5>
          <a:srgbClr val="FFB8AA"/>
        </a:accent5>
        <a:accent6>
          <a:srgbClr val="B95CE7"/>
        </a:accent6>
        <a:hlink>
          <a:srgbClr val="8FC757"/>
        </a:hlink>
        <a:folHlink>
          <a:srgbClr val="6666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2696</TotalTime>
  <Words>1411</Words>
  <Application>Microsoft Office PowerPoint</Application>
  <PresentationFormat>On-screen Show (4:3)</PresentationFormat>
  <Paragraphs>381</Paragraphs>
  <Slides>26</Slides>
  <Notes>12</Notes>
  <HiddenSlides>0</HiddenSlides>
  <MMClips>0</MMClips>
  <ScaleCrop>false</ScaleCrop>
  <HeadingPairs>
    <vt:vector size="6" baseType="variant">
      <vt:variant>
        <vt:lpstr>Theme</vt:lpstr>
      </vt:variant>
      <vt:variant>
        <vt:i4>6</vt:i4>
      </vt:variant>
      <vt:variant>
        <vt:lpstr>Embedded OLE Servers</vt:lpstr>
      </vt:variant>
      <vt:variant>
        <vt:i4>3</vt:i4>
      </vt:variant>
      <vt:variant>
        <vt:lpstr>Slide Titles</vt:lpstr>
      </vt:variant>
      <vt:variant>
        <vt:i4>26</vt:i4>
      </vt:variant>
    </vt:vector>
  </HeadingPairs>
  <TitlesOfParts>
    <vt:vector size="35" baseType="lpstr">
      <vt:lpstr>Office Theme</vt:lpstr>
      <vt:lpstr>DirectorTitle</vt:lpstr>
      <vt:lpstr>1_default</vt:lpstr>
      <vt:lpstr>1_Default Design</vt:lpstr>
      <vt:lpstr>2_Aspen_Light03</vt:lpstr>
      <vt:lpstr>1_Office Theme</vt:lpstr>
      <vt:lpstr>Picture</vt:lpstr>
      <vt:lpstr>Equation</vt:lpstr>
      <vt:lpstr>Visio</vt:lpstr>
      <vt:lpstr> Modeling and Solution Strategies of MINLPs as MPCCs for Chemical Process Optimization</vt:lpstr>
      <vt:lpstr>Overview</vt:lpstr>
      <vt:lpstr>Equation-Oriented Process Optimization Multi-Model Nonconvex NLPs</vt:lpstr>
      <vt:lpstr>Process Optimization Environments and NLP Solvers </vt:lpstr>
      <vt:lpstr>Bi-level Process Optimization Problems:  an Alternative to (some) MINLPs </vt:lpstr>
      <vt:lpstr>Solving Bi-level Optimization Problems</vt:lpstr>
      <vt:lpstr>MPCC Solver Comparison  (Baumrucker, Renfro, B., 2008)  </vt:lpstr>
      <vt:lpstr>Bi-level Process Optimization Models</vt:lpstr>
      <vt:lpstr>Bilevel Optimization: Simultaneous Process Optimization &amp; Heat Integration  (Duran, Grossmann, 1986)</vt:lpstr>
      <vt:lpstr>Simultaneous Process Optimization &amp; Heat Integration</vt:lpstr>
      <vt:lpstr>Bilevel Reformulation: Simultaneous Process Optimization &amp; Heat Integration</vt:lpstr>
      <vt:lpstr>Bilevel Optimization: Phase Equilibrium (Kamath, Grossmann, B., 2011)</vt:lpstr>
      <vt:lpstr>Simultaneous Heat Integration and Optimization MHEX for LNG Liquefaction</vt:lpstr>
      <vt:lpstr>Dealing with phase changes in MHEX</vt:lpstr>
      <vt:lpstr>Disjunctions for phase detection</vt:lpstr>
      <vt:lpstr>Complementarity Reformulation of Disjunctions (No binary variables)</vt:lpstr>
      <vt:lpstr>PowerPoint Presentation</vt:lpstr>
      <vt:lpstr>Distillation: Complementarity Formulation (Raghunathan, B, 2002)</vt:lpstr>
      <vt:lpstr>Bypass Trays: Building Block based on Phase Equilibrium (MPCC)</vt:lpstr>
      <vt:lpstr>MPCC sequence with Distillation Models</vt:lpstr>
      <vt:lpstr>Equation-Oriented Case Study:  Air Separation Units</vt:lpstr>
      <vt:lpstr>ASU NLP Superstructure </vt:lpstr>
      <vt:lpstr>Overall Optimization Strategy</vt:lpstr>
      <vt:lpstr>ASU Optimization  ΔTmin  = 1.5 K, 95% O2  purity</vt:lpstr>
      <vt:lpstr>NLP Results wrt DTmin Comparison with Air Liquide Case Studies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Oxycombustion</dc:title>
  <dc:creator>awdowlin</dc:creator>
  <cp:lastModifiedBy>Nick Sahinidis</cp:lastModifiedBy>
  <cp:revision>152</cp:revision>
  <dcterms:created xsi:type="dcterms:W3CDTF">2013-09-24T21:25:43Z</dcterms:created>
  <dcterms:modified xsi:type="dcterms:W3CDTF">2014-06-02T13:12:24Z</dcterms:modified>
</cp:coreProperties>
</file>