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98" r:id="rId3"/>
    <p:sldId id="299" r:id="rId4"/>
    <p:sldId id="300" r:id="rId5"/>
    <p:sldId id="302" r:id="rId6"/>
    <p:sldId id="265" r:id="rId7"/>
    <p:sldId id="262" r:id="rId8"/>
    <p:sldId id="266" r:id="rId9"/>
    <p:sldId id="263" r:id="rId10"/>
    <p:sldId id="269" r:id="rId11"/>
    <p:sldId id="275" r:id="rId12"/>
    <p:sldId id="279" r:id="rId13"/>
    <p:sldId id="280" r:id="rId14"/>
    <p:sldId id="281" r:id="rId15"/>
    <p:sldId id="282" r:id="rId16"/>
    <p:sldId id="283" r:id="rId17"/>
    <p:sldId id="284" r:id="rId18"/>
    <p:sldId id="391" r:id="rId19"/>
    <p:sldId id="392" r:id="rId20"/>
    <p:sldId id="390" r:id="rId21"/>
    <p:sldId id="276" r:id="rId22"/>
    <p:sldId id="285" r:id="rId23"/>
    <p:sldId id="333" r:id="rId24"/>
    <p:sldId id="375" r:id="rId25"/>
    <p:sldId id="376" r:id="rId26"/>
    <p:sldId id="389" r:id="rId27"/>
    <p:sldId id="379" r:id="rId28"/>
    <p:sldId id="346" r:id="rId29"/>
    <p:sldId id="347" r:id="rId30"/>
    <p:sldId id="348" r:id="rId31"/>
    <p:sldId id="349" r:id="rId32"/>
    <p:sldId id="350" r:id="rId33"/>
    <p:sldId id="351" r:id="rId34"/>
    <p:sldId id="352" r:id="rId35"/>
    <p:sldId id="353" r:id="rId36"/>
    <p:sldId id="354" r:id="rId37"/>
    <p:sldId id="355" r:id="rId38"/>
    <p:sldId id="356" r:id="rId39"/>
    <p:sldId id="357" r:id="rId40"/>
    <p:sldId id="358" r:id="rId41"/>
    <p:sldId id="359" r:id="rId42"/>
    <p:sldId id="364" r:id="rId43"/>
    <p:sldId id="365" r:id="rId44"/>
    <p:sldId id="366" r:id="rId45"/>
    <p:sldId id="360" r:id="rId46"/>
    <p:sldId id="361" r:id="rId47"/>
    <p:sldId id="337" r:id="rId4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08080"/>
    <a:srgbClr val="009999"/>
    <a:srgbClr val="EAEAEA"/>
    <a:srgbClr val="FF9933"/>
    <a:srgbClr val="FFCC00"/>
    <a:srgbClr val="003399"/>
    <a:srgbClr val="CCFFFF"/>
    <a:srgbClr val="A50021"/>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9" autoAdjust="0"/>
  </p:normalViewPr>
  <p:slideViewPr>
    <p:cSldViewPr>
      <p:cViewPr>
        <p:scale>
          <a:sx n="78" d="100"/>
          <a:sy n="78" d="100"/>
        </p:scale>
        <p:origin x="-58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42.emf"/><Relationship Id="rId1" Type="http://schemas.openxmlformats.org/officeDocument/2006/relationships/image" Target="../media/image41.emf"/><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4"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emf"/><Relationship Id="rId1" Type="http://schemas.openxmlformats.org/officeDocument/2006/relationships/image" Target="../media/image17.wmf"/><Relationship Id="rId4"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 Id="rId4"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55BF1C-4D38-4BF9-A322-C4BE72736270}" type="datetimeFigureOut">
              <a:rPr lang="en-US" smtClean="0"/>
              <a:t>6/2/2014</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B9833F-54E7-44D1-A23A-F8B7D4719283}" type="slidenum">
              <a:rPr lang="en-US" smtClean="0"/>
              <a:t>‹#›</a:t>
            </a:fld>
            <a:endParaRPr lang="en-US"/>
          </a:p>
        </p:txBody>
      </p:sp>
    </p:spTree>
    <p:extLst>
      <p:ext uri="{BB962C8B-B14F-4D97-AF65-F5344CB8AC3E}">
        <p14:creationId xmlns:p14="http://schemas.microsoft.com/office/powerpoint/2010/main" val="404017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CE133A-F16F-42A3-8B05-223E2F6EE54A}" type="slidenum">
              <a:rPr lang="en-US"/>
              <a:pPr/>
              <a:t>2</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DFD87A-9D96-45C9-9CDE-17961F42E364}" type="slidenum">
              <a:rPr lang="es-ES"/>
              <a:pPr/>
              <a:t>31</a:t>
            </a:fld>
            <a:endParaRPr lang="es-ES"/>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FAE690-4BC0-4E19-943E-8084087AAF4F}" type="slidenum">
              <a:rPr lang="es-ES"/>
              <a:pPr/>
              <a:t>32</a:t>
            </a:fld>
            <a:endParaRPr lang="es-ES"/>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ECD7A6-A690-45E1-8D33-CEE8101CE6C6}" type="slidenum">
              <a:rPr lang="es-ES"/>
              <a:pPr/>
              <a:t>33</a:t>
            </a:fld>
            <a:endParaRPr lang="es-ES"/>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7CF5F8-D70B-455B-82E5-336564E1F4AF}" type="slidenum">
              <a:rPr lang="es-ES"/>
              <a:pPr/>
              <a:t>34</a:t>
            </a:fld>
            <a:endParaRPr lang="es-ES"/>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3DF829-149A-472E-B22D-D071676CE63E}" type="slidenum">
              <a:rPr lang="es-ES"/>
              <a:pPr/>
              <a:t>35</a:t>
            </a:fld>
            <a:endParaRPr lang="es-E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AE3A08-00C3-4311-9821-6B419DBD6B58}" type="slidenum">
              <a:rPr lang="es-ES"/>
              <a:pPr/>
              <a:t>36</a:t>
            </a:fld>
            <a:endParaRPr lang="es-ES"/>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AD7803-5832-48FC-A37A-977FCF1F513F}" type="slidenum">
              <a:rPr lang="es-ES"/>
              <a:pPr/>
              <a:t>37</a:t>
            </a:fld>
            <a:endParaRPr lang="es-ES"/>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F2F976-7D5B-44CD-AB2A-FCD1184939FD}" type="slidenum">
              <a:rPr lang="en-US" altLang="es-ES"/>
              <a:pPr/>
              <a:t>42</a:t>
            </a:fld>
            <a:endParaRPr lang="en-US" altLang="es-E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alt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EA029A-478D-4F94-8758-619C07A4EC4B}" type="slidenum">
              <a:rPr lang="en-US" altLang="es-ES"/>
              <a:pPr/>
              <a:t>43</a:t>
            </a:fld>
            <a:endParaRPr lang="en-US" altLang="es-E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alt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4126D2-F4D7-4E8D-9B13-66FE0724C454}" type="slidenum">
              <a:rPr lang="en-US" altLang="es-ES"/>
              <a:pPr/>
              <a:t>44</a:t>
            </a:fld>
            <a:endParaRPr lang="en-US" altLang="es-E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7C1E37-8602-4844-9A59-79E4EEBF07A7}" type="slidenum">
              <a:rPr lang="en-US"/>
              <a:pPr/>
              <a:t>3</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37C335-7752-4E3B-8685-0B38FB49DF9B}" type="slidenum">
              <a:rPr lang="en-US"/>
              <a:pPr/>
              <a:t>4</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C5ABBD-74FB-4AE1-B09B-CC3AE883858C}" type="slidenum">
              <a:rPr lang="en-US"/>
              <a:pPr/>
              <a:t>5</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18795E-04F7-45E6-9AEB-8D3390EA5281}" type="slidenum">
              <a:rPr lang="es-ES" altLang="es-ES"/>
              <a:pPr/>
              <a:t>25</a:t>
            </a:fld>
            <a:endParaRPr lang="es-ES" altLang="es-ES"/>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endParaRPr lang="es-ES" alt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391573-B607-407E-9B61-60C8BCC2076A}" type="slidenum">
              <a:rPr lang="es-ES" altLang="es-ES"/>
              <a:pPr/>
              <a:t>26</a:t>
            </a:fld>
            <a:endParaRPr lang="es-ES" altLang="es-E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endParaRPr lang="es-ES" alt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D71DC4-DB4F-46D9-8BAF-42782BB6E27D}" type="slidenum">
              <a:rPr lang="es-ES" altLang="es-ES"/>
              <a:pPr/>
              <a:t>27</a:t>
            </a:fld>
            <a:endParaRPr lang="es-ES" altLang="es-E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s-ES" alt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DA0796-B17B-4CCF-8871-E3E58A817DB9}" type="slidenum">
              <a:rPr lang="es-ES"/>
              <a:pPr/>
              <a:t>29</a:t>
            </a:fld>
            <a:endParaRPr lang="es-ES"/>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0969D1-A840-4AB1-A5A2-001C5F7A4460}" type="slidenum">
              <a:rPr lang="es-ES"/>
              <a:pPr/>
              <a:t>30</a:t>
            </a:fld>
            <a:endParaRPr lang="es-ES"/>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02176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91A30319-77A2-49FA-BFD6-270A54E93108}" type="datetimeFigureOut">
              <a:rPr lang="en-US" smtClean="0"/>
              <a:t>6/2/2014</a:t>
            </a:fld>
            <a:endParaRPr lang="en-U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2B612F8-563B-4566-BE94-15F28FA4AB21}" type="slidenum">
              <a:rPr lang="en-US" smtClean="0"/>
              <a:t>‹#›</a:t>
            </a:fld>
            <a:endParaRPr lang="en-US"/>
          </a:p>
        </p:txBody>
      </p:sp>
    </p:spTree>
    <p:extLst>
      <p:ext uri="{BB962C8B-B14F-4D97-AF65-F5344CB8AC3E}">
        <p14:creationId xmlns:p14="http://schemas.microsoft.com/office/powerpoint/2010/main" val="2760845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91A30319-77A2-49FA-BFD6-270A54E93108}" type="datetimeFigureOut">
              <a:rPr lang="en-US" smtClean="0"/>
              <a:t>6/2/2014</a:t>
            </a:fld>
            <a:endParaRPr lang="en-U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2B612F8-563B-4566-BE94-15F28FA4AB21}" type="slidenum">
              <a:rPr lang="en-US" smtClean="0"/>
              <a:t>‹#›</a:t>
            </a:fld>
            <a:endParaRPr lang="en-US"/>
          </a:p>
        </p:txBody>
      </p:sp>
    </p:spTree>
    <p:extLst>
      <p:ext uri="{BB962C8B-B14F-4D97-AF65-F5344CB8AC3E}">
        <p14:creationId xmlns:p14="http://schemas.microsoft.com/office/powerpoint/2010/main" val="3605392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0446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91A30319-77A2-49FA-BFD6-270A54E93108}" type="datetimeFigureOut">
              <a:rPr lang="en-US" smtClean="0"/>
              <a:t>6/2/2014</a:t>
            </a:fld>
            <a:endParaRPr lang="en-U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2B612F8-563B-4566-BE94-15F28FA4AB21}" type="slidenum">
              <a:rPr lang="en-US" smtClean="0"/>
              <a:t>‹#›</a:t>
            </a:fld>
            <a:endParaRPr lang="en-US"/>
          </a:p>
        </p:txBody>
      </p:sp>
    </p:spTree>
    <p:extLst>
      <p:ext uri="{BB962C8B-B14F-4D97-AF65-F5344CB8AC3E}">
        <p14:creationId xmlns:p14="http://schemas.microsoft.com/office/powerpoint/2010/main" val="130677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91A30319-77A2-49FA-BFD6-270A54E93108}" type="datetimeFigureOut">
              <a:rPr lang="en-US" smtClean="0"/>
              <a:t>6/2/2014</a:t>
            </a:fld>
            <a:endParaRPr lang="en-U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02B612F8-563B-4566-BE94-15F28FA4AB21}" type="slidenum">
              <a:rPr lang="en-US" smtClean="0"/>
              <a:t>‹#›</a:t>
            </a:fld>
            <a:endParaRPr lang="en-US"/>
          </a:p>
        </p:txBody>
      </p:sp>
    </p:spTree>
    <p:extLst>
      <p:ext uri="{BB962C8B-B14F-4D97-AF65-F5344CB8AC3E}">
        <p14:creationId xmlns:p14="http://schemas.microsoft.com/office/powerpoint/2010/main" val="2918311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91A30319-77A2-49FA-BFD6-270A54E93108}" type="datetimeFigureOut">
              <a:rPr lang="en-US" smtClean="0"/>
              <a:t>6/2/2014</a:t>
            </a:fld>
            <a:endParaRPr lang="en-US"/>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02B612F8-563B-4566-BE94-15F28FA4AB21}" type="slidenum">
              <a:rPr lang="en-US" smtClean="0"/>
              <a:t>‹#›</a:t>
            </a:fld>
            <a:endParaRPr lang="en-US"/>
          </a:p>
        </p:txBody>
      </p:sp>
    </p:spTree>
    <p:extLst>
      <p:ext uri="{BB962C8B-B14F-4D97-AF65-F5344CB8AC3E}">
        <p14:creationId xmlns:p14="http://schemas.microsoft.com/office/powerpoint/2010/main" val="79820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91A30319-77A2-49FA-BFD6-270A54E93108}" type="datetimeFigureOut">
              <a:rPr lang="en-US" smtClean="0"/>
              <a:t>6/2/2014</a:t>
            </a:fld>
            <a:endParaRPr lang="en-US"/>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02B612F8-563B-4566-BE94-15F28FA4AB21}" type="slidenum">
              <a:rPr lang="en-US" smtClean="0"/>
              <a:t>‹#›</a:t>
            </a:fld>
            <a:endParaRPr lang="en-US"/>
          </a:p>
        </p:txBody>
      </p:sp>
    </p:spTree>
    <p:extLst>
      <p:ext uri="{BB962C8B-B14F-4D97-AF65-F5344CB8AC3E}">
        <p14:creationId xmlns:p14="http://schemas.microsoft.com/office/powerpoint/2010/main" val="282700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91A30319-77A2-49FA-BFD6-270A54E93108}" type="datetimeFigureOut">
              <a:rPr lang="en-US" smtClean="0"/>
              <a:t>6/2/2014</a:t>
            </a:fld>
            <a:endParaRPr lang="en-US"/>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02B612F8-563B-4566-BE94-15F28FA4AB21}" type="slidenum">
              <a:rPr lang="en-US" smtClean="0"/>
              <a:t>‹#›</a:t>
            </a:fld>
            <a:endParaRPr lang="en-US"/>
          </a:p>
        </p:txBody>
      </p:sp>
    </p:spTree>
    <p:extLst>
      <p:ext uri="{BB962C8B-B14F-4D97-AF65-F5344CB8AC3E}">
        <p14:creationId xmlns:p14="http://schemas.microsoft.com/office/powerpoint/2010/main" val="2472445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91A30319-77A2-49FA-BFD6-270A54E93108}" type="datetimeFigureOut">
              <a:rPr lang="en-US" smtClean="0"/>
              <a:t>6/2/2014</a:t>
            </a:fld>
            <a:endParaRPr lang="en-U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02B612F8-563B-4566-BE94-15F28FA4AB21}" type="slidenum">
              <a:rPr lang="en-US" smtClean="0"/>
              <a:t>‹#›</a:t>
            </a:fld>
            <a:endParaRPr lang="en-US"/>
          </a:p>
        </p:txBody>
      </p:sp>
    </p:spTree>
    <p:extLst>
      <p:ext uri="{BB962C8B-B14F-4D97-AF65-F5344CB8AC3E}">
        <p14:creationId xmlns:p14="http://schemas.microsoft.com/office/powerpoint/2010/main" val="573690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91A30319-77A2-49FA-BFD6-270A54E93108}" type="datetimeFigureOut">
              <a:rPr lang="en-US" smtClean="0"/>
              <a:t>6/2/2014</a:t>
            </a:fld>
            <a:endParaRPr lang="en-U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02B612F8-563B-4566-BE94-15F28FA4AB21}" type="slidenum">
              <a:rPr lang="en-US" smtClean="0"/>
              <a:t>‹#›</a:t>
            </a:fld>
            <a:endParaRPr lang="en-US"/>
          </a:p>
        </p:txBody>
      </p:sp>
    </p:spTree>
    <p:extLst>
      <p:ext uri="{BB962C8B-B14F-4D97-AF65-F5344CB8AC3E}">
        <p14:creationId xmlns:p14="http://schemas.microsoft.com/office/powerpoint/2010/main" val="365280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Line 10"/>
          <p:cNvSpPr>
            <a:spLocks noChangeShapeType="1"/>
          </p:cNvSpPr>
          <p:nvPr/>
        </p:nvSpPr>
        <p:spPr bwMode="auto">
          <a:xfrm>
            <a:off x="250824" y="549275"/>
            <a:ext cx="8641655" cy="0"/>
          </a:xfrm>
          <a:prstGeom prst="line">
            <a:avLst/>
          </a:prstGeom>
          <a:noFill/>
          <a:ln w="38100" cmpd="dbl">
            <a:solidFill>
              <a:srgbClr val="006666"/>
            </a:solidFill>
            <a:round/>
            <a:headEnd/>
            <a:tailEnd/>
          </a:ln>
          <a:effectLst/>
        </p:spPr>
        <p:txBody>
          <a:bodyPr wrap="none" anchor="ctr"/>
          <a:lstStyle/>
          <a:p>
            <a:pPr>
              <a:defRPr/>
            </a:pPr>
            <a:endParaRPr lang="es-ES" dirty="0">
              <a:cs typeface="+mn-cs"/>
            </a:endParaRPr>
          </a:p>
        </p:txBody>
      </p:sp>
      <p:sp>
        <p:nvSpPr>
          <p:cNvPr id="14" name="Line 11"/>
          <p:cNvSpPr>
            <a:spLocks noChangeShapeType="1"/>
          </p:cNvSpPr>
          <p:nvPr/>
        </p:nvSpPr>
        <p:spPr bwMode="auto">
          <a:xfrm>
            <a:off x="250825" y="6400800"/>
            <a:ext cx="7993583" cy="0"/>
          </a:xfrm>
          <a:prstGeom prst="line">
            <a:avLst/>
          </a:prstGeom>
          <a:noFill/>
          <a:ln w="38100" cmpd="dbl">
            <a:solidFill>
              <a:srgbClr val="006666"/>
            </a:solidFill>
            <a:round/>
            <a:headEnd/>
            <a:tailEnd/>
          </a:ln>
          <a:effectLst/>
        </p:spPr>
        <p:txBody>
          <a:bodyPr wrap="none" anchor="ctr"/>
          <a:lstStyle/>
          <a:p>
            <a:pPr lvl="0"/>
            <a:endParaRPr lang="es-ES" dirty="0"/>
          </a:p>
        </p:txBody>
      </p:sp>
      <p:graphicFrame>
        <p:nvGraphicFramePr>
          <p:cNvPr id="15" name="Object 12"/>
          <p:cNvGraphicFramePr>
            <a:graphicFrameLocks noChangeAspect="1"/>
          </p:cNvGraphicFramePr>
          <p:nvPr>
            <p:extLst>
              <p:ext uri="{D42A27DB-BD31-4B8C-83A1-F6EECF244321}">
                <p14:modId xmlns:p14="http://schemas.microsoft.com/office/powerpoint/2010/main" val="2549452124"/>
              </p:ext>
            </p:extLst>
          </p:nvPr>
        </p:nvGraphicFramePr>
        <p:xfrm>
          <a:off x="8207896" y="5877272"/>
          <a:ext cx="685800" cy="660400"/>
        </p:xfrm>
        <a:graphic>
          <a:graphicData uri="http://schemas.openxmlformats.org/presentationml/2006/ole">
            <mc:AlternateContent xmlns:mc="http://schemas.openxmlformats.org/markup-compatibility/2006">
              <mc:Choice xmlns:v="urn:schemas-microsoft-com:vml" Requires="v">
                <p:oleObj spid="_x0000_s2176" name="CorelPhotoPaint.Image.8" r:id="rId14" imgW="685472" imgH="685472" progId="">
                  <p:embed/>
                </p:oleObj>
              </mc:Choice>
              <mc:Fallback>
                <p:oleObj name="CorelPhotoPaint.Image.8" r:id="rId14" imgW="685472" imgH="685472"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07896" y="5877272"/>
                        <a:ext cx="685800" cy="660400"/>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5F5F5F"/>
                              </a:outerShdw>
                            </a:effectLst>
                          </a14:hiddenEffects>
                        </a:ext>
                      </a:extLst>
                    </p:spPr>
                  </p:pic>
                </p:oleObj>
              </mc:Fallback>
            </mc:AlternateContent>
          </a:graphicData>
        </a:graphic>
      </p:graphicFrame>
      <p:pic>
        <p:nvPicPr>
          <p:cNvPr id="16" name="Picture 14" descr="U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0825" y="150813"/>
            <a:ext cx="22336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105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6.emf"/><Relationship Id="rId5" Type="http://schemas.openxmlformats.org/officeDocument/2006/relationships/oleObject" Target="../embeddings/oleObject11.bin"/><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7.xml"/><Relationship Id="rId7" Type="http://schemas.openxmlformats.org/officeDocument/2006/relationships/oleObject" Target="../embeddings/oleObject13.bin"/><Relationship Id="rId12" Type="http://schemas.openxmlformats.org/officeDocument/2006/relationships/image" Target="../media/image20.wmf"/><Relationship Id="rId2" Type="http://schemas.openxmlformats.org/officeDocument/2006/relationships/tags" Target="../tags/tag1.xml"/><Relationship Id="rId1" Type="http://schemas.openxmlformats.org/officeDocument/2006/relationships/vmlDrawing" Target="../drawings/vmlDrawing5.vml"/><Relationship Id="rId6" Type="http://schemas.openxmlformats.org/officeDocument/2006/relationships/image" Target="../media/image17.wmf"/><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image" Target="../media/image19.wmf"/><Relationship Id="rId4" Type="http://schemas.openxmlformats.org/officeDocument/2006/relationships/image" Target="../media/image14.png"/><Relationship Id="rId9"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slideLayout" Target="../slideLayouts/slideLayout7.xml"/><Relationship Id="rId7" Type="http://schemas.openxmlformats.org/officeDocument/2006/relationships/oleObject" Target="../embeddings/oleObject17.bin"/><Relationship Id="rId2" Type="http://schemas.openxmlformats.org/officeDocument/2006/relationships/tags" Target="../tags/tag2.xml"/><Relationship Id="rId1" Type="http://schemas.openxmlformats.org/officeDocument/2006/relationships/vmlDrawing" Target="../drawings/vmlDrawing6.vml"/><Relationship Id="rId6" Type="http://schemas.openxmlformats.org/officeDocument/2006/relationships/image" Target="../media/image21.wmf"/><Relationship Id="rId5" Type="http://schemas.openxmlformats.org/officeDocument/2006/relationships/oleObject" Target="../embeddings/oleObject16.bin"/><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28.wmf"/><Relationship Id="rId4" Type="http://schemas.openxmlformats.org/officeDocument/2006/relationships/oleObject" Target="../embeddings/oleObject18.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0.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0.bin"/><Relationship Id="rId5" Type="http://schemas.openxmlformats.org/officeDocument/2006/relationships/image" Target="../media/image29.wmf"/><Relationship Id="rId4" Type="http://schemas.openxmlformats.org/officeDocument/2006/relationships/oleObject" Target="../embeddings/oleObject19.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notesSlide" Target="../notesSlides/notesSlide11.xml"/><Relationship Id="rId7" Type="http://schemas.openxmlformats.org/officeDocument/2006/relationships/image" Target="../media/image35.e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22.bin"/><Relationship Id="rId11" Type="http://schemas.openxmlformats.org/officeDocument/2006/relationships/image" Target="../media/image37.wmf"/><Relationship Id="rId5" Type="http://schemas.openxmlformats.org/officeDocument/2006/relationships/image" Target="../media/image34.emf"/><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36.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39.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oleObject" Target="../embeddings/oleObject30.bin"/><Relationship Id="rId18" Type="http://schemas.openxmlformats.org/officeDocument/2006/relationships/image" Target="../media/image47.emf"/><Relationship Id="rId3" Type="http://schemas.openxmlformats.org/officeDocument/2006/relationships/slideLayout" Target="../slideLayouts/slideLayout7.xml"/><Relationship Id="rId7" Type="http://schemas.openxmlformats.org/officeDocument/2006/relationships/oleObject" Target="../embeddings/oleObject27.bin"/><Relationship Id="rId12" Type="http://schemas.openxmlformats.org/officeDocument/2006/relationships/image" Target="../media/image44.emf"/><Relationship Id="rId17" Type="http://schemas.openxmlformats.org/officeDocument/2006/relationships/oleObject" Target="../embeddings/oleObject32.bin"/><Relationship Id="rId2" Type="http://schemas.openxmlformats.org/officeDocument/2006/relationships/tags" Target="../tags/tag3.xml"/><Relationship Id="rId16" Type="http://schemas.openxmlformats.org/officeDocument/2006/relationships/image" Target="../media/image46.emf"/><Relationship Id="rId1" Type="http://schemas.openxmlformats.org/officeDocument/2006/relationships/vmlDrawing" Target="../drawings/vmlDrawing11.vml"/><Relationship Id="rId6" Type="http://schemas.openxmlformats.org/officeDocument/2006/relationships/image" Target="../media/image41.emf"/><Relationship Id="rId11" Type="http://schemas.openxmlformats.org/officeDocument/2006/relationships/oleObject" Target="../embeddings/oleObject29.bin"/><Relationship Id="rId5" Type="http://schemas.openxmlformats.org/officeDocument/2006/relationships/oleObject" Target="../embeddings/oleObject26.bin"/><Relationship Id="rId15" Type="http://schemas.openxmlformats.org/officeDocument/2006/relationships/oleObject" Target="../embeddings/oleObject31.bin"/><Relationship Id="rId10" Type="http://schemas.openxmlformats.org/officeDocument/2006/relationships/image" Target="../media/image43.emf"/><Relationship Id="rId4" Type="http://schemas.openxmlformats.org/officeDocument/2006/relationships/notesSlide" Target="../notesSlides/notesSlide17.xml"/><Relationship Id="rId9" Type="http://schemas.openxmlformats.org/officeDocument/2006/relationships/oleObject" Target="../embeddings/oleObject28.bin"/><Relationship Id="rId14" Type="http://schemas.openxmlformats.org/officeDocument/2006/relationships/image" Target="../media/image45.e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8.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33.bin"/><Relationship Id="rId5" Type="http://schemas.openxmlformats.org/officeDocument/2006/relationships/image" Target="../media/image50.emf"/><Relationship Id="rId4" Type="http://schemas.openxmlformats.org/officeDocument/2006/relationships/image" Target="../media/image49.emf"/></Relationships>
</file>

<file path=ppt/slides/_rels/slide4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3.emf"/><Relationship Id="rId4" Type="http://schemas.openxmlformats.org/officeDocument/2006/relationships/image" Target="../media/image52.emf"/></Relationships>
</file>

<file path=ppt/slides/_rels/slide45.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57.emf"/><Relationship Id="rId7" Type="http://schemas.openxmlformats.org/officeDocument/2006/relationships/oleObject" Target="../embeddings/oleObject35.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54.emf"/><Relationship Id="rId5" Type="http://schemas.openxmlformats.org/officeDocument/2006/relationships/oleObject" Target="../embeddings/oleObject34.bin"/><Relationship Id="rId10" Type="http://schemas.openxmlformats.org/officeDocument/2006/relationships/image" Target="../media/image56.emf"/><Relationship Id="rId4" Type="http://schemas.openxmlformats.org/officeDocument/2006/relationships/image" Target="../media/image58.emf"/><Relationship Id="rId9" Type="http://schemas.openxmlformats.org/officeDocument/2006/relationships/oleObject" Target="../embeddings/oleObject36.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wmf"/><Relationship Id="rId5" Type="http://schemas.openxmlformats.org/officeDocument/2006/relationships/oleObject" Target="../embeddings/oleObject3.bin"/><Relationship Id="rId10" Type="http://schemas.openxmlformats.org/officeDocument/2006/relationships/image" Target="../media/image8.wmf"/><Relationship Id="rId4" Type="http://schemas.openxmlformats.org/officeDocument/2006/relationships/image" Target="../media/image5.wmf"/><Relationship Id="rId9"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0.wmf"/><Relationship Id="rId5" Type="http://schemas.openxmlformats.org/officeDocument/2006/relationships/oleObject" Target="../embeddings/oleObject7.bin"/><Relationship Id="rId10" Type="http://schemas.openxmlformats.org/officeDocument/2006/relationships/image" Target="../media/image12.wmf"/><Relationship Id="rId4" Type="http://schemas.openxmlformats.org/officeDocument/2006/relationships/image" Target="../media/image9.wmf"/><Relationship Id="rId9"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632672" y="908720"/>
            <a:ext cx="5918556" cy="1045223"/>
          </a:xfrm>
          <a:prstGeom prst="rect">
            <a:avLst/>
          </a:prstGeom>
          <a:noFill/>
          <a:ln w="9525">
            <a:noFill/>
            <a:miter lim="800000"/>
            <a:headEnd/>
            <a:tailEnd/>
          </a:ln>
          <a:effectLst/>
        </p:spPr>
        <p:txBody>
          <a:bodyPr wrap="square">
            <a:spAutoFit/>
            <a:scene3d>
              <a:camera prst="orthographicFront"/>
              <a:lightRig rig="threePt" dir="t"/>
            </a:scene3d>
            <a:sp3d extrusionH="57150">
              <a:bevelT w="38100" h="38100"/>
            </a:sp3d>
          </a:bodyPr>
          <a:lstStyle>
            <a:defPPr>
              <a:defRPr lang="en-US"/>
            </a:defPPr>
            <a:lvl1pPr algn="ctr" fontAlgn="base">
              <a:lnSpc>
                <a:spcPct val="150000"/>
              </a:lnSpc>
              <a:spcBef>
                <a:spcPct val="0"/>
              </a:spcBef>
              <a:spcAft>
                <a:spcPct val="0"/>
              </a:spcAft>
              <a:defRPr sz="2400" b="1">
                <a:solidFill>
                  <a:schemeClr val="tx2"/>
                </a:solidFill>
                <a:effectLst>
                  <a:outerShdw blurRad="38100" dist="38100" dir="2700000" algn="tl">
                    <a:srgbClr val="C0C0C0"/>
                  </a:outerShdw>
                  <a:reflection blurRad="6350" stA="60000" endA="900" endPos="58000" dir="5400000" sy="-100000" algn="bl" rotWithShape="0"/>
                </a:effectLst>
                <a:latin typeface="Arial" charset="0"/>
              </a:defRPr>
            </a:lvl1pPr>
            <a:lvl2pPr fontAlgn="base">
              <a:spcBef>
                <a:spcPct val="0"/>
              </a:spcBef>
              <a:spcAft>
                <a:spcPct val="0"/>
              </a:spcAft>
              <a:defRPr sz="1600" b="1">
                <a:latin typeface="Times New Roman" pitchFamily="18" charset="0"/>
                <a:cs typeface="Arial" charset="0"/>
              </a:defRPr>
            </a:lvl2pPr>
            <a:lvl3pPr fontAlgn="base">
              <a:spcBef>
                <a:spcPct val="0"/>
              </a:spcBef>
              <a:spcAft>
                <a:spcPct val="0"/>
              </a:spcAft>
              <a:defRPr sz="1600" b="1">
                <a:latin typeface="Times New Roman" pitchFamily="18" charset="0"/>
                <a:cs typeface="Arial" charset="0"/>
              </a:defRPr>
            </a:lvl3pPr>
            <a:lvl4pPr fontAlgn="base">
              <a:spcBef>
                <a:spcPct val="0"/>
              </a:spcBef>
              <a:spcAft>
                <a:spcPct val="0"/>
              </a:spcAft>
              <a:defRPr sz="1600" b="1">
                <a:latin typeface="Times New Roman" pitchFamily="18" charset="0"/>
                <a:cs typeface="Arial" charset="0"/>
              </a:defRPr>
            </a:lvl4pPr>
            <a:lvl5pPr fontAlgn="base">
              <a:spcBef>
                <a:spcPct val="0"/>
              </a:spcBef>
              <a:spcAft>
                <a:spcPct val="0"/>
              </a:spcAft>
              <a:defRPr sz="1600" b="1">
                <a:latin typeface="Times New Roman" pitchFamily="18" charset="0"/>
                <a:cs typeface="Arial" charset="0"/>
              </a:defRPr>
            </a:lvl5pPr>
            <a:lvl6pPr>
              <a:defRPr sz="1600" b="1">
                <a:latin typeface="Times New Roman" pitchFamily="18" charset="0"/>
                <a:cs typeface="Arial" charset="0"/>
              </a:defRPr>
            </a:lvl6pPr>
            <a:lvl7pPr>
              <a:defRPr sz="1600" b="1">
                <a:latin typeface="Times New Roman" pitchFamily="18" charset="0"/>
                <a:cs typeface="Arial" charset="0"/>
              </a:defRPr>
            </a:lvl7pPr>
            <a:lvl8pPr>
              <a:defRPr sz="1600" b="1">
                <a:latin typeface="Times New Roman" pitchFamily="18" charset="0"/>
                <a:cs typeface="Arial" charset="0"/>
              </a:defRPr>
            </a:lvl8pPr>
            <a:lvl9pPr>
              <a:defRPr sz="1600" b="1">
                <a:latin typeface="Times New Roman" pitchFamily="18" charset="0"/>
                <a:cs typeface="Arial" charset="0"/>
              </a:defRPr>
            </a:lvl9pPr>
          </a:lstStyle>
          <a:p>
            <a:r>
              <a:rPr lang="en-US" sz="2200" b="0" dirty="0" smtClean="0">
                <a:solidFill>
                  <a:srgbClr val="008080"/>
                </a:solidFill>
              </a:rPr>
              <a:t>Integration of Different Models in the Optimal Design of Chemical Processes</a:t>
            </a:r>
          </a:p>
        </p:txBody>
      </p:sp>
      <p:sp>
        <p:nvSpPr>
          <p:cNvPr id="9" name="Text Box 29"/>
          <p:cNvSpPr txBox="1">
            <a:spLocks noChangeArrowheads="1"/>
          </p:cNvSpPr>
          <p:nvPr/>
        </p:nvSpPr>
        <p:spPr bwMode="auto">
          <a:xfrm>
            <a:off x="2894338" y="2444057"/>
            <a:ext cx="3395224" cy="646331"/>
          </a:xfrm>
          <a:prstGeom prst="rect">
            <a:avLst/>
          </a:prstGeom>
          <a:noFill/>
          <a:ln w="9525">
            <a:noFill/>
            <a:miter lim="800000"/>
            <a:headEnd/>
            <a:tailEnd/>
          </a:ln>
          <a:effectLst/>
        </p:spPr>
        <p:txBody>
          <a:bodyPr wrap="none">
            <a:spAutoFit/>
          </a:bodyPr>
          <a:lstStyle/>
          <a:p>
            <a:pPr algn="ctr">
              <a:defRPr/>
            </a:pPr>
            <a:r>
              <a:rPr lang="en-US" sz="1800" i="1" dirty="0" smtClean="0">
                <a:solidFill>
                  <a:srgbClr val="000099"/>
                </a:solidFill>
                <a:effectLst>
                  <a:outerShdw blurRad="38100" dist="38100" dir="2700000" algn="tl">
                    <a:srgbClr val="C0C0C0"/>
                  </a:outerShdw>
                </a:effectLst>
                <a:cs typeface="+mn-cs"/>
              </a:rPr>
              <a:t>José </a:t>
            </a:r>
            <a:r>
              <a:rPr lang="en-US" sz="1800" i="1" dirty="0">
                <a:solidFill>
                  <a:srgbClr val="000099"/>
                </a:solidFill>
                <a:effectLst>
                  <a:outerShdw blurRad="38100" dist="38100" dir="2700000" algn="tl">
                    <a:srgbClr val="C0C0C0"/>
                  </a:outerShdw>
                </a:effectLst>
                <a:cs typeface="+mn-cs"/>
              </a:rPr>
              <a:t>A. </a:t>
            </a:r>
            <a:r>
              <a:rPr lang="en-US" sz="1800" i="1" dirty="0" smtClean="0">
                <a:solidFill>
                  <a:srgbClr val="000099"/>
                </a:solidFill>
                <a:effectLst>
                  <a:outerShdw blurRad="38100" dist="38100" dir="2700000" algn="tl">
                    <a:srgbClr val="C0C0C0"/>
                  </a:outerShdw>
                </a:effectLst>
                <a:cs typeface="+mn-cs"/>
              </a:rPr>
              <a:t>Caballero</a:t>
            </a:r>
          </a:p>
          <a:p>
            <a:pPr algn="ctr">
              <a:defRPr/>
            </a:pPr>
            <a:r>
              <a:rPr lang="en-US" sz="1600" i="1" dirty="0" smtClean="0">
                <a:solidFill>
                  <a:srgbClr val="000099"/>
                </a:solidFill>
                <a:effectLst>
                  <a:outerShdw blurRad="38100" dist="38100" dir="2700000" algn="tl">
                    <a:srgbClr val="C0C0C0"/>
                  </a:outerShdw>
                </a:effectLst>
              </a:rPr>
              <a:t>(I. Grossmann, M.A. Navarro, R. Ruiz</a:t>
            </a:r>
            <a:r>
              <a:rPr lang="en-US" i="1" dirty="0" smtClean="0">
                <a:solidFill>
                  <a:srgbClr val="000099"/>
                </a:solidFill>
                <a:effectLst>
                  <a:outerShdw blurRad="38100" dist="38100" dir="2700000" algn="tl">
                    <a:srgbClr val="C0C0C0"/>
                  </a:outerShdw>
                </a:effectLst>
              </a:rPr>
              <a:t>) </a:t>
            </a:r>
            <a:r>
              <a:rPr lang="en-US" sz="1800" i="1" dirty="0" smtClean="0">
                <a:solidFill>
                  <a:srgbClr val="000099"/>
                </a:solidFill>
                <a:effectLst>
                  <a:outerShdw blurRad="38100" dist="38100" dir="2700000" algn="tl">
                    <a:srgbClr val="C0C0C0"/>
                  </a:outerShdw>
                </a:effectLst>
                <a:cs typeface="+mn-cs"/>
              </a:rPr>
              <a:t> </a:t>
            </a:r>
          </a:p>
        </p:txBody>
      </p:sp>
      <p:sp>
        <p:nvSpPr>
          <p:cNvPr id="8" name="7 CuadroTexto"/>
          <p:cNvSpPr txBox="1"/>
          <p:nvPr/>
        </p:nvSpPr>
        <p:spPr>
          <a:xfrm>
            <a:off x="1397149" y="3302988"/>
            <a:ext cx="6336704" cy="923330"/>
          </a:xfrm>
          <a:prstGeom prst="rect">
            <a:avLst/>
          </a:prstGeom>
          <a:noFill/>
        </p:spPr>
        <p:txBody>
          <a:bodyPr wrap="square" rtlCol="0">
            <a:spAutoFit/>
          </a:bodyPr>
          <a:lstStyle/>
          <a:p>
            <a:pPr algn="ctr"/>
            <a:r>
              <a:rPr lang="en-US" i="1" dirty="0" smtClean="0"/>
              <a:t>Institute of Chemical Process Engineering</a:t>
            </a:r>
          </a:p>
          <a:p>
            <a:pPr algn="ctr"/>
            <a:r>
              <a:rPr lang="en-US" i="1" dirty="0" smtClean="0"/>
              <a:t>University of Alicante.</a:t>
            </a:r>
          </a:p>
          <a:p>
            <a:pPr algn="ctr"/>
            <a:r>
              <a:rPr lang="en-US" i="1" dirty="0" smtClean="0"/>
              <a:t>SPAIN</a:t>
            </a:r>
            <a:endParaRPr lang="en-US" i="1"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4581128"/>
            <a:ext cx="3744416" cy="1482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3 Imagen"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2843" y="4847032"/>
            <a:ext cx="1552792" cy="676369"/>
          </a:xfrm>
          <a:prstGeom prst="rect">
            <a:avLst/>
          </a:prstGeom>
        </p:spPr>
      </p:pic>
      <p:sp>
        <p:nvSpPr>
          <p:cNvPr id="5" name="4 CuadroTexto"/>
          <p:cNvSpPr txBox="1"/>
          <p:nvPr/>
        </p:nvSpPr>
        <p:spPr>
          <a:xfrm>
            <a:off x="1625824" y="5620018"/>
            <a:ext cx="1766830" cy="246221"/>
          </a:xfrm>
          <a:prstGeom prst="rect">
            <a:avLst/>
          </a:prstGeom>
          <a:noFill/>
        </p:spPr>
        <p:txBody>
          <a:bodyPr wrap="none" rtlCol="0">
            <a:spAutoFit/>
          </a:bodyPr>
          <a:lstStyle/>
          <a:p>
            <a:r>
              <a:rPr lang="en-US" sz="1000" b="1" dirty="0" smtClean="0">
                <a:latin typeface="Arial" panose="020B0604020202020204" pitchFamily="34" charset="0"/>
                <a:cs typeface="Arial" panose="020B0604020202020204" pitchFamily="34" charset="0"/>
              </a:rPr>
              <a:t>Pittsburgh, 1-5 June, 2014</a:t>
            </a:r>
            <a:endParaRPr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2900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591360" y="729734"/>
            <a:ext cx="24559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0000FF"/>
                </a:solidFill>
              </a:rPr>
              <a:t>ADAPTED ALGORITHMS:</a:t>
            </a:r>
          </a:p>
        </p:txBody>
      </p:sp>
      <p:sp>
        <p:nvSpPr>
          <p:cNvPr id="3" name="Text Box 5"/>
          <p:cNvSpPr txBox="1">
            <a:spLocks noChangeArrowheads="1"/>
          </p:cNvSpPr>
          <p:nvPr/>
        </p:nvSpPr>
        <p:spPr bwMode="auto">
          <a:xfrm>
            <a:off x="1034473" y="1196752"/>
            <a:ext cx="6295826"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dirty="0" smtClean="0">
                <a:solidFill>
                  <a:srgbClr val="CC0000"/>
                </a:solidFill>
              </a:rPr>
              <a:t>Branch </a:t>
            </a:r>
            <a:r>
              <a:rPr lang="en-US" b="0" dirty="0">
                <a:solidFill>
                  <a:srgbClr val="CC0000"/>
                </a:solidFill>
              </a:rPr>
              <a:t>and Bound </a:t>
            </a:r>
            <a:r>
              <a:rPr lang="en-US" sz="1400" b="0" dirty="0">
                <a:solidFill>
                  <a:srgbClr val="006600"/>
                </a:solidFill>
              </a:rPr>
              <a:t>(Gupta &amp; Ravindran,1985; </a:t>
            </a:r>
            <a:r>
              <a:rPr lang="en-US" sz="1400" b="0" dirty="0" smtClean="0">
                <a:solidFill>
                  <a:srgbClr val="006600"/>
                </a:solidFill>
              </a:rPr>
              <a:t>Lee </a:t>
            </a:r>
            <a:r>
              <a:rPr lang="en-US" sz="1400" b="0" dirty="0">
                <a:solidFill>
                  <a:srgbClr val="006600"/>
                </a:solidFill>
              </a:rPr>
              <a:t>&amp; Grossmann,2000)</a:t>
            </a:r>
          </a:p>
          <a:p>
            <a:endParaRPr lang="en-US" sz="1600" b="0" dirty="0">
              <a:solidFill>
                <a:srgbClr val="006600"/>
              </a:solidFill>
            </a:endParaRPr>
          </a:p>
          <a:p>
            <a:pPr>
              <a:spcAft>
                <a:spcPct val="50000"/>
              </a:spcAft>
            </a:pPr>
            <a:r>
              <a:rPr lang="en-US" b="0" dirty="0"/>
              <a:t>             </a:t>
            </a:r>
            <a:r>
              <a:rPr lang="en-US" sz="1600" b="0" dirty="0"/>
              <a:t>Solve series of NLP problems in a tree search (no Master needed)</a:t>
            </a:r>
          </a:p>
        </p:txBody>
      </p:sp>
      <p:sp>
        <p:nvSpPr>
          <p:cNvPr id="4" name="Text Box 6"/>
          <p:cNvSpPr txBox="1">
            <a:spLocks noChangeArrowheads="1"/>
          </p:cNvSpPr>
          <p:nvPr/>
        </p:nvSpPr>
        <p:spPr bwMode="auto">
          <a:xfrm>
            <a:off x="1034473" y="2549515"/>
            <a:ext cx="63920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dirty="0">
                <a:solidFill>
                  <a:srgbClr val="CC0000"/>
                </a:solidFill>
              </a:rPr>
              <a:t>Outer Approximation</a:t>
            </a:r>
            <a:r>
              <a:rPr lang="en-US" b="0" dirty="0">
                <a:solidFill>
                  <a:srgbClr val="006600"/>
                </a:solidFill>
              </a:rPr>
              <a:t> </a:t>
            </a:r>
            <a:r>
              <a:rPr lang="en-US" sz="1600" b="0" dirty="0">
                <a:solidFill>
                  <a:srgbClr val="FF0000"/>
                </a:solidFill>
              </a:rPr>
              <a:t>–MINLP reformulation-</a:t>
            </a:r>
            <a:r>
              <a:rPr lang="en-US" b="0" dirty="0">
                <a:solidFill>
                  <a:srgbClr val="006600"/>
                </a:solidFill>
              </a:rPr>
              <a:t> </a:t>
            </a:r>
            <a:r>
              <a:rPr lang="en-US" sz="1400" b="0" i="1" dirty="0">
                <a:solidFill>
                  <a:srgbClr val="006600"/>
                </a:solidFill>
              </a:rPr>
              <a:t>(Duran and Grossmann, 1986)</a:t>
            </a:r>
          </a:p>
          <a:p>
            <a:r>
              <a:rPr lang="en-US" b="0" dirty="0">
                <a:solidFill>
                  <a:srgbClr val="006600"/>
                </a:solidFill>
              </a:rPr>
              <a:t>	</a:t>
            </a:r>
            <a:r>
              <a:rPr lang="en-US" b="0" dirty="0">
                <a:solidFill>
                  <a:srgbClr val="A50021"/>
                </a:solidFill>
              </a:rPr>
              <a:t>Logic Based Outer Approximation </a:t>
            </a:r>
            <a:r>
              <a:rPr lang="en-US" sz="1400" b="0" i="1" dirty="0">
                <a:solidFill>
                  <a:srgbClr val="006600"/>
                </a:solidFill>
              </a:rPr>
              <a:t>(</a:t>
            </a:r>
            <a:r>
              <a:rPr lang="en-US" sz="1400" b="0" i="1" dirty="0" err="1">
                <a:solidFill>
                  <a:srgbClr val="006600"/>
                </a:solidFill>
              </a:rPr>
              <a:t>Turkay</a:t>
            </a:r>
            <a:r>
              <a:rPr lang="en-US" sz="1400" b="0" i="1" dirty="0">
                <a:solidFill>
                  <a:srgbClr val="006600"/>
                </a:solidFill>
              </a:rPr>
              <a:t> &amp; Grossmann, 1996)</a:t>
            </a:r>
          </a:p>
          <a:p>
            <a:r>
              <a:rPr lang="en-US" b="0" dirty="0">
                <a:solidFill>
                  <a:srgbClr val="006600"/>
                </a:solidFill>
              </a:rPr>
              <a:t>	</a:t>
            </a:r>
            <a:r>
              <a:rPr lang="en-US" b="0" dirty="0">
                <a:solidFill>
                  <a:srgbClr val="A50021"/>
                </a:solidFill>
              </a:rPr>
              <a:t>Modeling and Decomposition </a:t>
            </a:r>
            <a:r>
              <a:rPr lang="en-US" sz="1400" b="0" i="1" dirty="0">
                <a:solidFill>
                  <a:srgbClr val="006600"/>
                </a:solidFill>
              </a:rPr>
              <a:t>(</a:t>
            </a:r>
            <a:r>
              <a:rPr lang="en-US" sz="1400" b="0" i="1" dirty="0" err="1">
                <a:solidFill>
                  <a:srgbClr val="006600"/>
                </a:solidFill>
              </a:rPr>
              <a:t>Kocis</a:t>
            </a:r>
            <a:r>
              <a:rPr lang="en-US" sz="1400" b="0" i="1" dirty="0">
                <a:solidFill>
                  <a:srgbClr val="006600"/>
                </a:solidFill>
              </a:rPr>
              <a:t> &amp; Grossmann, 1989</a:t>
            </a:r>
            <a:r>
              <a:rPr lang="en-US" sz="1400" b="0" i="1" dirty="0" smtClean="0">
                <a:solidFill>
                  <a:srgbClr val="006600"/>
                </a:solidFill>
              </a:rPr>
              <a:t>)</a:t>
            </a:r>
            <a:endParaRPr lang="en-US" sz="1400" b="0" i="1" dirty="0">
              <a:solidFill>
                <a:srgbClr val="006600"/>
              </a:solidFill>
            </a:endParaRPr>
          </a:p>
        </p:txBody>
      </p:sp>
      <p:sp>
        <p:nvSpPr>
          <p:cNvPr id="5" name="Text Box 7"/>
          <p:cNvSpPr txBox="1">
            <a:spLocks noChangeArrowheads="1"/>
          </p:cNvSpPr>
          <p:nvPr/>
        </p:nvSpPr>
        <p:spPr bwMode="auto">
          <a:xfrm>
            <a:off x="1034473" y="3933056"/>
            <a:ext cx="65532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CC0000"/>
                </a:solidFill>
              </a:rPr>
              <a:t>LP-NLP Based Branch and Bound</a:t>
            </a:r>
            <a:r>
              <a:rPr lang="en-US" dirty="0"/>
              <a:t> </a:t>
            </a:r>
            <a:r>
              <a:rPr lang="en-US" sz="1400" dirty="0">
                <a:solidFill>
                  <a:srgbClr val="006600"/>
                </a:solidFill>
              </a:rPr>
              <a:t>(Quesada and Grossmann, 1992)</a:t>
            </a:r>
          </a:p>
          <a:p>
            <a:r>
              <a:rPr lang="en-US" dirty="0">
                <a:solidFill>
                  <a:srgbClr val="CC0000"/>
                </a:solidFill>
              </a:rPr>
              <a:t>Logic LP-NLP Based Branch and Bound</a:t>
            </a:r>
            <a:endParaRPr lang="en-US" dirty="0">
              <a:solidFill>
                <a:srgbClr val="006600"/>
              </a:solidFill>
            </a:endParaRPr>
          </a:p>
          <a:p>
            <a:pPr algn="just"/>
            <a:endParaRPr lang="en-US" sz="1600" b="0" dirty="0" smtClean="0"/>
          </a:p>
          <a:p>
            <a:pPr marL="542925" algn="just"/>
            <a:r>
              <a:rPr lang="en-US" sz="1600" b="0" dirty="0" smtClean="0"/>
              <a:t>Iterate </a:t>
            </a:r>
            <a:r>
              <a:rPr lang="en-US" sz="1600" b="0" dirty="0"/>
              <a:t>between NLPs and Master (MILP) problems.</a:t>
            </a:r>
          </a:p>
          <a:p>
            <a:pPr marL="542925" algn="just"/>
            <a:r>
              <a:rPr lang="en-US" sz="1600" b="0" dirty="0"/>
              <a:t>In Outer Approximation the Master is solved to optimality in each major iteration.</a:t>
            </a:r>
          </a:p>
          <a:p>
            <a:pPr marL="542925" algn="just"/>
            <a:r>
              <a:rPr lang="en-US" sz="1600" b="0" dirty="0"/>
              <a:t>In LP-NLP based branch and bound the an NLP problem is solved when an Integer solution is found in the tree search of Master problems, all open nodes in the Master are then updated.</a:t>
            </a:r>
          </a:p>
        </p:txBody>
      </p:sp>
    </p:spTree>
    <p:extLst>
      <p:ext uri="{BB962C8B-B14F-4D97-AF65-F5344CB8AC3E}">
        <p14:creationId xmlns:p14="http://schemas.microsoft.com/office/powerpoint/2010/main" val="33038864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88" y="610443"/>
            <a:ext cx="8937625" cy="613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8886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dibuj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3820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5"/>
          <p:cNvSpPr txBox="1">
            <a:spLocks noChangeArrowheads="1"/>
          </p:cNvSpPr>
          <p:nvPr/>
        </p:nvSpPr>
        <p:spPr bwMode="auto">
          <a:xfrm>
            <a:off x="1907704" y="620688"/>
            <a:ext cx="45733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solidFill>
                  <a:srgbClr val="0000FF"/>
                </a:solidFill>
              </a:rPr>
              <a:t>Example 2.  </a:t>
            </a:r>
            <a:r>
              <a:rPr lang="en-US" dirty="0" smtClean="0">
                <a:solidFill>
                  <a:srgbClr val="0000FF"/>
                </a:solidFill>
              </a:rPr>
              <a:t>Fixed Topology</a:t>
            </a:r>
          </a:p>
          <a:p>
            <a:pPr algn="ctr"/>
            <a:r>
              <a:rPr lang="en-US" dirty="0" smtClean="0">
                <a:solidFill>
                  <a:srgbClr val="0000FF"/>
                </a:solidFill>
              </a:rPr>
              <a:t>Natural </a:t>
            </a:r>
            <a:r>
              <a:rPr lang="en-US" dirty="0">
                <a:solidFill>
                  <a:srgbClr val="0000FF"/>
                </a:solidFill>
              </a:rPr>
              <a:t>Gas Plant </a:t>
            </a:r>
            <a:r>
              <a:rPr lang="en-US" sz="1600" i="1" dirty="0">
                <a:solidFill>
                  <a:srgbClr val="FF0000"/>
                </a:solidFill>
              </a:rPr>
              <a:t>(Adapted from </a:t>
            </a:r>
            <a:r>
              <a:rPr lang="en-US" sz="1600" i="1" dirty="0" err="1">
                <a:solidFill>
                  <a:srgbClr val="FF0000"/>
                </a:solidFill>
              </a:rPr>
              <a:t>Seider</a:t>
            </a:r>
            <a:r>
              <a:rPr lang="en-US" sz="1600" i="1" dirty="0">
                <a:solidFill>
                  <a:srgbClr val="FF0000"/>
                </a:solidFill>
              </a:rPr>
              <a:t> et al 1999)</a:t>
            </a:r>
          </a:p>
        </p:txBody>
      </p:sp>
      <p:sp>
        <p:nvSpPr>
          <p:cNvPr id="30727" name="Text Box 7"/>
          <p:cNvSpPr txBox="1">
            <a:spLocks noChangeArrowheads="1"/>
          </p:cNvSpPr>
          <p:nvPr/>
        </p:nvSpPr>
        <p:spPr bwMode="auto">
          <a:xfrm>
            <a:off x="3032125" y="3795713"/>
            <a:ext cx="2033588"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0"/>
              <a:t>5000 kmol/h</a:t>
            </a:r>
          </a:p>
          <a:p>
            <a:r>
              <a:rPr lang="en-US" sz="1600" b="0"/>
              <a:t>P = 1000 kPa</a:t>
            </a:r>
          </a:p>
          <a:p>
            <a:r>
              <a:rPr lang="en-US" sz="1600" b="0"/>
              <a:t>T = 20ºC</a:t>
            </a:r>
          </a:p>
          <a:p>
            <a:r>
              <a:rPr lang="en-US" sz="1600" b="0"/>
              <a:t>105.5 kmol/h N2</a:t>
            </a:r>
          </a:p>
          <a:p>
            <a:r>
              <a:rPr lang="en-US" sz="1600" b="0"/>
              <a:t>4138 kmol/h Methane</a:t>
            </a:r>
          </a:p>
          <a:p>
            <a:r>
              <a:rPr lang="en-US" sz="1600" b="0"/>
              <a:t>435.5 kmol/h Ethane</a:t>
            </a:r>
          </a:p>
          <a:p>
            <a:r>
              <a:rPr lang="en-US" sz="1600" b="0"/>
              <a:t>205.5 kmol/h Propane</a:t>
            </a:r>
          </a:p>
          <a:p>
            <a:r>
              <a:rPr lang="en-US" sz="1600" b="0"/>
              <a:t>70.5 kmol/h n-Butane</a:t>
            </a:r>
          </a:p>
          <a:p>
            <a:r>
              <a:rPr lang="en-US" sz="1600" b="0"/>
              <a:t>28.5 kmol/h n-Pentane</a:t>
            </a:r>
          </a:p>
          <a:p>
            <a:r>
              <a:rPr lang="en-US" sz="1600" b="0"/>
              <a:t>16.5 kmol/h n-Hexane</a:t>
            </a:r>
          </a:p>
        </p:txBody>
      </p:sp>
      <p:sp>
        <p:nvSpPr>
          <p:cNvPr id="30728" name="Text Box 8"/>
          <p:cNvSpPr txBox="1">
            <a:spLocks noChangeArrowheads="1"/>
          </p:cNvSpPr>
          <p:nvPr/>
        </p:nvSpPr>
        <p:spPr bwMode="auto">
          <a:xfrm>
            <a:off x="5562600" y="1371600"/>
            <a:ext cx="3429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0"/>
              <a:t>At least 4900 kmol/h C4 and lighter. Combined mol frac.&gt;0.995, T&gt;20ºC</a:t>
            </a:r>
          </a:p>
        </p:txBody>
      </p:sp>
    </p:spTree>
    <p:extLst>
      <p:ext uri="{BB962C8B-B14F-4D97-AF65-F5344CB8AC3E}">
        <p14:creationId xmlns:p14="http://schemas.microsoft.com/office/powerpoint/2010/main" val="2714905034"/>
      </p:ext>
    </p:extLst>
  </p:cSld>
  <p:clrMapOvr>
    <a:masterClrMapping/>
  </p:clrMapOvr>
  <p:transition advTm="34609"/>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685800" y="762000"/>
            <a:ext cx="2474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rgbClr val="A50021"/>
                </a:solidFill>
                <a:effectLst>
                  <a:outerShdw blurRad="38100" dist="38100" dir="2700000" algn="tl">
                    <a:srgbClr val="C0C0C0"/>
                  </a:outerShdw>
                </a:effectLst>
              </a:rPr>
              <a:t>AVAILABLE UTILITIES</a:t>
            </a:r>
          </a:p>
        </p:txBody>
      </p:sp>
      <p:sp>
        <p:nvSpPr>
          <p:cNvPr id="35845" name="Text Box 5"/>
          <p:cNvSpPr txBox="1">
            <a:spLocks noChangeArrowheads="1"/>
          </p:cNvSpPr>
          <p:nvPr/>
        </p:nvSpPr>
        <p:spPr bwMode="auto">
          <a:xfrm>
            <a:off x="898525" y="1574800"/>
            <a:ext cx="7397750"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0" dirty="0">
                <a:solidFill>
                  <a:srgbClr val="FF0000"/>
                </a:solidFill>
              </a:rPr>
              <a:t>Cooling</a:t>
            </a:r>
            <a:r>
              <a:rPr lang="en-US" sz="1600" b="0" dirty="0"/>
              <a:t>	    </a:t>
            </a:r>
            <a:r>
              <a:rPr lang="en-US" sz="1600" b="0" dirty="0">
                <a:solidFill>
                  <a:srgbClr val="0000FF"/>
                </a:solidFill>
              </a:rPr>
              <a:t>Tin (ºC)	   Tout (ºC)       </a:t>
            </a:r>
            <a:r>
              <a:rPr lang="en-US" sz="1600" b="0" dirty="0" err="1">
                <a:solidFill>
                  <a:srgbClr val="0000FF"/>
                </a:solidFill>
                <a:latin typeface="GreekC" pitchFamily="2" charset="0"/>
              </a:rPr>
              <a:t>Δ</a:t>
            </a:r>
            <a:r>
              <a:rPr lang="en-US" sz="1600" b="0" dirty="0" err="1">
                <a:solidFill>
                  <a:srgbClr val="0000FF"/>
                </a:solidFill>
              </a:rPr>
              <a:t>Tmin</a:t>
            </a:r>
            <a:r>
              <a:rPr lang="en-US" sz="1600" b="0" dirty="0">
                <a:solidFill>
                  <a:srgbClr val="0000FF"/>
                </a:solidFill>
              </a:rPr>
              <a:t> (ºC)      U (W/m2 ºC)      Cost ($/kW-year)</a:t>
            </a:r>
          </a:p>
          <a:p>
            <a:r>
              <a:rPr lang="en-US" sz="1600" b="0" dirty="0">
                <a:solidFill>
                  <a:srgbClr val="0000FF"/>
                </a:solidFill>
              </a:rPr>
              <a:t>Air </a:t>
            </a:r>
            <a:r>
              <a:rPr lang="en-US" sz="1600" b="0" dirty="0">
                <a:solidFill>
                  <a:schemeClr val="accent2"/>
                </a:solidFill>
              </a:rPr>
              <a:t> </a:t>
            </a:r>
            <a:r>
              <a:rPr lang="en-US" sz="1600" b="0" dirty="0"/>
              <a:t>                 </a:t>
            </a:r>
            <a:r>
              <a:rPr lang="en-US" sz="1600" b="0" dirty="0" smtClean="0"/>
              <a:t>  30</a:t>
            </a:r>
            <a:r>
              <a:rPr lang="en-US" sz="1600" b="0" dirty="0"/>
              <a:t>	    </a:t>
            </a:r>
            <a:r>
              <a:rPr lang="en-US" sz="1600" b="0" dirty="0" smtClean="0"/>
              <a:t> </a:t>
            </a:r>
            <a:r>
              <a:rPr lang="en-US" sz="1600" b="0" dirty="0"/>
              <a:t>35                   10                      100                           0</a:t>
            </a:r>
          </a:p>
          <a:p>
            <a:r>
              <a:rPr lang="en-US" sz="1600" b="0" dirty="0">
                <a:solidFill>
                  <a:srgbClr val="0000FF"/>
                </a:solidFill>
              </a:rPr>
              <a:t>Water </a:t>
            </a:r>
            <a:r>
              <a:rPr lang="en-US" sz="1600" b="0" dirty="0"/>
              <a:t>              20              25                   10                      800                    </a:t>
            </a:r>
            <a:r>
              <a:rPr lang="en-US" sz="1600" b="0" dirty="0" smtClean="0"/>
              <a:t>       </a:t>
            </a:r>
            <a:r>
              <a:rPr lang="en-US" sz="1600" b="0" dirty="0"/>
              <a:t>6.7</a:t>
            </a:r>
          </a:p>
          <a:p>
            <a:r>
              <a:rPr lang="en-US" sz="1600" b="0" dirty="0">
                <a:solidFill>
                  <a:srgbClr val="0000FF"/>
                </a:solidFill>
              </a:rPr>
              <a:t>Cold Water        </a:t>
            </a:r>
            <a:r>
              <a:rPr lang="en-US" sz="1600" b="0" dirty="0"/>
              <a:t>8              15                 </a:t>
            </a:r>
            <a:r>
              <a:rPr lang="en-US" sz="1600" b="0" dirty="0" smtClean="0"/>
              <a:t>    </a:t>
            </a:r>
            <a:r>
              <a:rPr lang="en-US" sz="1600" b="0" dirty="0"/>
              <a:t>5                       800                         15   </a:t>
            </a:r>
          </a:p>
          <a:p>
            <a:r>
              <a:rPr lang="en-US" sz="1600" b="0" dirty="0">
                <a:solidFill>
                  <a:srgbClr val="0000FF"/>
                </a:solidFill>
              </a:rPr>
              <a:t>R1</a:t>
            </a:r>
            <a:r>
              <a:rPr lang="en-US" sz="1600" b="0" dirty="0"/>
              <a:t>                   </a:t>
            </a:r>
            <a:r>
              <a:rPr lang="en-US" sz="1600" b="0" dirty="0" smtClean="0"/>
              <a:t> -</a:t>
            </a:r>
            <a:r>
              <a:rPr lang="en-US" sz="1600" b="0" dirty="0"/>
              <a:t>25             -24                  </a:t>
            </a:r>
            <a:r>
              <a:rPr lang="en-US" sz="1600" b="0" dirty="0" smtClean="0"/>
              <a:t>  </a:t>
            </a:r>
            <a:r>
              <a:rPr lang="en-US" sz="1600" b="0" dirty="0"/>
              <a:t>3                       300                         86.3</a:t>
            </a:r>
          </a:p>
          <a:p>
            <a:r>
              <a:rPr lang="en-US" sz="1600" b="0" dirty="0">
                <a:solidFill>
                  <a:srgbClr val="0000FF"/>
                </a:solidFill>
              </a:rPr>
              <a:t>R2 </a:t>
            </a:r>
            <a:r>
              <a:rPr lang="en-US" sz="1600" b="0" dirty="0"/>
              <a:t>                  </a:t>
            </a:r>
            <a:r>
              <a:rPr lang="en-US" sz="1600" b="0" dirty="0" smtClean="0"/>
              <a:t> -</a:t>
            </a:r>
            <a:r>
              <a:rPr lang="en-US" sz="1600" b="0" dirty="0"/>
              <a:t>40             -39                   </a:t>
            </a:r>
            <a:r>
              <a:rPr lang="en-US" sz="1600" b="0" dirty="0" smtClean="0"/>
              <a:t> 3                       </a:t>
            </a:r>
            <a:r>
              <a:rPr lang="en-US" sz="1600" b="0" dirty="0"/>
              <a:t>300                      </a:t>
            </a:r>
            <a:r>
              <a:rPr lang="en-US" sz="1600" b="0" dirty="0" smtClean="0"/>
              <a:t>  </a:t>
            </a:r>
            <a:r>
              <a:rPr lang="en-US" sz="1600" b="0" dirty="0"/>
              <a:t>106.1 </a:t>
            </a:r>
          </a:p>
          <a:p>
            <a:r>
              <a:rPr lang="en-US" sz="1600" b="0" dirty="0">
                <a:solidFill>
                  <a:srgbClr val="0000FF"/>
                </a:solidFill>
              </a:rPr>
              <a:t>R3 </a:t>
            </a:r>
            <a:r>
              <a:rPr lang="en-US" sz="1600" b="0" dirty="0"/>
              <a:t>                  </a:t>
            </a:r>
            <a:r>
              <a:rPr lang="en-US" sz="1600" b="0" dirty="0" smtClean="0"/>
              <a:t> -</a:t>
            </a:r>
            <a:r>
              <a:rPr lang="en-US" sz="1600" b="0" dirty="0"/>
              <a:t>65             -64                   </a:t>
            </a:r>
            <a:r>
              <a:rPr lang="en-US" sz="1600" b="0" dirty="0" smtClean="0"/>
              <a:t> 3                       </a:t>
            </a:r>
            <a:r>
              <a:rPr lang="en-US" sz="1600" b="0" dirty="0"/>
              <a:t>300                       </a:t>
            </a:r>
            <a:r>
              <a:rPr lang="en-US" sz="1600" b="0" dirty="0" smtClean="0"/>
              <a:t> 185.3</a:t>
            </a:r>
            <a:endParaRPr lang="en-US" sz="1600" b="0" dirty="0"/>
          </a:p>
          <a:p>
            <a:r>
              <a:rPr lang="en-US" sz="1600" b="0" dirty="0">
                <a:solidFill>
                  <a:srgbClr val="FF0000"/>
                </a:solidFill>
              </a:rPr>
              <a:t>Heating  </a:t>
            </a:r>
            <a:r>
              <a:rPr lang="en-US" sz="1600" b="0" dirty="0"/>
              <a:t>         </a:t>
            </a:r>
          </a:p>
          <a:p>
            <a:r>
              <a:rPr lang="en-US" sz="1600" b="0" dirty="0">
                <a:solidFill>
                  <a:srgbClr val="0000FF"/>
                </a:solidFill>
              </a:rPr>
              <a:t>Hot Water        </a:t>
            </a:r>
            <a:r>
              <a:rPr lang="en-US" sz="1600" b="0" dirty="0"/>
              <a:t>80            </a:t>
            </a:r>
            <a:r>
              <a:rPr lang="en-US" sz="1600" b="0" dirty="0" smtClean="0"/>
              <a:t>  </a:t>
            </a:r>
            <a:r>
              <a:rPr lang="en-US" sz="1600" b="0" dirty="0"/>
              <a:t>60                 </a:t>
            </a:r>
            <a:r>
              <a:rPr lang="en-US" sz="1600" b="0" dirty="0" smtClean="0"/>
              <a:t>10                       </a:t>
            </a:r>
            <a:r>
              <a:rPr lang="en-US" sz="1600" b="0" dirty="0"/>
              <a:t>800                        </a:t>
            </a:r>
            <a:r>
              <a:rPr lang="en-US" sz="1600" b="0" dirty="0" smtClean="0"/>
              <a:t> 15 </a:t>
            </a:r>
            <a:endParaRPr lang="en-US" sz="1600" b="0" dirty="0"/>
          </a:p>
          <a:p>
            <a:r>
              <a:rPr lang="en-US" sz="1600" b="0" dirty="0">
                <a:solidFill>
                  <a:srgbClr val="0000FF"/>
                </a:solidFill>
              </a:rPr>
              <a:t>Vapor LP       </a:t>
            </a:r>
            <a:r>
              <a:rPr lang="en-US" sz="1600" b="0" dirty="0" smtClean="0">
                <a:solidFill>
                  <a:srgbClr val="0000FF"/>
                </a:solidFill>
              </a:rPr>
              <a:t> </a:t>
            </a:r>
            <a:r>
              <a:rPr lang="en-US" sz="1600" b="0" dirty="0" smtClean="0"/>
              <a:t>125             124                 </a:t>
            </a:r>
            <a:r>
              <a:rPr lang="en-US" sz="1600" b="0" dirty="0"/>
              <a:t>10                   </a:t>
            </a:r>
            <a:r>
              <a:rPr lang="en-US" sz="1600" b="0" dirty="0" smtClean="0"/>
              <a:t> 1600                         </a:t>
            </a:r>
            <a:r>
              <a:rPr lang="en-US" sz="1600" b="0" dirty="0"/>
              <a:t>59.9</a:t>
            </a:r>
          </a:p>
          <a:p>
            <a:r>
              <a:rPr lang="en-US" sz="1600" b="0" dirty="0">
                <a:solidFill>
                  <a:srgbClr val="0000FF"/>
                </a:solidFill>
              </a:rPr>
              <a:t>Vapor MP      </a:t>
            </a:r>
            <a:r>
              <a:rPr lang="en-US" sz="1600" b="0" dirty="0"/>
              <a:t>175             </a:t>
            </a:r>
            <a:r>
              <a:rPr lang="en-US" sz="1600" b="0" dirty="0" smtClean="0"/>
              <a:t>174                 </a:t>
            </a:r>
            <a:r>
              <a:rPr lang="en-US" sz="1600" b="0" dirty="0"/>
              <a:t>10                   </a:t>
            </a:r>
            <a:r>
              <a:rPr lang="en-US" sz="1600" b="0" dirty="0" smtClean="0"/>
              <a:t> 1600                         </a:t>
            </a:r>
            <a:r>
              <a:rPr lang="en-US" sz="1600" b="0" dirty="0"/>
              <a:t>69.4</a:t>
            </a:r>
          </a:p>
          <a:p>
            <a:r>
              <a:rPr lang="en-US" sz="1600" b="0" dirty="0">
                <a:solidFill>
                  <a:srgbClr val="0000FF"/>
                </a:solidFill>
              </a:rPr>
              <a:t>Vapor HP       </a:t>
            </a:r>
            <a:r>
              <a:rPr lang="en-US" sz="1600" b="0" dirty="0"/>
              <a:t>250             </a:t>
            </a:r>
            <a:r>
              <a:rPr lang="en-US" sz="1600" b="0" dirty="0" smtClean="0"/>
              <a:t>249                 </a:t>
            </a:r>
            <a:r>
              <a:rPr lang="en-US" sz="1600" b="0" dirty="0"/>
              <a:t>10                   </a:t>
            </a:r>
            <a:r>
              <a:rPr lang="en-US" sz="1600" b="0" dirty="0" smtClean="0"/>
              <a:t> 1600                         </a:t>
            </a:r>
            <a:r>
              <a:rPr lang="en-US" sz="1600" b="0" dirty="0"/>
              <a:t>78.8 </a:t>
            </a:r>
          </a:p>
          <a:p>
            <a:r>
              <a:rPr lang="en-US" sz="1600" b="0" dirty="0">
                <a:solidFill>
                  <a:srgbClr val="FF0000"/>
                </a:solidFill>
              </a:rPr>
              <a:t>Other</a:t>
            </a:r>
          </a:p>
          <a:p>
            <a:r>
              <a:rPr lang="en-US" sz="1600" b="0" dirty="0">
                <a:solidFill>
                  <a:srgbClr val="0000FF"/>
                </a:solidFill>
              </a:rPr>
              <a:t>Electricity </a:t>
            </a:r>
            <a:r>
              <a:rPr lang="en-US" sz="1600" b="0" dirty="0"/>
              <a:t>                                                                                                       </a:t>
            </a:r>
            <a:r>
              <a:rPr lang="en-US" sz="1600" b="0" dirty="0" smtClean="0"/>
              <a:t>   480</a:t>
            </a:r>
            <a:endParaRPr lang="en-US" sz="1600" b="0" dirty="0"/>
          </a:p>
          <a:p>
            <a:r>
              <a:rPr lang="en-US" sz="1600" b="0" dirty="0">
                <a:solidFill>
                  <a:srgbClr val="0000FF"/>
                </a:solidFill>
              </a:rPr>
              <a:t>Fuel</a:t>
            </a:r>
            <a:r>
              <a:rPr lang="en-US" sz="1600" b="0" dirty="0">
                <a:solidFill>
                  <a:schemeClr val="accent2"/>
                </a:solidFill>
              </a:rPr>
              <a:t>  </a:t>
            </a:r>
            <a:r>
              <a:rPr lang="en-US" sz="1600" b="0" dirty="0"/>
              <a:t>                                                                                                                </a:t>
            </a:r>
            <a:r>
              <a:rPr lang="en-US" sz="1600" b="0" dirty="0" smtClean="0"/>
              <a:t>  115.2</a:t>
            </a:r>
            <a:endParaRPr lang="en-US" sz="1600" b="0" dirty="0"/>
          </a:p>
        </p:txBody>
      </p:sp>
    </p:spTree>
    <p:extLst>
      <p:ext uri="{BB962C8B-B14F-4D97-AF65-F5344CB8AC3E}">
        <p14:creationId xmlns:p14="http://schemas.microsoft.com/office/powerpoint/2010/main" val="2257068721"/>
      </p:ext>
    </p:extLst>
  </p:cSld>
  <p:clrMapOvr>
    <a:masterClrMapping/>
  </p:clrMapOvr>
  <p:transition advTm="1461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50" name="Object 6"/>
          <p:cNvGraphicFramePr>
            <a:graphicFrameLocks noChangeAspect="1"/>
          </p:cNvGraphicFramePr>
          <p:nvPr/>
        </p:nvGraphicFramePr>
        <p:xfrm>
          <a:off x="990600" y="990600"/>
          <a:ext cx="7239000" cy="2206625"/>
        </p:xfrm>
        <a:graphic>
          <a:graphicData uri="http://schemas.openxmlformats.org/presentationml/2006/ole">
            <mc:AlternateContent xmlns:mc="http://schemas.openxmlformats.org/markup-compatibility/2006">
              <mc:Choice xmlns:v="urn:schemas-microsoft-com:vml" Requires="v">
                <p:oleObj spid="_x0000_s10430" name="Ecuación" r:id="rId3" imgW="5956200" imgH="1815840" progId="Equation.3">
                  <p:embed/>
                </p:oleObj>
              </mc:Choice>
              <mc:Fallback>
                <p:oleObj name="Ecuación" r:id="rId3" imgW="5956200" imgH="18158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990600"/>
                        <a:ext cx="7239000" cy="220662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A5002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1" name="Object 7"/>
          <p:cNvGraphicFramePr>
            <a:graphicFrameLocks noChangeAspect="1"/>
          </p:cNvGraphicFramePr>
          <p:nvPr/>
        </p:nvGraphicFramePr>
        <p:xfrm>
          <a:off x="990600" y="3810000"/>
          <a:ext cx="3657600" cy="1530350"/>
        </p:xfrm>
        <a:graphic>
          <a:graphicData uri="http://schemas.openxmlformats.org/presentationml/2006/ole">
            <mc:AlternateContent xmlns:mc="http://schemas.openxmlformats.org/markup-compatibility/2006">
              <mc:Choice xmlns:v="urn:schemas-microsoft-com:vml" Requires="v">
                <p:oleObj spid="_x0000_s10431" name="Ecuación" r:id="rId5" imgW="2793960" imgH="1168200" progId="Equation.3">
                  <p:embed/>
                </p:oleObj>
              </mc:Choice>
              <mc:Fallback>
                <p:oleObj name="Ecuación" r:id="rId5" imgW="2793960" imgH="1168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810000"/>
                        <a:ext cx="3657600" cy="153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2" name="AutoShape 8"/>
          <p:cNvSpPr>
            <a:spLocks/>
          </p:cNvSpPr>
          <p:nvPr/>
        </p:nvSpPr>
        <p:spPr bwMode="auto">
          <a:xfrm>
            <a:off x="4876800" y="3810000"/>
            <a:ext cx="76200" cy="1524000"/>
          </a:xfrm>
          <a:prstGeom prst="rightBrace">
            <a:avLst>
              <a:gd name="adj1" fmla="val 16666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3" name="Text Box 9"/>
          <p:cNvSpPr txBox="1">
            <a:spLocks noChangeArrowheads="1"/>
          </p:cNvSpPr>
          <p:nvPr/>
        </p:nvSpPr>
        <p:spPr bwMode="auto">
          <a:xfrm>
            <a:off x="5029200" y="4191000"/>
            <a:ext cx="36734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0"/>
              <a:t>Calculated as implicit equations using MATLAB functions.</a:t>
            </a:r>
          </a:p>
        </p:txBody>
      </p:sp>
    </p:spTree>
    <p:extLst>
      <p:ext uri="{BB962C8B-B14F-4D97-AF65-F5344CB8AC3E}">
        <p14:creationId xmlns:p14="http://schemas.microsoft.com/office/powerpoint/2010/main" val="453523124"/>
      </p:ext>
    </p:extLst>
  </p:cSld>
  <p:clrMapOvr>
    <a:masterClrMapping/>
  </p:clrMapOvr>
  <p:transition advTm="42609"/>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dibuj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828800"/>
            <a:ext cx="83820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5" name="Group 11"/>
          <p:cNvGrpSpPr>
            <a:grpSpLocks/>
          </p:cNvGrpSpPr>
          <p:nvPr/>
        </p:nvGrpSpPr>
        <p:grpSpPr bwMode="auto">
          <a:xfrm>
            <a:off x="1295400" y="4191000"/>
            <a:ext cx="7620000" cy="2057400"/>
            <a:chOff x="816" y="2640"/>
            <a:chExt cx="4800" cy="1296"/>
          </a:xfrm>
        </p:grpSpPr>
        <p:grpSp>
          <p:nvGrpSpPr>
            <p:cNvPr id="36871" name="Group 7"/>
            <p:cNvGrpSpPr>
              <a:grpSpLocks/>
            </p:cNvGrpSpPr>
            <p:nvPr/>
          </p:nvGrpSpPr>
          <p:grpSpPr bwMode="auto">
            <a:xfrm>
              <a:off x="1920" y="2832"/>
              <a:ext cx="3696" cy="1104"/>
              <a:chOff x="1008" y="2880"/>
              <a:chExt cx="3696" cy="1104"/>
            </a:xfrm>
          </p:grpSpPr>
          <p:sp>
            <p:nvSpPr>
              <p:cNvPr id="36870" name="Oval 6"/>
              <p:cNvSpPr>
                <a:spLocks noChangeArrowheads="1"/>
              </p:cNvSpPr>
              <p:nvPr/>
            </p:nvSpPr>
            <p:spPr bwMode="auto">
              <a:xfrm>
                <a:off x="1008" y="2880"/>
                <a:ext cx="3696" cy="1104"/>
              </a:xfrm>
              <a:prstGeom prst="ellipse">
                <a:avLst/>
              </a:prstGeom>
              <a:solidFill>
                <a:srgbClr val="FFFFCC"/>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6869" name="Object 5"/>
              <p:cNvGraphicFramePr>
                <a:graphicFrameLocks noChangeAspect="1"/>
              </p:cNvGraphicFramePr>
              <p:nvPr/>
            </p:nvGraphicFramePr>
            <p:xfrm>
              <a:off x="1440" y="3120"/>
              <a:ext cx="2928" cy="636"/>
            </p:xfrm>
            <a:graphic>
              <a:graphicData uri="http://schemas.openxmlformats.org/presentationml/2006/ole">
                <mc:AlternateContent xmlns:mc="http://schemas.openxmlformats.org/markup-compatibility/2006">
                  <mc:Choice xmlns:v="urn:schemas-microsoft-com:vml" Requires="v">
                    <p:oleObj spid="_x0000_s11642" name="Ecuación" r:id="rId5" imgW="3504960" imgH="761760" progId="Equation.3">
                      <p:embed/>
                    </p:oleObj>
                  </mc:Choice>
                  <mc:Fallback>
                    <p:oleObj name="Ecuación" r:id="rId5" imgW="3504960" imgH="7617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0" y="3120"/>
                            <a:ext cx="2928" cy="636"/>
                          </a:xfrm>
                          <a:prstGeom prst="rect">
                            <a:avLst/>
                          </a:prstGeom>
                          <a:solidFill>
                            <a:srgbClr val="FFFFCC"/>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6873" name="Oval 9"/>
            <p:cNvSpPr>
              <a:spLocks noChangeArrowheads="1"/>
            </p:cNvSpPr>
            <p:nvPr/>
          </p:nvSpPr>
          <p:spPr bwMode="auto">
            <a:xfrm>
              <a:off x="816" y="2640"/>
              <a:ext cx="576" cy="576"/>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4" name="Line 10"/>
            <p:cNvSpPr>
              <a:spLocks noChangeShapeType="1"/>
            </p:cNvSpPr>
            <p:nvPr/>
          </p:nvSpPr>
          <p:spPr bwMode="auto">
            <a:xfrm>
              <a:off x="1344" y="3072"/>
              <a:ext cx="624" cy="24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81" name="Group 17"/>
          <p:cNvGrpSpPr>
            <a:grpSpLocks/>
          </p:cNvGrpSpPr>
          <p:nvPr/>
        </p:nvGrpSpPr>
        <p:grpSpPr bwMode="auto">
          <a:xfrm>
            <a:off x="381000" y="381000"/>
            <a:ext cx="8610600" cy="3048000"/>
            <a:chOff x="240" y="240"/>
            <a:chExt cx="5424" cy="1920"/>
          </a:xfrm>
        </p:grpSpPr>
        <p:grpSp>
          <p:nvGrpSpPr>
            <p:cNvPr id="36876" name="Group 12"/>
            <p:cNvGrpSpPr>
              <a:grpSpLocks/>
            </p:cNvGrpSpPr>
            <p:nvPr/>
          </p:nvGrpSpPr>
          <p:grpSpPr bwMode="auto">
            <a:xfrm>
              <a:off x="240" y="240"/>
              <a:ext cx="5424" cy="1104"/>
              <a:chOff x="96" y="1632"/>
              <a:chExt cx="5424" cy="1104"/>
            </a:xfrm>
          </p:grpSpPr>
          <p:sp>
            <p:nvSpPr>
              <p:cNvPr id="36877" name="AutoShape 13"/>
              <p:cNvSpPr>
                <a:spLocks noChangeArrowheads="1"/>
              </p:cNvSpPr>
              <p:nvPr/>
            </p:nvSpPr>
            <p:spPr bwMode="auto">
              <a:xfrm>
                <a:off x="96" y="1632"/>
                <a:ext cx="5424" cy="1104"/>
              </a:xfrm>
              <a:prstGeom prst="roundRect">
                <a:avLst>
                  <a:gd name="adj" fmla="val 39199"/>
                </a:avLst>
              </a:prstGeom>
              <a:solidFill>
                <a:srgbClr val="FFFFCC"/>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6878" name="Object 14"/>
              <p:cNvGraphicFramePr>
                <a:graphicFrameLocks noChangeAspect="1"/>
              </p:cNvGraphicFramePr>
              <p:nvPr/>
            </p:nvGraphicFramePr>
            <p:xfrm>
              <a:off x="432" y="1727"/>
              <a:ext cx="4944" cy="911"/>
            </p:xfrm>
            <a:graphic>
              <a:graphicData uri="http://schemas.openxmlformats.org/presentationml/2006/ole">
                <mc:AlternateContent xmlns:mc="http://schemas.openxmlformats.org/markup-compatibility/2006">
                  <mc:Choice xmlns:v="urn:schemas-microsoft-com:vml" Requires="v">
                    <p:oleObj spid="_x0000_s11643" name="Ecuación" r:id="rId7" imgW="6756120" imgH="1244520" progId="Equation.3">
                      <p:embed/>
                    </p:oleObj>
                  </mc:Choice>
                  <mc:Fallback>
                    <p:oleObj name="Ecuación" r:id="rId7" imgW="6756120" imgH="124452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 y="1727"/>
                            <a:ext cx="4944" cy="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6879" name="Oval 15"/>
            <p:cNvSpPr>
              <a:spLocks noChangeArrowheads="1"/>
            </p:cNvSpPr>
            <p:nvPr/>
          </p:nvSpPr>
          <p:spPr bwMode="auto">
            <a:xfrm>
              <a:off x="624" y="1584"/>
              <a:ext cx="576" cy="576"/>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0" name="Line 16"/>
            <p:cNvSpPr>
              <a:spLocks noChangeShapeType="1"/>
            </p:cNvSpPr>
            <p:nvPr/>
          </p:nvSpPr>
          <p:spPr bwMode="auto">
            <a:xfrm flipV="1">
              <a:off x="1008" y="1296"/>
              <a:ext cx="96" cy="28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87" name="Group 23"/>
          <p:cNvGrpSpPr>
            <a:grpSpLocks/>
          </p:cNvGrpSpPr>
          <p:nvPr/>
        </p:nvGrpSpPr>
        <p:grpSpPr bwMode="auto">
          <a:xfrm>
            <a:off x="381000" y="2514600"/>
            <a:ext cx="8686800" cy="3124200"/>
            <a:chOff x="288" y="1584"/>
            <a:chExt cx="5472" cy="1968"/>
          </a:xfrm>
        </p:grpSpPr>
        <p:grpSp>
          <p:nvGrpSpPr>
            <p:cNvPr id="36882" name="Group 18"/>
            <p:cNvGrpSpPr>
              <a:grpSpLocks/>
            </p:cNvGrpSpPr>
            <p:nvPr/>
          </p:nvGrpSpPr>
          <p:grpSpPr bwMode="auto">
            <a:xfrm>
              <a:off x="288" y="2544"/>
              <a:ext cx="5472" cy="1008"/>
              <a:chOff x="192" y="1296"/>
              <a:chExt cx="5472" cy="1008"/>
            </a:xfrm>
          </p:grpSpPr>
          <p:sp>
            <p:nvSpPr>
              <p:cNvPr id="36883" name="AutoShape 19"/>
              <p:cNvSpPr>
                <a:spLocks noChangeArrowheads="1"/>
              </p:cNvSpPr>
              <p:nvPr/>
            </p:nvSpPr>
            <p:spPr bwMode="auto">
              <a:xfrm>
                <a:off x="192" y="1296"/>
                <a:ext cx="5472" cy="1008"/>
              </a:xfrm>
              <a:prstGeom prst="roundRect">
                <a:avLst>
                  <a:gd name="adj" fmla="val 16667"/>
                </a:avLst>
              </a:prstGeom>
              <a:solidFill>
                <a:srgbClr val="FFFFCC"/>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6884" name="Object 20"/>
              <p:cNvGraphicFramePr>
                <a:graphicFrameLocks noChangeAspect="1"/>
              </p:cNvGraphicFramePr>
              <p:nvPr/>
            </p:nvGraphicFramePr>
            <p:xfrm>
              <a:off x="288" y="1440"/>
              <a:ext cx="5136" cy="755"/>
            </p:xfrm>
            <a:graphic>
              <a:graphicData uri="http://schemas.openxmlformats.org/presentationml/2006/ole">
                <mc:AlternateContent xmlns:mc="http://schemas.openxmlformats.org/markup-compatibility/2006">
                  <mc:Choice xmlns:v="urn:schemas-microsoft-com:vml" Requires="v">
                    <p:oleObj spid="_x0000_s11644" name="Ecuación" r:id="rId9" imgW="6565680" imgH="965160" progId="Equation.3">
                      <p:embed/>
                    </p:oleObj>
                  </mc:Choice>
                  <mc:Fallback>
                    <p:oleObj name="Ecuación" r:id="rId9" imgW="6565680" imgH="96516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 y="1440"/>
                            <a:ext cx="5136" cy="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6885" name="Oval 21"/>
            <p:cNvSpPr>
              <a:spLocks noChangeArrowheads="1"/>
            </p:cNvSpPr>
            <p:nvPr/>
          </p:nvSpPr>
          <p:spPr bwMode="auto">
            <a:xfrm>
              <a:off x="1344" y="1584"/>
              <a:ext cx="576" cy="576"/>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6" name="Line 22"/>
            <p:cNvSpPr>
              <a:spLocks noChangeShapeType="1"/>
            </p:cNvSpPr>
            <p:nvPr/>
          </p:nvSpPr>
          <p:spPr bwMode="auto">
            <a:xfrm flipH="1">
              <a:off x="1440" y="2160"/>
              <a:ext cx="144" cy="43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93" name="Group 29"/>
          <p:cNvGrpSpPr>
            <a:grpSpLocks/>
          </p:cNvGrpSpPr>
          <p:nvPr/>
        </p:nvGrpSpPr>
        <p:grpSpPr bwMode="auto">
          <a:xfrm>
            <a:off x="2895600" y="609600"/>
            <a:ext cx="5791200" cy="2362200"/>
            <a:chOff x="1824" y="384"/>
            <a:chExt cx="3648" cy="1488"/>
          </a:xfrm>
        </p:grpSpPr>
        <p:graphicFrame>
          <p:nvGraphicFramePr>
            <p:cNvPr id="36888" name="Object 24"/>
            <p:cNvGraphicFramePr>
              <a:graphicFrameLocks noChangeAspect="1"/>
            </p:cNvGraphicFramePr>
            <p:nvPr/>
          </p:nvGraphicFramePr>
          <p:xfrm>
            <a:off x="1824" y="384"/>
            <a:ext cx="3648" cy="745"/>
          </p:xfrm>
          <a:graphic>
            <a:graphicData uri="http://schemas.openxmlformats.org/presentationml/2006/ole">
              <mc:AlternateContent xmlns:mc="http://schemas.openxmlformats.org/markup-compatibility/2006">
                <mc:Choice xmlns:v="urn:schemas-microsoft-com:vml" Requires="v">
                  <p:oleObj spid="_x0000_s11645" name="Ecuación" r:id="rId11" imgW="4724280" imgH="965160" progId="Equation.3">
                    <p:embed/>
                  </p:oleObj>
                </mc:Choice>
                <mc:Fallback>
                  <p:oleObj name="Ecuación" r:id="rId11" imgW="4724280" imgH="96516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4" y="384"/>
                          <a:ext cx="3648" cy="745"/>
                        </a:xfrm>
                        <a:prstGeom prst="rect">
                          <a:avLst/>
                        </a:prstGeom>
                        <a:solidFill>
                          <a:srgbClr val="CC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89" name="Oval 25"/>
            <p:cNvSpPr>
              <a:spLocks noChangeArrowheads="1"/>
            </p:cNvSpPr>
            <p:nvPr/>
          </p:nvSpPr>
          <p:spPr bwMode="auto">
            <a:xfrm>
              <a:off x="2784" y="1296"/>
              <a:ext cx="576" cy="576"/>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92" name="Line 28"/>
            <p:cNvSpPr>
              <a:spLocks noChangeShapeType="1"/>
            </p:cNvSpPr>
            <p:nvPr/>
          </p:nvSpPr>
          <p:spPr bwMode="auto">
            <a:xfrm flipV="1">
              <a:off x="3312" y="1056"/>
              <a:ext cx="384" cy="38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ustDataLst>
      <p:tags r:id="rId2"/>
    </p:custDataLst>
    <p:extLst>
      <p:ext uri="{BB962C8B-B14F-4D97-AF65-F5344CB8AC3E}">
        <p14:creationId xmlns:p14="http://schemas.microsoft.com/office/powerpoint/2010/main" val="683376372"/>
      </p:ext>
    </p:extLst>
  </p:cSld>
  <p:clrMapOvr>
    <a:masterClrMapping/>
  </p:clrMapOvr>
  <p:transition advTm="397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3687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688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3688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68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3688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68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12" descr="dibuj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828800"/>
            <a:ext cx="83820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904" name="Group 16"/>
          <p:cNvGrpSpPr>
            <a:grpSpLocks/>
          </p:cNvGrpSpPr>
          <p:nvPr/>
        </p:nvGrpSpPr>
        <p:grpSpPr bwMode="auto">
          <a:xfrm>
            <a:off x="838200" y="990600"/>
            <a:ext cx="6781800" cy="3657600"/>
            <a:chOff x="528" y="624"/>
            <a:chExt cx="4272" cy="2304"/>
          </a:xfrm>
        </p:grpSpPr>
        <p:sp>
          <p:nvSpPr>
            <p:cNvPr id="37901" name="Oval 13"/>
            <p:cNvSpPr>
              <a:spLocks noChangeArrowheads="1"/>
            </p:cNvSpPr>
            <p:nvPr/>
          </p:nvSpPr>
          <p:spPr bwMode="auto">
            <a:xfrm>
              <a:off x="4224" y="2352"/>
              <a:ext cx="576" cy="576"/>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7902" name="Object 14"/>
            <p:cNvGraphicFramePr>
              <a:graphicFrameLocks noChangeAspect="1"/>
            </p:cNvGraphicFramePr>
            <p:nvPr/>
          </p:nvGraphicFramePr>
          <p:xfrm>
            <a:off x="528" y="624"/>
            <a:ext cx="3504" cy="1410"/>
          </p:xfrm>
          <a:graphic>
            <a:graphicData uri="http://schemas.openxmlformats.org/presentationml/2006/ole">
              <mc:AlternateContent xmlns:mc="http://schemas.openxmlformats.org/markup-compatibility/2006">
                <mc:Choice xmlns:v="urn:schemas-microsoft-com:vml" Requires="v">
                  <p:oleObj spid="_x0000_s12478" name="Ecuación" r:id="rId5" imgW="4673520" imgH="1879560" progId="Equation.3">
                    <p:embed/>
                  </p:oleObj>
                </mc:Choice>
                <mc:Fallback>
                  <p:oleObj name="Ecuación" r:id="rId5" imgW="4673520" imgH="18795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 y="624"/>
                          <a:ext cx="3504" cy="1410"/>
                        </a:xfrm>
                        <a:prstGeom prst="rect">
                          <a:avLst/>
                        </a:prstGeom>
                        <a:solidFill>
                          <a:srgbClr val="CC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37903" name="AutoShape 15"/>
            <p:cNvCxnSpPr>
              <a:cxnSpLocks noChangeShapeType="1"/>
              <a:endCxn id="37901" idx="0"/>
            </p:cNvCxnSpPr>
            <p:nvPr/>
          </p:nvCxnSpPr>
          <p:spPr bwMode="auto">
            <a:xfrm>
              <a:off x="4032" y="1329"/>
              <a:ext cx="480" cy="1023"/>
            </a:xfrm>
            <a:prstGeom prst="curvedConnector2">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09" name="Group 21"/>
          <p:cNvGrpSpPr>
            <a:grpSpLocks/>
          </p:cNvGrpSpPr>
          <p:nvPr/>
        </p:nvGrpSpPr>
        <p:grpSpPr bwMode="auto">
          <a:xfrm>
            <a:off x="609600" y="4724400"/>
            <a:ext cx="7162800" cy="1241425"/>
            <a:chOff x="384" y="2976"/>
            <a:chExt cx="4512" cy="782"/>
          </a:xfrm>
        </p:grpSpPr>
        <p:graphicFrame>
          <p:nvGraphicFramePr>
            <p:cNvPr id="37905" name="Object 17"/>
            <p:cNvGraphicFramePr>
              <a:graphicFrameLocks noChangeAspect="1"/>
            </p:cNvGraphicFramePr>
            <p:nvPr/>
          </p:nvGraphicFramePr>
          <p:xfrm>
            <a:off x="384" y="2976"/>
            <a:ext cx="3693" cy="782"/>
          </p:xfrm>
          <a:graphic>
            <a:graphicData uri="http://schemas.openxmlformats.org/presentationml/2006/ole">
              <mc:AlternateContent xmlns:mc="http://schemas.openxmlformats.org/markup-compatibility/2006">
                <mc:Choice xmlns:v="urn:schemas-microsoft-com:vml" Requires="v">
                  <p:oleObj spid="_x0000_s12479" name="Ecuación" r:id="rId7" imgW="4279680" imgH="965160" progId="Equation.3">
                    <p:embed/>
                  </p:oleObj>
                </mc:Choice>
                <mc:Fallback>
                  <p:oleObj name="Ecuación" r:id="rId7" imgW="4279680" imgH="9651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 y="2976"/>
                          <a:ext cx="3693" cy="782"/>
                        </a:xfrm>
                        <a:prstGeom prst="rect">
                          <a:avLst/>
                        </a:prstGeom>
                        <a:solidFill>
                          <a:srgbClr val="CC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906" name="Oval 18"/>
            <p:cNvSpPr>
              <a:spLocks noChangeArrowheads="1"/>
            </p:cNvSpPr>
            <p:nvPr/>
          </p:nvSpPr>
          <p:spPr bwMode="auto">
            <a:xfrm>
              <a:off x="4301" y="3014"/>
              <a:ext cx="595" cy="558"/>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7" name="Line 19"/>
            <p:cNvSpPr>
              <a:spLocks noChangeShapeType="1"/>
            </p:cNvSpPr>
            <p:nvPr/>
          </p:nvSpPr>
          <p:spPr bwMode="auto">
            <a:xfrm flipV="1">
              <a:off x="4074" y="3404"/>
              <a:ext cx="227" cy="4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ustDataLst>
      <p:tags r:id="rId2"/>
    </p:custDataLst>
    <p:extLst>
      <p:ext uri="{BB962C8B-B14F-4D97-AF65-F5344CB8AC3E}">
        <p14:creationId xmlns:p14="http://schemas.microsoft.com/office/powerpoint/2010/main" val="3109208697"/>
      </p:ext>
    </p:extLst>
  </p:cSld>
  <p:clrMapOvr>
    <a:masterClrMapping/>
  </p:clrMapOvr>
  <p:transition advTm="82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3790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7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dibuj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352800"/>
            <a:ext cx="762000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 Box 8"/>
          <p:cNvSpPr txBox="1">
            <a:spLocks noChangeArrowheads="1"/>
          </p:cNvSpPr>
          <p:nvPr/>
        </p:nvSpPr>
        <p:spPr bwMode="auto">
          <a:xfrm>
            <a:off x="685800" y="4953000"/>
            <a:ext cx="611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FF0000"/>
                </a:solidFill>
              </a:rPr>
              <a:t>15 bar</a:t>
            </a:r>
          </a:p>
          <a:p>
            <a:r>
              <a:rPr lang="en-US" sz="1200">
                <a:solidFill>
                  <a:srgbClr val="FF0000"/>
                </a:solidFill>
              </a:rPr>
              <a:t>53.7ºC</a:t>
            </a:r>
          </a:p>
        </p:txBody>
      </p:sp>
      <p:sp>
        <p:nvSpPr>
          <p:cNvPr id="38921" name="Text Box 9"/>
          <p:cNvSpPr txBox="1">
            <a:spLocks noChangeArrowheads="1"/>
          </p:cNvSpPr>
          <p:nvPr/>
        </p:nvSpPr>
        <p:spPr bwMode="auto">
          <a:xfrm>
            <a:off x="1981200" y="4038600"/>
            <a:ext cx="496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FF0000"/>
                </a:solidFill>
              </a:rPr>
              <a:t>15ºC</a:t>
            </a:r>
          </a:p>
        </p:txBody>
      </p:sp>
      <p:sp>
        <p:nvSpPr>
          <p:cNvPr id="38922" name="Text Box 10"/>
          <p:cNvSpPr txBox="1">
            <a:spLocks noChangeArrowheads="1"/>
          </p:cNvSpPr>
          <p:nvPr/>
        </p:nvSpPr>
        <p:spPr bwMode="auto">
          <a:xfrm>
            <a:off x="2895600" y="4114800"/>
            <a:ext cx="582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solidFill>
                  <a:srgbClr val="FF0000"/>
                </a:solidFill>
              </a:rPr>
              <a:t>-10.7ºC</a:t>
            </a:r>
          </a:p>
        </p:txBody>
      </p:sp>
      <p:sp>
        <p:nvSpPr>
          <p:cNvPr id="38923" name="Text Box 11"/>
          <p:cNvSpPr txBox="1">
            <a:spLocks noChangeArrowheads="1"/>
          </p:cNvSpPr>
          <p:nvPr/>
        </p:nvSpPr>
        <p:spPr bwMode="auto">
          <a:xfrm>
            <a:off x="5181600" y="3581400"/>
            <a:ext cx="6111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FF0000"/>
                </a:solidFill>
              </a:rPr>
              <a:t>21.0ºC</a:t>
            </a:r>
          </a:p>
        </p:txBody>
      </p:sp>
      <p:sp>
        <p:nvSpPr>
          <p:cNvPr id="38924" name="Text Box 12"/>
          <p:cNvSpPr txBox="1">
            <a:spLocks noChangeArrowheads="1"/>
          </p:cNvSpPr>
          <p:nvPr/>
        </p:nvSpPr>
        <p:spPr bwMode="auto">
          <a:xfrm>
            <a:off x="4953000" y="4800600"/>
            <a:ext cx="6111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FF0000"/>
                </a:solidFill>
              </a:rPr>
              <a:t>28.9ºC</a:t>
            </a:r>
          </a:p>
        </p:txBody>
      </p:sp>
      <p:sp>
        <p:nvSpPr>
          <p:cNvPr id="38926" name="Text Box 14"/>
          <p:cNvSpPr txBox="1">
            <a:spLocks noChangeArrowheads="1"/>
          </p:cNvSpPr>
          <p:nvPr/>
        </p:nvSpPr>
        <p:spPr bwMode="auto">
          <a:xfrm>
            <a:off x="304800" y="3886200"/>
            <a:ext cx="9509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chemeClr val="accent2"/>
                </a:solidFill>
              </a:rPr>
              <a:t>Cold Water</a:t>
            </a:r>
          </a:p>
        </p:txBody>
      </p:sp>
      <p:sp>
        <p:nvSpPr>
          <p:cNvPr id="38927" name="Text Box 15"/>
          <p:cNvSpPr txBox="1">
            <a:spLocks noChangeArrowheads="1"/>
          </p:cNvSpPr>
          <p:nvPr/>
        </p:nvSpPr>
        <p:spPr bwMode="auto">
          <a:xfrm>
            <a:off x="2514600" y="3657600"/>
            <a:ext cx="987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chemeClr val="accent2"/>
                </a:solidFill>
              </a:rPr>
              <a:t>R1 </a:t>
            </a:r>
            <a:r>
              <a:rPr lang="en-US" sz="1200"/>
              <a:t>1741 kW</a:t>
            </a:r>
          </a:p>
        </p:txBody>
      </p:sp>
      <p:sp>
        <p:nvSpPr>
          <p:cNvPr id="38928" name="Rectangle 16"/>
          <p:cNvSpPr>
            <a:spLocks noChangeArrowheads="1"/>
          </p:cNvSpPr>
          <p:nvPr/>
        </p:nvSpPr>
        <p:spPr bwMode="auto">
          <a:xfrm>
            <a:off x="2819400" y="5486400"/>
            <a:ext cx="1143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solidFill>
                  <a:schemeClr val="accent2"/>
                </a:solidFill>
              </a:rPr>
              <a:t>5000 kmol/h</a:t>
            </a:r>
          </a:p>
          <a:p>
            <a:r>
              <a:rPr lang="en-US" sz="1200">
                <a:solidFill>
                  <a:schemeClr val="accent2"/>
                </a:solidFill>
              </a:rPr>
              <a:t>P = 1000 kPa</a:t>
            </a:r>
          </a:p>
          <a:p>
            <a:r>
              <a:rPr lang="en-US" sz="1200">
                <a:solidFill>
                  <a:schemeClr val="accent2"/>
                </a:solidFill>
              </a:rPr>
              <a:t>T = 20ºC</a:t>
            </a:r>
          </a:p>
        </p:txBody>
      </p:sp>
      <p:sp>
        <p:nvSpPr>
          <p:cNvPr id="38929" name="Text Box 17"/>
          <p:cNvSpPr txBox="1">
            <a:spLocks noChangeArrowheads="1"/>
          </p:cNvSpPr>
          <p:nvPr/>
        </p:nvSpPr>
        <p:spPr bwMode="auto">
          <a:xfrm>
            <a:off x="4724400" y="3200400"/>
            <a:ext cx="15017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chemeClr val="accent2"/>
                </a:solidFill>
              </a:rPr>
              <a:t>Hot Water </a:t>
            </a:r>
            <a:r>
              <a:rPr lang="en-US" sz="1200"/>
              <a:t>1819 kW</a:t>
            </a:r>
          </a:p>
        </p:txBody>
      </p:sp>
      <p:sp>
        <p:nvSpPr>
          <p:cNvPr id="38930" name="Text Box 18"/>
          <p:cNvSpPr txBox="1">
            <a:spLocks noChangeArrowheads="1"/>
          </p:cNvSpPr>
          <p:nvPr/>
        </p:nvSpPr>
        <p:spPr bwMode="auto">
          <a:xfrm>
            <a:off x="6858000" y="6477000"/>
            <a:ext cx="8747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chemeClr val="accent2"/>
                </a:solidFill>
              </a:rPr>
              <a:t>Vapor MP</a:t>
            </a:r>
          </a:p>
        </p:txBody>
      </p:sp>
      <p:sp>
        <p:nvSpPr>
          <p:cNvPr id="38931" name="Text Box 19"/>
          <p:cNvSpPr txBox="1">
            <a:spLocks noChangeArrowheads="1"/>
          </p:cNvSpPr>
          <p:nvPr/>
        </p:nvSpPr>
        <p:spPr bwMode="auto">
          <a:xfrm>
            <a:off x="6705600" y="4953000"/>
            <a:ext cx="369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chemeClr val="accent2"/>
                </a:solidFill>
              </a:rPr>
              <a:t>R3</a:t>
            </a:r>
          </a:p>
        </p:txBody>
      </p:sp>
      <p:sp>
        <p:nvSpPr>
          <p:cNvPr id="38935" name="Text Box 23"/>
          <p:cNvSpPr txBox="1">
            <a:spLocks noChangeArrowheads="1"/>
          </p:cNvSpPr>
          <p:nvPr/>
        </p:nvSpPr>
        <p:spPr bwMode="auto">
          <a:xfrm>
            <a:off x="1143000" y="5943600"/>
            <a:ext cx="763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1842 kW</a:t>
            </a:r>
          </a:p>
        </p:txBody>
      </p:sp>
      <p:sp>
        <p:nvSpPr>
          <p:cNvPr id="38936" name="Text Box 24"/>
          <p:cNvSpPr txBox="1">
            <a:spLocks noChangeArrowheads="1"/>
          </p:cNvSpPr>
          <p:nvPr/>
        </p:nvSpPr>
        <p:spPr bwMode="auto">
          <a:xfrm>
            <a:off x="1143000" y="3886200"/>
            <a:ext cx="763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2322 kW</a:t>
            </a:r>
          </a:p>
        </p:txBody>
      </p:sp>
      <p:sp>
        <p:nvSpPr>
          <p:cNvPr id="38937" name="Text Box 25"/>
          <p:cNvSpPr txBox="1">
            <a:spLocks noChangeArrowheads="1"/>
          </p:cNvSpPr>
          <p:nvPr/>
        </p:nvSpPr>
        <p:spPr bwMode="auto">
          <a:xfrm>
            <a:off x="1127125" y="6132513"/>
            <a:ext cx="1473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chemeClr val="accent2"/>
                </a:solidFill>
              </a:rPr>
              <a:t>Combustion Engine</a:t>
            </a:r>
          </a:p>
        </p:txBody>
      </p:sp>
      <p:sp>
        <p:nvSpPr>
          <p:cNvPr id="38938" name="Text Box 26"/>
          <p:cNvSpPr txBox="1">
            <a:spLocks noChangeArrowheads="1"/>
          </p:cNvSpPr>
          <p:nvPr/>
        </p:nvSpPr>
        <p:spPr bwMode="auto">
          <a:xfrm>
            <a:off x="8007350" y="3810000"/>
            <a:ext cx="984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4973 kmol/h</a:t>
            </a:r>
          </a:p>
          <a:p>
            <a:r>
              <a:rPr lang="en-US" sz="1200"/>
              <a:t>20.02ºC</a:t>
            </a:r>
          </a:p>
        </p:txBody>
      </p:sp>
      <p:sp>
        <p:nvSpPr>
          <p:cNvPr id="38939" name="Text Box 27"/>
          <p:cNvSpPr txBox="1">
            <a:spLocks noChangeArrowheads="1"/>
          </p:cNvSpPr>
          <p:nvPr/>
        </p:nvSpPr>
        <p:spPr bwMode="auto">
          <a:xfrm>
            <a:off x="7772400" y="5059363"/>
            <a:ext cx="8016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231.5 kW</a:t>
            </a:r>
          </a:p>
        </p:txBody>
      </p:sp>
      <p:sp>
        <p:nvSpPr>
          <p:cNvPr id="38940" name="Text Box 28"/>
          <p:cNvSpPr txBox="1">
            <a:spLocks noChangeArrowheads="1"/>
          </p:cNvSpPr>
          <p:nvPr/>
        </p:nvSpPr>
        <p:spPr bwMode="auto">
          <a:xfrm>
            <a:off x="7680325" y="5980113"/>
            <a:ext cx="6111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88 kW</a:t>
            </a:r>
          </a:p>
        </p:txBody>
      </p:sp>
      <p:sp>
        <p:nvSpPr>
          <p:cNvPr id="38941" name="Text Box 29"/>
          <p:cNvSpPr txBox="1">
            <a:spLocks noChangeArrowheads="1"/>
          </p:cNvSpPr>
          <p:nvPr/>
        </p:nvSpPr>
        <p:spPr bwMode="auto">
          <a:xfrm>
            <a:off x="4267200" y="4419600"/>
            <a:ext cx="801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65.35 kW</a:t>
            </a:r>
          </a:p>
        </p:txBody>
      </p:sp>
      <p:sp>
        <p:nvSpPr>
          <p:cNvPr id="38942" name="Text Box 30"/>
          <p:cNvSpPr txBox="1">
            <a:spLocks noChangeArrowheads="1"/>
          </p:cNvSpPr>
          <p:nvPr/>
        </p:nvSpPr>
        <p:spPr bwMode="auto">
          <a:xfrm>
            <a:off x="1295400" y="4572000"/>
            <a:ext cx="742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156.4 m</a:t>
            </a:r>
            <a:r>
              <a:rPr lang="en-US" sz="1200" baseline="30000"/>
              <a:t>2</a:t>
            </a:r>
          </a:p>
        </p:txBody>
      </p:sp>
      <p:sp>
        <p:nvSpPr>
          <p:cNvPr id="38943" name="Text Box 31"/>
          <p:cNvSpPr txBox="1">
            <a:spLocks noChangeArrowheads="1"/>
          </p:cNvSpPr>
          <p:nvPr/>
        </p:nvSpPr>
        <p:spPr bwMode="auto">
          <a:xfrm>
            <a:off x="2286000" y="4572000"/>
            <a:ext cx="742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235.9 m</a:t>
            </a:r>
            <a:r>
              <a:rPr lang="en-US" sz="1200" baseline="30000"/>
              <a:t>2</a:t>
            </a:r>
          </a:p>
        </p:txBody>
      </p:sp>
      <p:sp>
        <p:nvSpPr>
          <p:cNvPr id="38945" name="Text Box 33"/>
          <p:cNvSpPr txBox="1">
            <a:spLocks noChangeArrowheads="1"/>
          </p:cNvSpPr>
          <p:nvPr/>
        </p:nvSpPr>
        <p:spPr bwMode="auto">
          <a:xfrm>
            <a:off x="2971800" y="4800600"/>
            <a:ext cx="822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D = 2.1 m</a:t>
            </a:r>
          </a:p>
          <a:p>
            <a:r>
              <a:rPr lang="en-US" sz="1200"/>
              <a:t>H = 6.3 m</a:t>
            </a:r>
          </a:p>
        </p:txBody>
      </p:sp>
      <p:sp>
        <p:nvSpPr>
          <p:cNvPr id="38946" name="Text Box 34"/>
          <p:cNvSpPr txBox="1">
            <a:spLocks noChangeArrowheads="1"/>
          </p:cNvSpPr>
          <p:nvPr/>
        </p:nvSpPr>
        <p:spPr bwMode="auto">
          <a:xfrm>
            <a:off x="4895850" y="3962400"/>
            <a:ext cx="666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45.6 m</a:t>
            </a:r>
            <a:r>
              <a:rPr lang="en-US" sz="1200" baseline="30000"/>
              <a:t>2</a:t>
            </a:r>
          </a:p>
        </p:txBody>
      </p:sp>
      <p:sp>
        <p:nvSpPr>
          <p:cNvPr id="38947" name="Text Box 35"/>
          <p:cNvSpPr txBox="1">
            <a:spLocks noChangeArrowheads="1"/>
          </p:cNvSpPr>
          <p:nvPr/>
        </p:nvSpPr>
        <p:spPr bwMode="auto">
          <a:xfrm>
            <a:off x="4876800" y="5486400"/>
            <a:ext cx="898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D = 0.67 m</a:t>
            </a:r>
          </a:p>
          <a:p>
            <a:r>
              <a:rPr lang="en-US" sz="1200"/>
              <a:t>H = 1.98 m</a:t>
            </a:r>
          </a:p>
        </p:txBody>
      </p:sp>
      <p:sp>
        <p:nvSpPr>
          <p:cNvPr id="38948" name="Text Box 36"/>
          <p:cNvSpPr txBox="1">
            <a:spLocks noChangeArrowheads="1"/>
          </p:cNvSpPr>
          <p:nvPr/>
        </p:nvSpPr>
        <p:spPr bwMode="auto">
          <a:xfrm>
            <a:off x="5562600" y="6019800"/>
            <a:ext cx="889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D = 0.21 m</a:t>
            </a:r>
          </a:p>
          <a:p>
            <a:r>
              <a:rPr lang="en-US" sz="1200"/>
              <a:t>H = 7. 3 m</a:t>
            </a:r>
          </a:p>
          <a:p>
            <a:r>
              <a:rPr lang="en-US" sz="1200"/>
              <a:t>Packed</a:t>
            </a:r>
          </a:p>
        </p:txBody>
      </p:sp>
      <p:sp>
        <p:nvSpPr>
          <p:cNvPr id="38949" name="Line 37"/>
          <p:cNvSpPr>
            <a:spLocks noChangeShapeType="1"/>
          </p:cNvSpPr>
          <p:nvPr/>
        </p:nvSpPr>
        <p:spPr bwMode="auto">
          <a:xfrm>
            <a:off x="228600" y="3200400"/>
            <a:ext cx="861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50" name="Text Box 38"/>
          <p:cNvSpPr txBox="1">
            <a:spLocks noChangeArrowheads="1"/>
          </p:cNvSpPr>
          <p:nvPr/>
        </p:nvSpPr>
        <p:spPr bwMode="auto">
          <a:xfrm>
            <a:off x="958850" y="685800"/>
            <a:ext cx="74500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dirty="0">
                <a:solidFill>
                  <a:srgbClr val="0000FF"/>
                </a:solidFill>
              </a:rPr>
              <a:t>Optimal solution = 117.05 10</a:t>
            </a:r>
            <a:r>
              <a:rPr lang="en-US" sz="1600" baseline="30000" dirty="0">
                <a:solidFill>
                  <a:srgbClr val="0000FF"/>
                </a:solidFill>
              </a:rPr>
              <a:t>3</a:t>
            </a:r>
            <a:r>
              <a:rPr lang="en-US" sz="1600" dirty="0">
                <a:solidFill>
                  <a:srgbClr val="0000FF"/>
                </a:solidFill>
              </a:rPr>
              <a:t> $/year </a:t>
            </a:r>
            <a:endParaRPr lang="en-US" sz="1600" dirty="0" smtClean="0">
              <a:solidFill>
                <a:srgbClr val="0000FF"/>
              </a:solidFill>
            </a:endParaRPr>
          </a:p>
          <a:p>
            <a:r>
              <a:rPr lang="en-US" sz="1600" dirty="0" smtClean="0">
                <a:solidFill>
                  <a:srgbClr val="0000FF"/>
                </a:solidFill>
              </a:rPr>
              <a:t>Initial </a:t>
            </a:r>
            <a:r>
              <a:rPr lang="en-US" sz="1600" dirty="0">
                <a:solidFill>
                  <a:srgbClr val="0000FF"/>
                </a:solidFill>
              </a:rPr>
              <a:t>relaxed solution = 102.7 10</a:t>
            </a:r>
            <a:r>
              <a:rPr lang="en-US" sz="1600" baseline="30000" dirty="0">
                <a:solidFill>
                  <a:srgbClr val="0000FF"/>
                </a:solidFill>
              </a:rPr>
              <a:t>3  </a:t>
            </a:r>
            <a:r>
              <a:rPr lang="en-US" sz="1600" dirty="0">
                <a:solidFill>
                  <a:srgbClr val="0000FF"/>
                </a:solidFill>
              </a:rPr>
              <a:t>(Mixed Big M-convex hull  reformulation) ( GAP 12%)</a:t>
            </a:r>
          </a:p>
        </p:txBody>
      </p:sp>
      <p:sp>
        <p:nvSpPr>
          <p:cNvPr id="38951" name="Text Box 39"/>
          <p:cNvSpPr txBox="1">
            <a:spLocks noChangeArrowheads="1"/>
          </p:cNvSpPr>
          <p:nvPr/>
        </p:nvSpPr>
        <p:spPr bwMode="auto">
          <a:xfrm>
            <a:off x="942975" y="1433513"/>
            <a:ext cx="78200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rgbClr val="A50021"/>
                </a:solidFill>
              </a:rPr>
              <a:t>LP-NLP BB:  23 LP nodes (Cplex);  2 NLP sub-problems (snopt7);  CPU time = 300.1 s. </a:t>
            </a:r>
          </a:p>
          <a:p>
            <a:r>
              <a:rPr lang="en-US" sz="1600">
                <a:solidFill>
                  <a:srgbClr val="A50021"/>
                </a:solidFill>
              </a:rPr>
              <a:t>OA :	      4 Major iterations; 3 NLP sub-problems; CPU time = 708 s.</a:t>
            </a:r>
          </a:p>
        </p:txBody>
      </p:sp>
      <p:sp>
        <p:nvSpPr>
          <p:cNvPr id="38952" name="Text Box 40"/>
          <p:cNvSpPr txBox="1">
            <a:spLocks noChangeArrowheads="1"/>
          </p:cNvSpPr>
          <p:nvPr/>
        </p:nvSpPr>
        <p:spPr bwMode="auto">
          <a:xfrm>
            <a:off x="990600" y="2209800"/>
            <a:ext cx="654843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0"/>
              <a:t>38 explicit nonlinear constraints; 5 linear constrains; </a:t>
            </a:r>
          </a:p>
          <a:p>
            <a:r>
              <a:rPr lang="en-US" sz="1600" b="0"/>
              <a:t>16 binary variables; 19 external variables (7 specifications in flowsheet);</a:t>
            </a:r>
          </a:p>
          <a:p>
            <a:r>
              <a:rPr lang="en-US" sz="1600" b="0"/>
              <a:t>40 implicit blocks of equations (cost, sizing, correlations) + Hysys flowsheet. </a:t>
            </a:r>
          </a:p>
        </p:txBody>
      </p:sp>
    </p:spTree>
    <p:extLst>
      <p:ext uri="{BB962C8B-B14F-4D97-AF65-F5344CB8AC3E}">
        <p14:creationId xmlns:p14="http://schemas.microsoft.com/office/powerpoint/2010/main" val="343232298"/>
      </p:ext>
    </p:extLst>
  </p:cSld>
  <p:clrMapOvr>
    <a:masterClrMapping/>
  </p:clrMapOvr>
  <p:transition advTm="90547"/>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12 Conector angular"/>
          <p:cNvCxnSpPr>
            <a:endCxn id="28" idx="0"/>
          </p:cNvCxnSpPr>
          <p:nvPr/>
        </p:nvCxnSpPr>
        <p:spPr>
          <a:xfrm>
            <a:off x="179512" y="4090479"/>
            <a:ext cx="359768" cy="332836"/>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5" name="14 Conector angular"/>
          <p:cNvCxnSpPr>
            <a:endCxn id="28" idx="2"/>
          </p:cNvCxnSpPr>
          <p:nvPr/>
        </p:nvCxnSpPr>
        <p:spPr>
          <a:xfrm flipV="1">
            <a:off x="179514" y="4568729"/>
            <a:ext cx="359766" cy="343932"/>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19" name="18 Trapecio"/>
          <p:cNvSpPr/>
          <p:nvPr/>
        </p:nvSpPr>
        <p:spPr>
          <a:xfrm rot="5400000">
            <a:off x="2392246" y="4816666"/>
            <a:ext cx="283283" cy="244255"/>
          </a:xfrm>
          <a:prstGeom prst="trapezoid">
            <a:avLst>
              <a:gd name="adj" fmla="val 26419"/>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19 Trapecio"/>
          <p:cNvSpPr/>
          <p:nvPr/>
        </p:nvSpPr>
        <p:spPr>
          <a:xfrm rot="5400000">
            <a:off x="1312126" y="4816666"/>
            <a:ext cx="283282" cy="244255"/>
          </a:xfrm>
          <a:prstGeom prst="trapezoid">
            <a:avLst>
              <a:gd name="adj" fmla="val 26419"/>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53"/>
          <p:cNvGrpSpPr>
            <a:grpSpLocks/>
          </p:cNvGrpSpPr>
          <p:nvPr/>
        </p:nvGrpSpPr>
        <p:grpSpPr bwMode="auto">
          <a:xfrm>
            <a:off x="1907704" y="4844195"/>
            <a:ext cx="189197" cy="189197"/>
            <a:chOff x="2448" y="2976"/>
            <a:chExt cx="96" cy="96"/>
          </a:xfrm>
        </p:grpSpPr>
        <p:sp>
          <p:nvSpPr>
            <p:cNvPr id="23" name="Oval 54"/>
            <p:cNvSpPr>
              <a:spLocks noChangeArrowheads="1"/>
            </p:cNvSpPr>
            <p:nvPr/>
          </p:nvSpPr>
          <p:spPr bwMode="auto">
            <a:xfrm>
              <a:off x="2448" y="2976"/>
              <a:ext cx="96" cy="96"/>
            </a:xfrm>
            <a:prstGeom prst="ellipse">
              <a:avLst/>
            </a:prstGeom>
            <a:gradFill>
              <a:gsLst>
                <a:gs pos="0">
                  <a:srgbClr val="009999"/>
                </a:gs>
                <a:gs pos="100000">
                  <a:schemeClr val="tx1">
                    <a:lumMod val="65000"/>
                    <a:lumOff val="35000"/>
                  </a:schemeClr>
                </a:gs>
              </a:gsLst>
              <a:lin ang="13500000" scaled="1"/>
            </a:gradFill>
            <a:ln w="19050">
              <a:solidFill>
                <a:schemeClr val="tx1"/>
              </a:solidFill>
              <a:round/>
              <a:headEnd/>
              <a:tailEnd/>
            </a:ln>
            <a:effectLst/>
          </p:spPr>
          <p:txBody>
            <a:bodyPr wrap="none" anchor="ctr"/>
            <a:lstStyle/>
            <a:p>
              <a:endParaRPr lang="es-ES"/>
            </a:p>
          </p:txBody>
        </p:sp>
        <p:sp>
          <p:nvSpPr>
            <p:cNvPr id="24" name="Freeform 55"/>
            <p:cNvSpPr>
              <a:spLocks/>
            </p:cNvSpPr>
            <p:nvPr/>
          </p:nvSpPr>
          <p:spPr bwMode="auto">
            <a:xfrm>
              <a:off x="2448" y="3006"/>
              <a:ext cx="96" cy="38"/>
            </a:xfrm>
            <a:custGeom>
              <a:avLst/>
              <a:gdLst/>
              <a:ahLst/>
              <a:cxnLst>
                <a:cxn ang="0">
                  <a:pos x="0" y="18"/>
                </a:cxn>
                <a:cxn ang="0">
                  <a:pos x="36" y="0"/>
                </a:cxn>
                <a:cxn ang="0">
                  <a:pos x="63" y="38"/>
                </a:cxn>
                <a:cxn ang="0">
                  <a:pos x="96" y="20"/>
                </a:cxn>
              </a:cxnLst>
              <a:rect l="0" t="0" r="r" b="b"/>
              <a:pathLst>
                <a:path w="96" h="38">
                  <a:moveTo>
                    <a:pt x="0" y="18"/>
                  </a:moveTo>
                  <a:lnTo>
                    <a:pt x="36" y="0"/>
                  </a:lnTo>
                  <a:lnTo>
                    <a:pt x="63" y="38"/>
                  </a:lnTo>
                  <a:lnTo>
                    <a:pt x="96" y="20"/>
                  </a:lnTo>
                </a:path>
              </a:pathLst>
            </a:custGeom>
            <a:gradFill>
              <a:gsLst>
                <a:gs pos="0">
                  <a:srgbClr val="009999"/>
                </a:gs>
                <a:gs pos="100000">
                  <a:schemeClr val="tx1">
                    <a:lumMod val="65000"/>
                    <a:lumOff val="35000"/>
                  </a:schemeClr>
                </a:gs>
              </a:gsLst>
              <a:lin ang="13500000" scaled="1"/>
            </a:gradFill>
            <a:ln w="19050">
              <a:solidFill>
                <a:schemeClr val="tx1"/>
              </a:solidFill>
              <a:round/>
              <a:headEnd/>
              <a:tailEnd/>
            </a:ln>
            <a:effectLst/>
          </p:spPr>
          <p:txBody>
            <a:bodyPr wrap="none" anchor="ctr"/>
            <a:lstStyle/>
            <a:p>
              <a:endParaRPr lang="es-ES"/>
            </a:p>
          </p:txBody>
        </p:sp>
      </p:grpSp>
      <p:sp>
        <p:nvSpPr>
          <p:cNvPr id="27" name="26 Trapecio"/>
          <p:cNvSpPr/>
          <p:nvPr/>
        </p:nvSpPr>
        <p:spPr>
          <a:xfrm rot="5400000">
            <a:off x="1831762" y="3952570"/>
            <a:ext cx="283282" cy="244255"/>
          </a:xfrm>
          <a:prstGeom prst="trapezoid">
            <a:avLst>
              <a:gd name="adj" fmla="val 26419"/>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27 Rombo"/>
          <p:cNvSpPr/>
          <p:nvPr/>
        </p:nvSpPr>
        <p:spPr>
          <a:xfrm>
            <a:off x="488245" y="4423315"/>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37 Rombo"/>
          <p:cNvSpPr/>
          <p:nvPr/>
        </p:nvSpPr>
        <p:spPr>
          <a:xfrm>
            <a:off x="899592" y="4423315"/>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39 Conector recto de flecha"/>
          <p:cNvCxnSpPr/>
          <p:nvPr/>
        </p:nvCxnSpPr>
        <p:spPr>
          <a:xfrm>
            <a:off x="590315" y="4496022"/>
            <a:ext cx="309277" cy="0"/>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42" name="41 Conector angular"/>
          <p:cNvCxnSpPr>
            <a:stCxn id="38" idx="0"/>
            <a:endCxn id="27" idx="2"/>
          </p:cNvCxnSpPr>
          <p:nvPr/>
        </p:nvCxnSpPr>
        <p:spPr>
          <a:xfrm rot="5400000" flipH="1" flipV="1">
            <a:off x="1226643" y="3798683"/>
            <a:ext cx="348617" cy="900649"/>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44" name="43 Conector angular"/>
          <p:cNvCxnSpPr>
            <a:stCxn id="38" idx="2"/>
            <a:endCxn id="20" idx="2"/>
          </p:cNvCxnSpPr>
          <p:nvPr/>
        </p:nvCxnSpPr>
        <p:spPr>
          <a:xfrm rot="16200000" flipH="1">
            <a:off x="956101" y="4563254"/>
            <a:ext cx="370065" cy="381013"/>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60" name="59 Conector recto de flecha"/>
          <p:cNvCxnSpPr>
            <a:endCxn id="23" idx="2"/>
          </p:cNvCxnSpPr>
          <p:nvPr/>
        </p:nvCxnSpPr>
        <p:spPr>
          <a:xfrm>
            <a:off x="1575895" y="4938793"/>
            <a:ext cx="331809" cy="1"/>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a:stCxn id="23" idx="6"/>
            <a:endCxn id="19" idx="2"/>
          </p:cNvCxnSpPr>
          <p:nvPr/>
        </p:nvCxnSpPr>
        <p:spPr>
          <a:xfrm>
            <a:off x="2096901" y="4938794"/>
            <a:ext cx="314859" cy="0"/>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69" name="68 Rombo"/>
          <p:cNvSpPr/>
          <p:nvPr/>
        </p:nvSpPr>
        <p:spPr>
          <a:xfrm>
            <a:off x="2843808" y="4423315"/>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72 Conector angular"/>
          <p:cNvCxnSpPr>
            <a:stCxn id="27" idx="0"/>
            <a:endCxn id="69" idx="0"/>
          </p:cNvCxnSpPr>
          <p:nvPr/>
        </p:nvCxnSpPr>
        <p:spPr>
          <a:xfrm>
            <a:off x="2095531" y="4074698"/>
            <a:ext cx="799312" cy="348617"/>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75" name="74 Conector angular"/>
          <p:cNvCxnSpPr>
            <a:stCxn id="19" idx="0"/>
            <a:endCxn id="69" idx="2"/>
          </p:cNvCxnSpPr>
          <p:nvPr/>
        </p:nvCxnSpPr>
        <p:spPr>
          <a:xfrm flipV="1">
            <a:off x="2656015" y="4568729"/>
            <a:ext cx="238828" cy="370065"/>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77" name="76 Conector recto de flecha"/>
          <p:cNvCxnSpPr>
            <a:stCxn id="69" idx="3"/>
          </p:cNvCxnSpPr>
          <p:nvPr/>
        </p:nvCxnSpPr>
        <p:spPr>
          <a:xfrm>
            <a:off x="2945878" y="4496022"/>
            <a:ext cx="338445" cy="6295"/>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nvGrpSpPr>
          <p:cNvPr id="78" name="Group 53"/>
          <p:cNvGrpSpPr>
            <a:grpSpLocks/>
          </p:cNvGrpSpPr>
          <p:nvPr/>
        </p:nvGrpSpPr>
        <p:grpSpPr bwMode="auto">
          <a:xfrm>
            <a:off x="3800138" y="3887307"/>
            <a:ext cx="189197" cy="189197"/>
            <a:chOff x="2448" y="2976"/>
            <a:chExt cx="96" cy="96"/>
          </a:xfrm>
        </p:grpSpPr>
        <p:sp>
          <p:nvSpPr>
            <p:cNvPr id="79" name="Oval 54"/>
            <p:cNvSpPr>
              <a:spLocks noChangeArrowheads="1"/>
            </p:cNvSpPr>
            <p:nvPr/>
          </p:nvSpPr>
          <p:spPr bwMode="auto">
            <a:xfrm>
              <a:off x="2448" y="2976"/>
              <a:ext cx="96" cy="96"/>
            </a:xfrm>
            <a:prstGeom prst="ellipse">
              <a:avLst/>
            </a:prstGeom>
            <a:gradFill>
              <a:gsLst>
                <a:gs pos="0">
                  <a:srgbClr val="FF0000"/>
                </a:gs>
                <a:gs pos="100000">
                  <a:schemeClr val="tx1">
                    <a:lumMod val="65000"/>
                    <a:lumOff val="35000"/>
                  </a:schemeClr>
                </a:gs>
              </a:gsLst>
              <a:lin ang="13500000" scaled="1"/>
            </a:gradFill>
            <a:ln w="19050">
              <a:solidFill>
                <a:schemeClr val="tx1"/>
              </a:solidFill>
              <a:round/>
              <a:headEnd/>
              <a:tailEnd/>
            </a:ln>
            <a:effectLst/>
          </p:spPr>
          <p:txBody>
            <a:bodyPr wrap="none" anchor="ctr"/>
            <a:lstStyle/>
            <a:p>
              <a:endParaRPr lang="es-ES"/>
            </a:p>
          </p:txBody>
        </p:sp>
        <p:sp>
          <p:nvSpPr>
            <p:cNvPr id="80" name="Freeform 55"/>
            <p:cNvSpPr>
              <a:spLocks/>
            </p:cNvSpPr>
            <p:nvPr/>
          </p:nvSpPr>
          <p:spPr bwMode="auto">
            <a:xfrm>
              <a:off x="2448" y="3006"/>
              <a:ext cx="96" cy="38"/>
            </a:xfrm>
            <a:custGeom>
              <a:avLst/>
              <a:gdLst/>
              <a:ahLst/>
              <a:cxnLst>
                <a:cxn ang="0">
                  <a:pos x="0" y="18"/>
                </a:cxn>
                <a:cxn ang="0">
                  <a:pos x="36" y="0"/>
                </a:cxn>
                <a:cxn ang="0">
                  <a:pos x="63" y="38"/>
                </a:cxn>
                <a:cxn ang="0">
                  <a:pos x="96" y="20"/>
                </a:cxn>
              </a:cxnLst>
              <a:rect l="0" t="0" r="r" b="b"/>
              <a:pathLst>
                <a:path w="96" h="38">
                  <a:moveTo>
                    <a:pt x="0" y="18"/>
                  </a:moveTo>
                  <a:lnTo>
                    <a:pt x="36" y="0"/>
                  </a:lnTo>
                  <a:lnTo>
                    <a:pt x="63" y="38"/>
                  </a:lnTo>
                  <a:lnTo>
                    <a:pt x="96" y="20"/>
                  </a:lnTo>
                </a:path>
              </a:pathLst>
            </a:custGeom>
            <a:noFill/>
            <a:ln w="19050">
              <a:solidFill>
                <a:schemeClr val="tx1"/>
              </a:solidFill>
              <a:round/>
              <a:headEnd/>
              <a:tailEnd/>
            </a:ln>
            <a:effectLst/>
          </p:spPr>
          <p:txBody>
            <a:bodyPr wrap="none" anchor="ctr"/>
            <a:lstStyle/>
            <a:p>
              <a:endParaRPr lang="es-ES"/>
            </a:p>
          </p:txBody>
        </p:sp>
      </p:grpSp>
      <p:grpSp>
        <p:nvGrpSpPr>
          <p:cNvPr id="81" name="Group 53"/>
          <p:cNvGrpSpPr>
            <a:grpSpLocks/>
          </p:cNvGrpSpPr>
          <p:nvPr/>
        </p:nvGrpSpPr>
        <p:grpSpPr bwMode="auto">
          <a:xfrm>
            <a:off x="3779912" y="5012022"/>
            <a:ext cx="189197" cy="189197"/>
            <a:chOff x="2448" y="2976"/>
            <a:chExt cx="96" cy="96"/>
          </a:xfrm>
        </p:grpSpPr>
        <p:sp>
          <p:nvSpPr>
            <p:cNvPr id="82" name="Oval 54"/>
            <p:cNvSpPr>
              <a:spLocks noChangeArrowheads="1"/>
            </p:cNvSpPr>
            <p:nvPr/>
          </p:nvSpPr>
          <p:spPr bwMode="auto">
            <a:xfrm>
              <a:off x="2448" y="2976"/>
              <a:ext cx="96" cy="96"/>
            </a:xfrm>
            <a:prstGeom prst="ellipse">
              <a:avLst/>
            </a:prstGeom>
            <a:gradFill>
              <a:gsLst>
                <a:gs pos="0">
                  <a:srgbClr val="009999"/>
                </a:gs>
                <a:gs pos="100000">
                  <a:schemeClr val="tx1">
                    <a:lumMod val="65000"/>
                    <a:lumOff val="35000"/>
                  </a:schemeClr>
                </a:gs>
              </a:gsLst>
              <a:lin ang="13500000" scaled="1"/>
            </a:gradFill>
            <a:ln w="19050">
              <a:solidFill>
                <a:schemeClr val="tx1"/>
              </a:solidFill>
              <a:round/>
              <a:headEnd/>
              <a:tailEnd/>
            </a:ln>
            <a:effectLst/>
          </p:spPr>
          <p:txBody>
            <a:bodyPr wrap="none" anchor="ctr"/>
            <a:lstStyle/>
            <a:p>
              <a:endParaRPr lang="es-ES"/>
            </a:p>
          </p:txBody>
        </p:sp>
        <p:sp>
          <p:nvSpPr>
            <p:cNvPr id="83" name="Freeform 55"/>
            <p:cNvSpPr>
              <a:spLocks/>
            </p:cNvSpPr>
            <p:nvPr/>
          </p:nvSpPr>
          <p:spPr bwMode="auto">
            <a:xfrm>
              <a:off x="2448" y="3006"/>
              <a:ext cx="96" cy="38"/>
            </a:xfrm>
            <a:custGeom>
              <a:avLst/>
              <a:gdLst/>
              <a:ahLst/>
              <a:cxnLst>
                <a:cxn ang="0">
                  <a:pos x="0" y="18"/>
                </a:cxn>
                <a:cxn ang="0">
                  <a:pos x="36" y="0"/>
                </a:cxn>
                <a:cxn ang="0">
                  <a:pos x="63" y="38"/>
                </a:cxn>
                <a:cxn ang="0">
                  <a:pos x="96" y="20"/>
                </a:cxn>
              </a:cxnLst>
              <a:rect l="0" t="0" r="r" b="b"/>
              <a:pathLst>
                <a:path w="96" h="38">
                  <a:moveTo>
                    <a:pt x="0" y="18"/>
                  </a:moveTo>
                  <a:lnTo>
                    <a:pt x="36" y="0"/>
                  </a:lnTo>
                  <a:lnTo>
                    <a:pt x="63" y="38"/>
                  </a:lnTo>
                  <a:lnTo>
                    <a:pt x="96" y="20"/>
                  </a:lnTo>
                </a:path>
              </a:pathLst>
            </a:custGeom>
            <a:noFill/>
            <a:ln w="19050">
              <a:solidFill>
                <a:schemeClr val="tx1"/>
              </a:solidFill>
              <a:round/>
              <a:headEnd/>
              <a:tailEnd/>
            </a:ln>
            <a:effectLst/>
          </p:spPr>
          <p:txBody>
            <a:bodyPr wrap="none" anchor="ctr"/>
            <a:lstStyle/>
            <a:p>
              <a:endParaRPr lang="es-ES"/>
            </a:p>
          </p:txBody>
        </p:sp>
      </p:grpSp>
      <p:cxnSp>
        <p:nvCxnSpPr>
          <p:cNvPr id="85" name="84 Conector angular"/>
          <p:cNvCxnSpPr>
            <a:stCxn id="200" idx="0"/>
            <a:endCxn id="79" idx="2"/>
          </p:cNvCxnSpPr>
          <p:nvPr/>
        </p:nvCxnSpPr>
        <p:spPr>
          <a:xfrm rot="5400000" flipH="1" flipV="1">
            <a:off x="3356041" y="3981057"/>
            <a:ext cx="443248" cy="444946"/>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87" name="86 Conector angular"/>
          <p:cNvCxnSpPr>
            <a:stCxn id="200" idx="4"/>
            <a:endCxn id="82" idx="2"/>
          </p:cNvCxnSpPr>
          <p:nvPr/>
        </p:nvCxnSpPr>
        <p:spPr>
          <a:xfrm rot="16200000" flipH="1">
            <a:off x="3297687" y="4624396"/>
            <a:ext cx="539730" cy="424720"/>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88" name="87 Rombo"/>
          <p:cNvSpPr/>
          <p:nvPr/>
        </p:nvSpPr>
        <p:spPr>
          <a:xfrm>
            <a:off x="4376202" y="4423315"/>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88 Rombo"/>
          <p:cNvSpPr/>
          <p:nvPr/>
        </p:nvSpPr>
        <p:spPr>
          <a:xfrm>
            <a:off x="4788024" y="4423315"/>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90 Conector angular"/>
          <p:cNvCxnSpPr>
            <a:stCxn id="79" idx="6"/>
            <a:endCxn id="88" idx="0"/>
          </p:cNvCxnSpPr>
          <p:nvPr/>
        </p:nvCxnSpPr>
        <p:spPr>
          <a:xfrm>
            <a:off x="3989335" y="3981906"/>
            <a:ext cx="437902" cy="441409"/>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93" name="92 Conector angular"/>
          <p:cNvCxnSpPr>
            <a:stCxn id="82" idx="6"/>
            <a:endCxn id="88" idx="2"/>
          </p:cNvCxnSpPr>
          <p:nvPr/>
        </p:nvCxnSpPr>
        <p:spPr>
          <a:xfrm flipV="1">
            <a:off x="3969109" y="4568729"/>
            <a:ext cx="458128" cy="537892"/>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95" name="94 Conector recto de flecha"/>
          <p:cNvCxnSpPr/>
          <p:nvPr/>
        </p:nvCxnSpPr>
        <p:spPr>
          <a:xfrm>
            <a:off x="4478272" y="4496022"/>
            <a:ext cx="309752" cy="0"/>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nvGrpSpPr>
          <p:cNvPr id="96" name="Group 16"/>
          <p:cNvGrpSpPr>
            <a:grpSpLocks/>
          </p:cNvGrpSpPr>
          <p:nvPr/>
        </p:nvGrpSpPr>
        <p:grpSpPr bwMode="auto">
          <a:xfrm>
            <a:off x="5146885" y="5042181"/>
            <a:ext cx="648072" cy="304909"/>
            <a:chOff x="2112" y="1473"/>
            <a:chExt cx="576" cy="271"/>
          </a:xfrm>
        </p:grpSpPr>
        <p:grpSp>
          <p:nvGrpSpPr>
            <p:cNvPr id="97" name="Group 17"/>
            <p:cNvGrpSpPr>
              <a:grpSpLocks/>
            </p:cNvGrpSpPr>
            <p:nvPr/>
          </p:nvGrpSpPr>
          <p:grpSpPr bwMode="auto">
            <a:xfrm>
              <a:off x="2112" y="1473"/>
              <a:ext cx="576" cy="271"/>
              <a:chOff x="2784" y="2436"/>
              <a:chExt cx="576" cy="271"/>
            </a:xfrm>
          </p:grpSpPr>
          <p:sp>
            <p:nvSpPr>
              <p:cNvPr id="99" name="AutoShape 18"/>
              <p:cNvSpPr>
                <a:spLocks noChangeArrowheads="1"/>
              </p:cNvSpPr>
              <p:nvPr/>
            </p:nvSpPr>
            <p:spPr bwMode="auto">
              <a:xfrm>
                <a:off x="2784" y="2448"/>
                <a:ext cx="576" cy="240"/>
              </a:xfrm>
              <a:prstGeom prst="roundRect">
                <a:avLst>
                  <a:gd name="adj" fmla="val 50000"/>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rgbClr val="C00000"/>
                    </a:solidFill>
                  </a:rPr>
                  <a:t>R2</a:t>
                </a:r>
              </a:p>
            </p:txBody>
          </p:sp>
          <p:grpSp>
            <p:nvGrpSpPr>
              <p:cNvPr id="100" name="Group 19"/>
              <p:cNvGrpSpPr>
                <a:grpSpLocks/>
              </p:cNvGrpSpPr>
              <p:nvPr/>
            </p:nvGrpSpPr>
            <p:grpSpPr bwMode="auto">
              <a:xfrm>
                <a:off x="2880" y="2436"/>
                <a:ext cx="12" cy="265"/>
                <a:chOff x="2880" y="2733"/>
                <a:chExt cx="12" cy="265"/>
              </a:xfrm>
            </p:grpSpPr>
            <p:sp>
              <p:nvSpPr>
                <p:cNvPr id="104" name="Line 20"/>
                <p:cNvSpPr>
                  <a:spLocks noChangeShapeType="1"/>
                </p:cNvSpPr>
                <p:nvPr/>
              </p:nvSpPr>
              <p:spPr bwMode="auto">
                <a:xfrm>
                  <a:off x="2892" y="2733"/>
                  <a:ext cx="0" cy="264"/>
                </a:xfrm>
                <a:prstGeom prst="line">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sp>
              <p:nvSpPr>
                <p:cNvPr id="105" name="Line 21"/>
                <p:cNvSpPr>
                  <a:spLocks noChangeShapeType="1"/>
                </p:cNvSpPr>
                <p:nvPr/>
              </p:nvSpPr>
              <p:spPr bwMode="auto">
                <a:xfrm>
                  <a:off x="2880" y="2734"/>
                  <a:ext cx="0" cy="264"/>
                </a:xfrm>
                <a:prstGeom prst="line">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grpSp>
          <p:grpSp>
            <p:nvGrpSpPr>
              <p:cNvPr id="101" name="Group 22"/>
              <p:cNvGrpSpPr>
                <a:grpSpLocks/>
              </p:cNvGrpSpPr>
              <p:nvPr/>
            </p:nvGrpSpPr>
            <p:grpSpPr bwMode="auto">
              <a:xfrm>
                <a:off x="3249" y="2442"/>
                <a:ext cx="12" cy="265"/>
                <a:chOff x="2880" y="2733"/>
                <a:chExt cx="12" cy="265"/>
              </a:xfrm>
            </p:grpSpPr>
            <p:sp>
              <p:nvSpPr>
                <p:cNvPr id="102" name="Line 23"/>
                <p:cNvSpPr>
                  <a:spLocks noChangeShapeType="1"/>
                </p:cNvSpPr>
                <p:nvPr/>
              </p:nvSpPr>
              <p:spPr bwMode="auto">
                <a:xfrm>
                  <a:off x="2892" y="2733"/>
                  <a:ext cx="0" cy="264"/>
                </a:xfrm>
                <a:prstGeom prst="line">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sp>
              <p:nvSpPr>
                <p:cNvPr id="103" name="Line 24"/>
                <p:cNvSpPr>
                  <a:spLocks noChangeShapeType="1"/>
                </p:cNvSpPr>
                <p:nvPr/>
              </p:nvSpPr>
              <p:spPr bwMode="auto">
                <a:xfrm>
                  <a:off x="2880" y="2734"/>
                  <a:ext cx="0" cy="264"/>
                </a:xfrm>
                <a:prstGeom prst="line">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grpSp>
        </p:grpSp>
        <p:sp>
          <p:nvSpPr>
            <p:cNvPr id="98" name="Line 25"/>
            <p:cNvSpPr>
              <a:spLocks noChangeShapeType="1"/>
            </p:cNvSpPr>
            <p:nvPr/>
          </p:nvSpPr>
          <p:spPr bwMode="auto">
            <a:xfrm>
              <a:off x="2115" y="1641"/>
              <a:ext cx="28" cy="48"/>
            </a:xfrm>
            <a:prstGeom prst="line">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grpSp>
      <p:grpSp>
        <p:nvGrpSpPr>
          <p:cNvPr id="106" name="Group 57"/>
          <p:cNvGrpSpPr>
            <a:grpSpLocks/>
          </p:cNvGrpSpPr>
          <p:nvPr/>
        </p:nvGrpSpPr>
        <p:grpSpPr bwMode="auto">
          <a:xfrm>
            <a:off x="5148064" y="3693736"/>
            <a:ext cx="648072" cy="304909"/>
            <a:chOff x="2784" y="2436"/>
            <a:chExt cx="576" cy="271"/>
          </a:xfrm>
        </p:grpSpPr>
        <p:sp>
          <p:nvSpPr>
            <p:cNvPr id="107" name="AutoShape 58"/>
            <p:cNvSpPr>
              <a:spLocks noChangeArrowheads="1"/>
            </p:cNvSpPr>
            <p:nvPr/>
          </p:nvSpPr>
          <p:spPr bwMode="auto">
            <a:xfrm>
              <a:off x="2784" y="2448"/>
              <a:ext cx="576" cy="240"/>
            </a:xfrm>
            <a:prstGeom prst="roundRect">
              <a:avLst>
                <a:gd name="adj" fmla="val 50000"/>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rgbClr val="0000FF"/>
                  </a:solidFill>
                </a:rPr>
                <a:t>R1</a:t>
              </a:r>
            </a:p>
          </p:txBody>
        </p:sp>
        <p:grpSp>
          <p:nvGrpSpPr>
            <p:cNvPr id="108" name="Group 59"/>
            <p:cNvGrpSpPr>
              <a:grpSpLocks/>
            </p:cNvGrpSpPr>
            <p:nvPr/>
          </p:nvGrpSpPr>
          <p:grpSpPr bwMode="auto">
            <a:xfrm>
              <a:off x="2880" y="2436"/>
              <a:ext cx="12" cy="265"/>
              <a:chOff x="2880" y="2733"/>
              <a:chExt cx="12" cy="265"/>
            </a:xfrm>
          </p:grpSpPr>
          <p:sp>
            <p:nvSpPr>
              <p:cNvPr id="112" name="Line 60"/>
              <p:cNvSpPr>
                <a:spLocks noChangeShapeType="1"/>
              </p:cNvSpPr>
              <p:nvPr/>
            </p:nvSpPr>
            <p:spPr bwMode="auto">
              <a:xfrm>
                <a:off x="2892" y="2733"/>
                <a:ext cx="0" cy="264"/>
              </a:xfrm>
              <a:prstGeom prst="line">
                <a:avLst/>
              </a:prstGeom>
              <a:noFill/>
              <a:ln w="9525">
                <a:solidFill>
                  <a:schemeClr val="tx1"/>
                </a:solidFill>
                <a:round/>
                <a:headEnd/>
                <a:tailEnd/>
              </a:ln>
              <a:effectLst/>
            </p:spPr>
            <p:txBody>
              <a:bodyPr wrap="none" anchor="ctr"/>
              <a:lstStyle/>
              <a:p>
                <a:endParaRPr lang="es-ES"/>
              </a:p>
            </p:txBody>
          </p:sp>
          <p:sp>
            <p:nvSpPr>
              <p:cNvPr id="113" name="Line 61"/>
              <p:cNvSpPr>
                <a:spLocks noChangeShapeType="1"/>
              </p:cNvSpPr>
              <p:nvPr/>
            </p:nvSpPr>
            <p:spPr bwMode="auto">
              <a:xfrm>
                <a:off x="2880" y="2734"/>
                <a:ext cx="0" cy="264"/>
              </a:xfrm>
              <a:prstGeom prst="line">
                <a:avLst/>
              </a:prstGeom>
              <a:noFill/>
              <a:ln w="9525">
                <a:solidFill>
                  <a:schemeClr val="tx1"/>
                </a:solidFill>
                <a:round/>
                <a:headEnd/>
                <a:tailEnd/>
              </a:ln>
              <a:effectLst/>
            </p:spPr>
            <p:txBody>
              <a:bodyPr wrap="none" anchor="ctr"/>
              <a:lstStyle/>
              <a:p>
                <a:endParaRPr lang="es-ES"/>
              </a:p>
            </p:txBody>
          </p:sp>
        </p:grpSp>
        <p:grpSp>
          <p:nvGrpSpPr>
            <p:cNvPr id="109" name="Group 62"/>
            <p:cNvGrpSpPr>
              <a:grpSpLocks/>
            </p:cNvGrpSpPr>
            <p:nvPr/>
          </p:nvGrpSpPr>
          <p:grpSpPr bwMode="auto">
            <a:xfrm>
              <a:off x="3249" y="2442"/>
              <a:ext cx="12" cy="265"/>
              <a:chOff x="2880" y="2733"/>
              <a:chExt cx="12" cy="265"/>
            </a:xfrm>
          </p:grpSpPr>
          <p:sp>
            <p:nvSpPr>
              <p:cNvPr id="110" name="Line 63"/>
              <p:cNvSpPr>
                <a:spLocks noChangeShapeType="1"/>
              </p:cNvSpPr>
              <p:nvPr/>
            </p:nvSpPr>
            <p:spPr bwMode="auto">
              <a:xfrm>
                <a:off x="2892" y="2733"/>
                <a:ext cx="0" cy="264"/>
              </a:xfrm>
              <a:prstGeom prst="line">
                <a:avLst/>
              </a:prstGeom>
              <a:noFill/>
              <a:ln w="9525">
                <a:solidFill>
                  <a:schemeClr val="tx1"/>
                </a:solidFill>
                <a:round/>
                <a:headEnd/>
                <a:tailEnd/>
              </a:ln>
              <a:effectLst/>
            </p:spPr>
            <p:txBody>
              <a:bodyPr wrap="none" anchor="ctr"/>
              <a:lstStyle/>
              <a:p>
                <a:endParaRPr lang="es-ES"/>
              </a:p>
            </p:txBody>
          </p:sp>
          <p:sp>
            <p:nvSpPr>
              <p:cNvPr id="111" name="Line 64"/>
              <p:cNvSpPr>
                <a:spLocks noChangeShapeType="1"/>
              </p:cNvSpPr>
              <p:nvPr/>
            </p:nvSpPr>
            <p:spPr bwMode="auto">
              <a:xfrm>
                <a:off x="2880" y="2734"/>
                <a:ext cx="0" cy="264"/>
              </a:xfrm>
              <a:prstGeom prst="line">
                <a:avLst/>
              </a:prstGeom>
              <a:noFill/>
              <a:ln w="9525">
                <a:solidFill>
                  <a:schemeClr val="tx1"/>
                </a:solidFill>
                <a:round/>
                <a:headEnd/>
                <a:tailEnd/>
              </a:ln>
              <a:effectLst/>
            </p:spPr>
            <p:txBody>
              <a:bodyPr wrap="none" anchor="ctr"/>
              <a:lstStyle/>
              <a:p>
                <a:endParaRPr lang="es-ES"/>
              </a:p>
            </p:txBody>
          </p:sp>
        </p:grpSp>
      </p:grpSp>
      <p:cxnSp>
        <p:nvCxnSpPr>
          <p:cNvPr id="122" name="121 Conector angular"/>
          <p:cNvCxnSpPr>
            <a:stCxn id="89" idx="0"/>
            <a:endCxn id="107" idx="1"/>
          </p:cNvCxnSpPr>
          <p:nvPr/>
        </p:nvCxnSpPr>
        <p:spPr>
          <a:xfrm rot="5400000" flipH="1" flipV="1">
            <a:off x="4703030" y="3978282"/>
            <a:ext cx="581062" cy="309005"/>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24" name="123 Conector angular"/>
          <p:cNvCxnSpPr>
            <a:stCxn id="89" idx="2"/>
            <a:endCxn id="99" idx="1"/>
          </p:cNvCxnSpPr>
          <p:nvPr/>
        </p:nvCxnSpPr>
        <p:spPr>
          <a:xfrm rot="16200000" flipH="1">
            <a:off x="4681988" y="4725800"/>
            <a:ext cx="621969" cy="307826"/>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nvGrpSpPr>
          <p:cNvPr id="125" name="Group 116"/>
          <p:cNvGrpSpPr>
            <a:grpSpLocks/>
          </p:cNvGrpSpPr>
          <p:nvPr/>
        </p:nvGrpSpPr>
        <p:grpSpPr bwMode="auto">
          <a:xfrm>
            <a:off x="6152386" y="3767053"/>
            <a:ext cx="269345" cy="158275"/>
            <a:chOff x="4656" y="1776"/>
            <a:chExt cx="97" cy="57"/>
          </a:xfrm>
        </p:grpSpPr>
        <p:sp>
          <p:nvSpPr>
            <p:cNvPr id="126" name="AutoShape 117"/>
            <p:cNvSpPr>
              <a:spLocks noChangeArrowheads="1"/>
            </p:cNvSpPr>
            <p:nvPr/>
          </p:nvSpPr>
          <p:spPr bwMode="auto">
            <a:xfrm rot="-5400000">
              <a:off x="4700" y="1780"/>
              <a:ext cx="57" cy="49"/>
            </a:xfrm>
            <a:prstGeom prst="triangle">
              <a:avLst>
                <a:gd name="adj" fmla="val 50000"/>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B/>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sp>
          <p:nvSpPr>
            <p:cNvPr id="127" name="AutoShape 118"/>
            <p:cNvSpPr>
              <a:spLocks noChangeArrowheads="1"/>
            </p:cNvSpPr>
            <p:nvPr/>
          </p:nvSpPr>
          <p:spPr bwMode="auto">
            <a:xfrm rot="5400000" flipH="1">
              <a:off x="4652" y="1780"/>
              <a:ext cx="57" cy="49"/>
            </a:xfrm>
            <a:prstGeom prst="triangle">
              <a:avLst>
                <a:gd name="adj" fmla="val 50000"/>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B/>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grpSp>
      <p:grpSp>
        <p:nvGrpSpPr>
          <p:cNvPr id="133" name="Group 116"/>
          <p:cNvGrpSpPr>
            <a:grpSpLocks/>
          </p:cNvGrpSpPr>
          <p:nvPr/>
        </p:nvGrpSpPr>
        <p:grpSpPr bwMode="auto">
          <a:xfrm>
            <a:off x="6165180" y="5115498"/>
            <a:ext cx="269345" cy="158275"/>
            <a:chOff x="4656" y="1776"/>
            <a:chExt cx="97" cy="57"/>
          </a:xfrm>
        </p:grpSpPr>
        <p:sp>
          <p:nvSpPr>
            <p:cNvPr id="134" name="AutoShape 117"/>
            <p:cNvSpPr>
              <a:spLocks noChangeArrowheads="1"/>
            </p:cNvSpPr>
            <p:nvPr/>
          </p:nvSpPr>
          <p:spPr bwMode="auto">
            <a:xfrm rot="-5400000">
              <a:off x="4700" y="1780"/>
              <a:ext cx="57" cy="49"/>
            </a:xfrm>
            <a:prstGeom prst="triangle">
              <a:avLst>
                <a:gd name="adj" fmla="val 50000"/>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B/>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sp>
          <p:nvSpPr>
            <p:cNvPr id="135" name="AutoShape 118"/>
            <p:cNvSpPr>
              <a:spLocks noChangeArrowheads="1"/>
            </p:cNvSpPr>
            <p:nvPr/>
          </p:nvSpPr>
          <p:spPr bwMode="auto">
            <a:xfrm rot="5400000" flipH="1">
              <a:off x="4652" y="1780"/>
              <a:ext cx="57" cy="49"/>
            </a:xfrm>
            <a:prstGeom prst="triangle">
              <a:avLst>
                <a:gd name="adj" fmla="val 50000"/>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B/>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grpSp>
      <p:cxnSp>
        <p:nvCxnSpPr>
          <p:cNvPr id="137" name="136 Conector recto de flecha"/>
          <p:cNvCxnSpPr/>
          <p:nvPr/>
        </p:nvCxnSpPr>
        <p:spPr>
          <a:xfrm>
            <a:off x="5796136" y="3844222"/>
            <a:ext cx="356250" cy="3937"/>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39" name="138 Conector recto de flecha"/>
          <p:cNvCxnSpPr/>
          <p:nvPr/>
        </p:nvCxnSpPr>
        <p:spPr>
          <a:xfrm>
            <a:off x="5794957" y="5192667"/>
            <a:ext cx="370223" cy="3937"/>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nvGrpSpPr>
          <p:cNvPr id="141" name="Group 53"/>
          <p:cNvGrpSpPr>
            <a:grpSpLocks/>
          </p:cNvGrpSpPr>
          <p:nvPr/>
        </p:nvGrpSpPr>
        <p:grpSpPr bwMode="auto">
          <a:xfrm>
            <a:off x="6804246" y="3751592"/>
            <a:ext cx="189197" cy="189197"/>
            <a:chOff x="2448" y="2976"/>
            <a:chExt cx="96" cy="96"/>
          </a:xfrm>
        </p:grpSpPr>
        <p:sp>
          <p:nvSpPr>
            <p:cNvPr id="142" name="Oval 54"/>
            <p:cNvSpPr>
              <a:spLocks noChangeArrowheads="1"/>
            </p:cNvSpPr>
            <p:nvPr/>
          </p:nvSpPr>
          <p:spPr bwMode="auto">
            <a:xfrm>
              <a:off x="2448" y="2976"/>
              <a:ext cx="96" cy="96"/>
            </a:xfrm>
            <a:prstGeom prst="ellipse">
              <a:avLst/>
            </a:prstGeom>
            <a:gradFill>
              <a:gsLst>
                <a:gs pos="0">
                  <a:srgbClr val="009999"/>
                </a:gs>
                <a:gs pos="100000">
                  <a:schemeClr val="tx1">
                    <a:lumMod val="65000"/>
                    <a:lumOff val="35000"/>
                  </a:schemeClr>
                </a:gs>
              </a:gsLst>
              <a:lin ang="13500000" scaled="1"/>
            </a:gradFill>
            <a:ln w="19050">
              <a:solidFill>
                <a:schemeClr val="tx1"/>
              </a:solidFill>
              <a:round/>
              <a:headEnd/>
              <a:tailEnd/>
            </a:ln>
            <a:effectLst/>
          </p:spPr>
          <p:txBody>
            <a:bodyPr wrap="none" anchor="ctr"/>
            <a:lstStyle/>
            <a:p>
              <a:endParaRPr lang="es-ES"/>
            </a:p>
          </p:txBody>
        </p:sp>
        <p:sp>
          <p:nvSpPr>
            <p:cNvPr id="143" name="Freeform 55"/>
            <p:cNvSpPr>
              <a:spLocks/>
            </p:cNvSpPr>
            <p:nvPr/>
          </p:nvSpPr>
          <p:spPr bwMode="auto">
            <a:xfrm>
              <a:off x="2448" y="3006"/>
              <a:ext cx="96" cy="38"/>
            </a:xfrm>
            <a:custGeom>
              <a:avLst/>
              <a:gdLst/>
              <a:ahLst/>
              <a:cxnLst>
                <a:cxn ang="0">
                  <a:pos x="0" y="18"/>
                </a:cxn>
                <a:cxn ang="0">
                  <a:pos x="36" y="0"/>
                </a:cxn>
                <a:cxn ang="0">
                  <a:pos x="63" y="38"/>
                </a:cxn>
                <a:cxn ang="0">
                  <a:pos x="96" y="20"/>
                </a:cxn>
              </a:cxnLst>
              <a:rect l="0" t="0" r="r" b="b"/>
              <a:pathLst>
                <a:path w="96" h="38">
                  <a:moveTo>
                    <a:pt x="0" y="18"/>
                  </a:moveTo>
                  <a:lnTo>
                    <a:pt x="36" y="0"/>
                  </a:lnTo>
                  <a:lnTo>
                    <a:pt x="63" y="38"/>
                  </a:lnTo>
                  <a:lnTo>
                    <a:pt x="96" y="20"/>
                  </a:lnTo>
                </a:path>
              </a:pathLst>
            </a:custGeom>
            <a:gradFill>
              <a:gsLst>
                <a:gs pos="0">
                  <a:srgbClr val="009999"/>
                </a:gs>
                <a:gs pos="100000">
                  <a:schemeClr val="tx1">
                    <a:lumMod val="65000"/>
                    <a:lumOff val="35000"/>
                  </a:schemeClr>
                </a:gs>
              </a:gsLst>
              <a:lin ang="13500000" scaled="1"/>
            </a:gradFill>
            <a:ln w="19050">
              <a:solidFill>
                <a:schemeClr val="tx1"/>
              </a:solidFill>
              <a:round/>
              <a:headEnd/>
              <a:tailEnd/>
            </a:ln>
            <a:effectLst/>
          </p:spPr>
          <p:txBody>
            <a:bodyPr wrap="none" anchor="ctr"/>
            <a:lstStyle/>
            <a:p>
              <a:endParaRPr lang="es-ES"/>
            </a:p>
          </p:txBody>
        </p:sp>
      </p:grpSp>
      <p:grpSp>
        <p:nvGrpSpPr>
          <p:cNvPr id="144" name="Group 53"/>
          <p:cNvGrpSpPr>
            <a:grpSpLocks/>
          </p:cNvGrpSpPr>
          <p:nvPr/>
        </p:nvGrpSpPr>
        <p:grpSpPr bwMode="auto">
          <a:xfrm>
            <a:off x="6804247" y="5100037"/>
            <a:ext cx="189197" cy="189197"/>
            <a:chOff x="2448" y="2976"/>
            <a:chExt cx="96" cy="96"/>
          </a:xfrm>
        </p:grpSpPr>
        <p:sp>
          <p:nvSpPr>
            <p:cNvPr id="145" name="Oval 54"/>
            <p:cNvSpPr>
              <a:spLocks noChangeArrowheads="1"/>
            </p:cNvSpPr>
            <p:nvPr/>
          </p:nvSpPr>
          <p:spPr bwMode="auto">
            <a:xfrm>
              <a:off x="2448" y="2976"/>
              <a:ext cx="96" cy="96"/>
            </a:xfrm>
            <a:prstGeom prst="ellipse">
              <a:avLst/>
            </a:prstGeom>
            <a:gradFill>
              <a:gsLst>
                <a:gs pos="0">
                  <a:srgbClr val="009999"/>
                </a:gs>
                <a:gs pos="100000">
                  <a:schemeClr val="tx1">
                    <a:lumMod val="65000"/>
                    <a:lumOff val="35000"/>
                  </a:schemeClr>
                </a:gs>
              </a:gsLst>
              <a:lin ang="13500000" scaled="1"/>
            </a:gradFill>
            <a:ln w="19050">
              <a:solidFill>
                <a:schemeClr val="tx1"/>
              </a:solidFill>
              <a:round/>
              <a:headEnd/>
              <a:tailEnd/>
            </a:ln>
            <a:effectLst/>
          </p:spPr>
          <p:txBody>
            <a:bodyPr wrap="none" anchor="ctr"/>
            <a:lstStyle/>
            <a:p>
              <a:endParaRPr lang="es-ES"/>
            </a:p>
          </p:txBody>
        </p:sp>
        <p:sp>
          <p:nvSpPr>
            <p:cNvPr id="146" name="Freeform 55"/>
            <p:cNvSpPr>
              <a:spLocks/>
            </p:cNvSpPr>
            <p:nvPr/>
          </p:nvSpPr>
          <p:spPr bwMode="auto">
            <a:xfrm>
              <a:off x="2448" y="3006"/>
              <a:ext cx="96" cy="38"/>
            </a:xfrm>
            <a:custGeom>
              <a:avLst/>
              <a:gdLst/>
              <a:ahLst/>
              <a:cxnLst>
                <a:cxn ang="0">
                  <a:pos x="0" y="18"/>
                </a:cxn>
                <a:cxn ang="0">
                  <a:pos x="36" y="0"/>
                </a:cxn>
                <a:cxn ang="0">
                  <a:pos x="63" y="38"/>
                </a:cxn>
                <a:cxn ang="0">
                  <a:pos x="96" y="20"/>
                </a:cxn>
              </a:cxnLst>
              <a:rect l="0" t="0" r="r" b="b"/>
              <a:pathLst>
                <a:path w="96" h="38">
                  <a:moveTo>
                    <a:pt x="0" y="18"/>
                  </a:moveTo>
                  <a:lnTo>
                    <a:pt x="36" y="0"/>
                  </a:lnTo>
                  <a:lnTo>
                    <a:pt x="63" y="38"/>
                  </a:lnTo>
                  <a:lnTo>
                    <a:pt x="96" y="20"/>
                  </a:lnTo>
                </a:path>
              </a:pathLst>
            </a:custGeom>
            <a:gradFill>
              <a:gsLst>
                <a:gs pos="0">
                  <a:srgbClr val="009999"/>
                </a:gs>
                <a:gs pos="100000">
                  <a:schemeClr val="tx1">
                    <a:lumMod val="65000"/>
                    <a:lumOff val="35000"/>
                  </a:schemeClr>
                </a:gs>
              </a:gsLst>
              <a:lin ang="13500000" scaled="1"/>
            </a:gradFill>
            <a:ln w="19050">
              <a:solidFill>
                <a:schemeClr val="tx1"/>
              </a:solidFill>
              <a:round/>
              <a:headEnd/>
              <a:tailEnd/>
            </a:ln>
            <a:effectLst/>
          </p:spPr>
          <p:txBody>
            <a:bodyPr wrap="none" anchor="ctr"/>
            <a:lstStyle/>
            <a:p>
              <a:endParaRPr lang="es-ES"/>
            </a:p>
          </p:txBody>
        </p:sp>
      </p:grpSp>
      <p:sp>
        <p:nvSpPr>
          <p:cNvPr id="147" name="146 Rombo"/>
          <p:cNvSpPr/>
          <p:nvPr/>
        </p:nvSpPr>
        <p:spPr>
          <a:xfrm>
            <a:off x="7308304" y="4485271"/>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9" name="148 Conector recto de flecha"/>
          <p:cNvCxnSpPr/>
          <p:nvPr/>
        </p:nvCxnSpPr>
        <p:spPr>
          <a:xfrm>
            <a:off x="6421731" y="3846190"/>
            <a:ext cx="382515" cy="1"/>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52" name="151 Conector recto de flecha"/>
          <p:cNvCxnSpPr/>
          <p:nvPr/>
        </p:nvCxnSpPr>
        <p:spPr>
          <a:xfrm>
            <a:off x="6434525" y="5194635"/>
            <a:ext cx="369722" cy="1"/>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54" name="153 Conector angular"/>
          <p:cNvCxnSpPr>
            <a:stCxn id="142" idx="6"/>
            <a:endCxn id="147" idx="0"/>
          </p:cNvCxnSpPr>
          <p:nvPr/>
        </p:nvCxnSpPr>
        <p:spPr>
          <a:xfrm>
            <a:off x="6993443" y="3846191"/>
            <a:ext cx="365896" cy="639080"/>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56" name="155 Conector angular"/>
          <p:cNvCxnSpPr>
            <a:stCxn id="145" idx="6"/>
            <a:endCxn id="147" idx="2"/>
          </p:cNvCxnSpPr>
          <p:nvPr/>
        </p:nvCxnSpPr>
        <p:spPr>
          <a:xfrm flipV="1">
            <a:off x="6993444" y="4630685"/>
            <a:ext cx="365895" cy="563951"/>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161" name="AutoShape 37"/>
          <p:cNvSpPr>
            <a:spLocks noChangeArrowheads="1"/>
          </p:cNvSpPr>
          <p:nvPr/>
        </p:nvSpPr>
        <p:spPr bwMode="auto">
          <a:xfrm>
            <a:off x="8030368" y="4090479"/>
            <a:ext cx="228600" cy="934998"/>
          </a:xfrm>
          <a:prstGeom prst="roundRect">
            <a:avLst>
              <a:gd name="adj" fmla="val 50000"/>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cxnSp>
        <p:nvCxnSpPr>
          <p:cNvPr id="163" name="162 Conector recto de flecha"/>
          <p:cNvCxnSpPr>
            <a:stCxn id="147" idx="3"/>
            <a:endCxn id="161" idx="1"/>
          </p:cNvCxnSpPr>
          <p:nvPr/>
        </p:nvCxnSpPr>
        <p:spPr>
          <a:xfrm>
            <a:off x="7410374" y="4557978"/>
            <a:ext cx="619994" cy="0"/>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174" name="173 Trapecio"/>
          <p:cNvSpPr/>
          <p:nvPr/>
        </p:nvSpPr>
        <p:spPr>
          <a:xfrm rot="5400000">
            <a:off x="5692016" y="2517159"/>
            <a:ext cx="283283" cy="244255"/>
          </a:xfrm>
          <a:prstGeom prst="trapezoid">
            <a:avLst>
              <a:gd name="adj" fmla="val 26419"/>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174 Trapecio"/>
          <p:cNvSpPr/>
          <p:nvPr/>
        </p:nvSpPr>
        <p:spPr>
          <a:xfrm rot="5400000">
            <a:off x="4611896" y="2517159"/>
            <a:ext cx="283282" cy="244255"/>
          </a:xfrm>
          <a:prstGeom prst="trapezoid">
            <a:avLst>
              <a:gd name="adj" fmla="val 26419"/>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 name="Group 53"/>
          <p:cNvGrpSpPr>
            <a:grpSpLocks/>
          </p:cNvGrpSpPr>
          <p:nvPr/>
        </p:nvGrpSpPr>
        <p:grpSpPr bwMode="auto">
          <a:xfrm>
            <a:off x="5207474" y="2544688"/>
            <a:ext cx="189197" cy="189197"/>
            <a:chOff x="2448" y="2976"/>
            <a:chExt cx="96" cy="96"/>
          </a:xfrm>
        </p:grpSpPr>
        <p:sp>
          <p:nvSpPr>
            <p:cNvPr id="177" name="Oval 54"/>
            <p:cNvSpPr>
              <a:spLocks noChangeArrowheads="1"/>
            </p:cNvSpPr>
            <p:nvPr/>
          </p:nvSpPr>
          <p:spPr bwMode="auto">
            <a:xfrm>
              <a:off x="2448" y="2976"/>
              <a:ext cx="96" cy="96"/>
            </a:xfrm>
            <a:prstGeom prst="ellipse">
              <a:avLst/>
            </a:prstGeom>
            <a:gradFill>
              <a:gsLst>
                <a:gs pos="0">
                  <a:srgbClr val="009999"/>
                </a:gs>
                <a:gs pos="100000">
                  <a:schemeClr val="tx1">
                    <a:lumMod val="65000"/>
                    <a:lumOff val="35000"/>
                  </a:schemeClr>
                </a:gs>
              </a:gsLst>
              <a:lin ang="13500000" scaled="1"/>
            </a:gradFill>
            <a:ln w="19050">
              <a:solidFill>
                <a:schemeClr val="tx1"/>
              </a:solidFill>
              <a:round/>
              <a:headEnd/>
              <a:tailEnd/>
            </a:ln>
            <a:effectLst/>
          </p:spPr>
          <p:txBody>
            <a:bodyPr wrap="none" anchor="ctr"/>
            <a:lstStyle/>
            <a:p>
              <a:endParaRPr lang="es-ES"/>
            </a:p>
          </p:txBody>
        </p:sp>
        <p:sp>
          <p:nvSpPr>
            <p:cNvPr id="178" name="Freeform 55"/>
            <p:cNvSpPr>
              <a:spLocks/>
            </p:cNvSpPr>
            <p:nvPr/>
          </p:nvSpPr>
          <p:spPr bwMode="auto">
            <a:xfrm>
              <a:off x="2448" y="3006"/>
              <a:ext cx="96" cy="38"/>
            </a:xfrm>
            <a:custGeom>
              <a:avLst/>
              <a:gdLst/>
              <a:ahLst/>
              <a:cxnLst>
                <a:cxn ang="0">
                  <a:pos x="0" y="18"/>
                </a:cxn>
                <a:cxn ang="0">
                  <a:pos x="36" y="0"/>
                </a:cxn>
                <a:cxn ang="0">
                  <a:pos x="63" y="38"/>
                </a:cxn>
                <a:cxn ang="0">
                  <a:pos x="96" y="20"/>
                </a:cxn>
              </a:cxnLst>
              <a:rect l="0" t="0" r="r" b="b"/>
              <a:pathLst>
                <a:path w="96" h="38">
                  <a:moveTo>
                    <a:pt x="0" y="18"/>
                  </a:moveTo>
                  <a:lnTo>
                    <a:pt x="36" y="0"/>
                  </a:lnTo>
                  <a:lnTo>
                    <a:pt x="63" y="38"/>
                  </a:lnTo>
                  <a:lnTo>
                    <a:pt x="96" y="20"/>
                  </a:lnTo>
                </a:path>
              </a:pathLst>
            </a:custGeom>
            <a:gradFill>
              <a:gsLst>
                <a:gs pos="0">
                  <a:srgbClr val="009999"/>
                </a:gs>
                <a:gs pos="100000">
                  <a:schemeClr val="tx1">
                    <a:lumMod val="65000"/>
                    <a:lumOff val="35000"/>
                  </a:schemeClr>
                </a:gs>
              </a:gsLst>
              <a:lin ang="13500000" scaled="1"/>
            </a:gradFill>
            <a:ln w="19050">
              <a:solidFill>
                <a:schemeClr val="tx1"/>
              </a:solidFill>
              <a:round/>
              <a:headEnd/>
              <a:tailEnd/>
            </a:ln>
            <a:effectLst/>
          </p:spPr>
          <p:txBody>
            <a:bodyPr wrap="none" anchor="ctr"/>
            <a:lstStyle/>
            <a:p>
              <a:endParaRPr lang="es-ES"/>
            </a:p>
          </p:txBody>
        </p:sp>
      </p:grpSp>
      <p:sp>
        <p:nvSpPr>
          <p:cNvPr id="179" name="178 Trapecio"/>
          <p:cNvSpPr/>
          <p:nvPr/>
        </p:nvSpPr>
        <p:spPr>
          <a:xfrm rot="5400000">
            <a:off x="5131532" y="1714326"/>
            <a:ext cx="283282" cy="244255"/>
          </a:xfrm>
          <a:prstGeom prst="trapezoid">
            <a:avLst>
              <a:gd name="adj" fmla="val 26419"/>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179 Rombo"/>
          <p:cNvSpPr/>
          <p:nvPr/>
        </p:nvSpPr>
        <p:spPr>
          <a:xfrm>
            <a:off x="4199362" y="2111640"/>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184 Rombo"/>
          <p:cNvSpPr/>
          <p:nvPr/>
        </p:nvSpPr>
        <p:spPr>
          <a:xfrm>
            <a:off x="6143578" y="2118432"/>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187 Rombo"/>
          <p:cNvSpPr/>
          <p:nvPr/>
        </p:nvSpPr>
        <p:spPr>
          <a:xfrm>
            <a:off x="8093633" y="2118431"/>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cxnSp>
        <p:nvCxnSpPr>
          <p:cNvPr id="190" name="189 Conector angular"/>
          <p:cNvCxnSpPr>
            <a:stCxn id="188" idx="0"/>
          </p:cNvCxnSpPr>
          <p:nvPr/>
        </p:nvCxnSpPr>
        <p:spPr>
          <a:xfrm rot="5400000" flipH="1" flipV="1">
            <a:off x="8374019" y="1669006"/>
            <a:ext cx="220074" cy="678776"/>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92" name="191 Conector recto de flecha"/>
          <p:cNvCxnSpPr>
            <a:stCxn id="161" idx="0"/>
            <a:endCxn id="188" idx="2"/>
          </p:cNvCxnSpPr>
          <p:nvPr/>
        </p:nvCxnSpPr>
        <p:spPr>
          <a:xfrm flipV="1">
            <a:off x="8144668" y="2263845"/>
            <a:ext cx="0" cy="1826634"/>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94" name="193 Conector angular"/>
          <p:cNvCxnSpPr>
            <a:stCxn id="161" idx="2"/>
          </p:cNvCxnSpPr>
          <p:nvPr/>
        </p:nvCxnSpPr>
        <p:spPr>
          <a:xfrm rot="16200000" flipH="1">
            <a:off x="8371327" y="4798818"/>
            <a:ext cx="321613" cy="774930"/>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97" name="196 Conector recto de flecha"/>
          <p:cNvCxnSpPr>
            <a:stCxn id="188" idx="1"/>
            <a:endCxn id="185" idx="3"/>
          </p:cNvCxnSpPr>
          <p:nvPr/>
        </p:nvCxnSpPr>
        <p:spPr>
          <a:xfrm flipH="1">
            <a:off x="6245648" y="2191138"/>
            <a:ext cx="1847985" cy="1"/>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200" name="199 Elipse"/>
          <p:cNvSpPr/>
          <p:nvPr/>
        </p:nvSpPr>
        <p:spPr>
          <a:xfrm>
            <a:off x="3284323" y="4425154"/>
            <a:ext cx="141737" cy="141737"/>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214 Conector angular"/>
          <p:cNvCxnSpPr>
            <a:stCxn id="180" idx="1"/>
            <a:endCxn id="200" idx="1"/>
          </p:cNvCxnSpPr>
          <p:nvPr/>
        </p:nvCxnSpPr>
        <p:spPr>
          <a:xfrm rot="10800000" flipV="1">
            <a:off x="3305080" y="2184347"/>
            <a:ext cx="894282" cy="2261564"/>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223" name="222 Conector angular"/>
          <p:cNvCxnSpPr>
            <a:stCxn id="185" idx="0"/>
            <a:endCxn id="179" idx="0"/>
          </p:cNvCxnSpPr>
          <p:nvPr/>
        </p:nvCxnSpPr>
        <p:spPr>
          <a:xfrm rot="16200000" flipV="1">
            <a:off x="5653968" y="1577787"/>
            <a:ext cx="281978" cy="799312"/>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225" name="224 Conector angular"/>
          <p:cNvCxnSpPr>
            <a:stCxn id="185" idx="2"/>
            <a:endCxn id="174" idx="0"/>
          </p:cNvCxnSpPr>
          <p:nvPr/>
        </p:nvCxnSpPr>
        <p:spPr>
          <a:xfrm rot="5400000">
            <a:off x="5887479" y="2332152"/>
            <a:ext cx="375441" cy="238828"/>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227" name="226 Conector angular"/>
          <p:cNvCxnSpPr>
            <a:endCxn id="180" idx="0"/>
          </p:cNvCxnSpPr>
          <p:nvPr/>
        </p:nvCxnSpPr>
        <p:spPr>
          <a:xfrm rot="10800000" flipV="1">
            <a:off x="4250397" y="1836452"/>
            <a:ext cx="896488" cy="275187"/>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229" name="228 Conector angular"/>
          <p:cNvCxnSpPr>
            <a:stCxn id="175" idx="2"/>
            <a:endCxn id="180" idx="2"/>
          </p:cNvCxnSpPr>
          <p:nvPr/>
        </p:nvCxnSpPr>
        <p:spPr>
          <a:xfrm rot="10800000">
            <a:off x="4250398" y="2257055"/>
            <a:ext cx="381013" cy="382233"/>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231" name="230 Conector recto de flecha"/>
          <p:cNvCxnSpPr>
            <a:stCxn id="177" idx="2"/>
            <a:endCxn id="175" idx="0"/>
          </p:cNvCxnSpPr>
          <p:nvPr/>
        </p:nvCxnSpPr>
        <p:spPr>
          <a:xfrm flipH="1">
            <a:off x="4875665" y="2639287"/>
            <a:ext cx="331809" cy="0"/>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233" name="232 Conector recto de flecha"/>
          <p:cNvCxnSpPr>
            <a:stCxn id="174" idx="2"/>
            <a:endCxn id="177" idx="6"/>
          </p:cNvCxnSpPr>
          <p:nvPr/>
        </p:nvCxnSpPr>
        <p:spPr>
          <a:xfrm flipH="1">
            <a:off x="5396671" y="2639287"/>
            <a:ext cx="314859" cy="0"/>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234" name="233 Rectángulo"/>
          <p:cNvSpPr/>
          <p:nvPr/>
        </p:nvSpPr>
        <p:spPr>
          <a:xfrm>
            <a:off x="2948013" y="710481"/>
            <a:ext cx="4467502" cy="646331"/>
          </a:xfrm>
          <a:prstGeom prst="rect">
            <a:avLst/>
          </a:prstGeom>
        </p:spPr>
        <p:txBody>
          <a:bodyPr wrap="square">
            <a:spAutoFit/>
          </a:bodyPr>
          <a:lstStyle/>
          <a:p>
            <a:pPr algn="ctr"/>
            <a:r>
              <a:rPr lang="en-US" dirty="0">
                <a:solidFill>
                  <a:srgbClr val="0000FF"/>
                </a:solidFill>
              </a:rPr>
              <a:t>Synthesis of </a:t>
            </a:r>
            <a:r>
              <a:rPr lang="en-US" dirty="0" smtClean="0">
                <a:solidFill>
                  <a:srgbClr val="0000FF"/>
                </a:solidFill>
              </a:rPr>
              <a:t>Methanol</a:t>
            </a:r>
          </a:p>
          <a:p>
            <a:pPr algn="ctr"/>
            <a:r>
              <a:rPr lang="en-US" dirty="0" smtClean="0">
                <a:solidFill>
                  <a:srgbClr val="0000FF"/>
                </a:solidFill>
              </a:rPr>
              <a:t> </a:t>
            </a:r>
            <a:r>
              <a:rPr lang="en-US" sz="1200" i="1" dirty="0">
                <a:solidFill>
                  <a:srgbClr val="FF0000"/>
                </a:solidFill>
              </a:rPr>
              <a:t>(Adapted from </a:t>
            </a:r>
            <a:r>
              <a:rPr lang="en-US" sz="1200" i="1" dirty="0" err="1">
                <a:solidFill>
                  <a:srgbClr val="FF0000"/>
                </a:solidFill>
              </a:rPr>
              <a:t>Kocis</a:t>
            </a:r>
            <a:r>
              <a:rPr lang="en-US" sz="1200" i="1" dirty="0">
                <a:solidFill>
                  <a:srgbClr val="FF0000"/>
                </a:solidFill>
              </a:rPr>
              <a:t> and Grossmann)</a:t>
            </a:r>
          </a:p>
        </p:txBody>
      </p:sp>
      <p:sp>
        <p:nvSpPr>
          <p:cNvPr id="235" name="234 CuadroTexto"/>
          <p:cNvSpPr txBox="1"/>
          <p:nvPr/>
        </p:nvSpPr>
        <p:spPr>
          <a:xfrm>
            <a:off x="8144668" y="1525120"/>
            <a:ext cx="678776"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Purge</a:t>
            </a:r>
            <a:endParaRPr lang="en-US" sz="1600" dirty="0">
              <a:latin typeface="Times New Roman" panose="02020603050405020304" pitchFamily="18" charset="0"/>
              <a:cs typeface="Times New Roman" panose="02020603050405020304" pitchFamily="18" charset="0"/>
            </a:endParaRPr>
          </a:p>
        </p:txBody>
      </p:sp>
      <p:sp>
        <p:nvSpPr>
          <p:cNvPr id="237" name="236 CuadroTexto"/>
          <p:cNvSpPr txBox="1"/>
          <p:nvPr/>
        </p:nvSpPr>
        <p:spPr>
          <a:xfrm>
            <a:off x="8258968" y="4844195"/>
            <a:ext cx="630301" cy="338554"/>
          </a:xfrm>
          <a:prstGeom prst="rect">
            <a:avLst/>
          </a:prstGeom>
          <a:noFill/>
        </p:spPr>
        <p:txBody>
          <a:bodyPr wrap="none" rtlCol="0">
            <a:spAutoFit/>
          </a:bodyPr>
          <a:lstStyle/>
          <a:p>
            <a:r>
              <a:rPr lang="es-ES" sz="1600" dirty="0" smtClean="0">
                <a:latin typeface="Times New Roman" panose="02020603050405020304" pitchFamily="18" charset="0"/>
                <a:cs typeface="Times New Roman" panose="02020603050405020304" pitchFamily="18" charset="0"/>
              </a:rPr>
              <a:t>Flash</a:t>
            </a:r>
            <a:endParaRPr lang="en-US" sz="1600" dirty="0">
              <a:latin typeface="Times New Roman" panose="02020603050405020304" pitchFamily="18" charset="0"/>
              <a:cs typeface="Times New Roman" panose="02020603050405020304" pitchFamily="18" charset="0"/>
            </a:endParaRPr>
          </a:p>
        </p:txBody>
      </p:sp>
      <p:sp>
        <p:nvSpPr>
          <p:cNvPr id="239" name="238 CuadroTexto"/>
          <p:cNvSpPr txBox="1"/>
          <p:nvPr/>
        </p:nvSpPr>
        <p:spPr>
          <a:xfrm>
            <a:off x="5146885" y="4074697"/>
            <a:ext cx="978153" cy="338554"/>
          </a:xfrm>
          <a:prstGeom prst="rect">
            <a:avLst/>
          </a:prstGeom>
          <a:noFill/>
        </p:spPr>
        <p:txBody>
          <a:bodyPr wrap="none" rtlCol="0">
            <a:spAutoFit/>
          </a:bodyPr>
          <a:lstStyle/>
          <a:p>
            <a:r>
              <a:rPr lang="es-ES" sz="1600" dirty="0" smtClean="0">
                <a:latin typeface="Times New Roman" panose="02020603050405020304" pitchFamily="18" charset="0"/>
                <a:cs typeface="Times New Roman" panose="02020603050405020304" pitchFamily="18" charset="0"/>
              </a:rPr>
              <a:t>Reactor 1</a:t>
            </a:r>
            <a:endParaRPr lang="en-US" sz="1600" dirty="0">
              <a:latin typeface="Times New Roman" panose="02020603050405020304" pitchFamily="18" charset="0"/>
              <a:cs typeface="Times New Roman" panose="02020603050405020304" pitchFamily="18" charset="0"/>
            </a:endParaRPr>
          </a:p>
        </p:txBody>
      </p:sp>
      <p:sp>
        <p:nvSpPr>
          <p:cNvPr id="240" name="239 CuadroTexto"/>
          <p:cNvSpPr txBox="1"/>
          <p:nvPr/>
        </p:nvSpPr>
        <p:spPr>
          <a:xfrm>
            <a:off x="5148064" y="5322694"/>
            <a:ext cx="978153" cy="338554"/>
          </a:xfrm>
          <a:prstGeom prst="rect">
            <a:avLst/>
          </a:prstGeom>
          <a:noFill/>
        </p:spPr>
        <p:txBody>
          <a:bodyPr wrap="none" rtlCol="0">
            <a:spAutoFit/>
          </a:bodyPr>
          <a:lstStyle/>
          <a:p>
            <a:r>
              <a:rPr lang="es-ES" sz="1600" dirty="0" smtClean="0">
                <a:latin typeface="Times New Roman" panose="02020603050405020304" pitchFamily="18" charset="0"/>
                <a:cs typeface="Times New Roman" panose="02020603050405020304" pitchFamily="18" charset="0"/>
              </a:rPr>
              <a:t>Reactor 2</a:t>
            </a:r>
            <a:endParaRPr lang="en-US" sz="1600" dirty="0">
              <a:latin typeface="Times New Roman" panose="02020603050405020304" pitchFamily="18" charset="0"/>
              <a:cs typeface="Times New Roman" panose="02020603050405020304" pitchFamily="18" charset="0"/>
            </a:endParaRPr>
          </a:p>
        </p:txBody>
      </p:sp>
      <p:sp>
        <p:nvSpPr>
          <p:cNvPr id="242" name="241 CuadroTexto"/>
          <p:cNvSpPr txBox="1"/>
          <p:nvPr/>
        </p:nvSpPr>
        <p:spPr>
          <a:xfrm>
            <a:off x="3508063" y="4109166"/>
            <a:ext cx="732893"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Heater</a:t>
            </a:r>
            <a:endParaRPr lang="en-US" sz="1600" dirty="0">
              <a:latin typeface="Times New Roman" panose="02020603050405020304" pitchFamily="18" charset="0"/>
              <a:cs typeface="Times New Roman" panose="02020603050405020304" pitchFamily="18" charset="0"/>
            </a:endParaRPr>
          </a:p>
        </p:txBody>
      </p:sp>
      <p:sp>
        <p:nvSpPr>
          <p:cNvPr id="243" name="242 CuadroTexto"/>
          <p:cNvSpPr txBox="1"/>
          <p:nvPr/>
        </p:nvSpPr>
        <p:spPr>
          <a:xfrm>
            <a:off x="3522679" y="5234051"/>
            <a:ext cx="744114"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Cooler</a:t>
            </a:r>
            <a:endParaRPr lang="en-US" sz="1600" dirty="0">
              <a:latin typeface="Times New Roman" panose="02020603050405020304" pitchFamily="18" charset="0"/>
              <a:cs typeface="Times New Roman" panose="02020603050405020304" pitchFamily="18" charset="0"/>
            </a:endParaRPr>
          </a:p>
        </p:txBody>
      </p:sp>
      <p:sp>
        <p:nvSpPr>
          <p:cNvPr id="244" name="243 CuadroTexto"/>
          <p:cNvSpPr txBox="1"/>
          <p:nvPr/>
        </p:nvSpPr>
        <p:spPr>
          <a:xfrm>
            <a:off x="1413038" y="3525584"/>
            <a:ext cx="1178528"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Compressor</a:t>
            </a:r>
            <a:endParaRPr lang="en-US" sz="1600" dirty="0">
              <a:latin typeface="Times New Roman" panose="02020603050405020304" pitchFamily="18" charset="0"/>
              <a:cs typeface="Times New Roman" panose="02020603050405020304" pitchFamily="18" charset="0"/>
            </a:endParaRPr>
          </a:p>
        </p:txBody>
      </p:sp>
      <p:sp>
        <p:nvSpPr>
          <p:cNvPr id="245" name="244 CuadroTexto"/>
          <p:cNvSpPr txBox="1"/>
          <p:nvPr/>
        </p:nvSpPr>
        <p:spPr>
          <a:xfrm>
            <a:off x="942383" y="5071146"/>
            <a:ext cx="2045441" cy="523220"/>
          </a:xfrm>
          <a:prstGeom prst="rect">
            <a:avLst/>
          </a:prstGeom>
          <a:noFill/>
        </p:spPr>
        <p:txBody>
          <a:bodyPr wrap="square" rtlCol="0">
            <a:spAutoFit/>
          </a:bodyPr>
          <a:lstStyle/>
          <a:p>
            <a:pPr algn="ctr"/>
            <a:r>
              <a:rPr lang="en-US" sz="1400" dirty="0" smtClean="0">
                <a:latin typeface="Times New Roman" panose="02020603050405020304" pitchFamily="18" charset="0"/>
                <a:cs typeface="Times New Roman" panose="02020603050405020304" pitchFamily="18" charset="0"/>
              </a:rPr>
              <a:t>Multi-stage compression with intermediate cooling</a:t>
            </a:r>
            <a:endParaRPr lang="en-US" sz="1400" dirty="0">
              <a:latin typeface="Times New Roman" panose="02020603050405020304" pitchFamily="18" charset="0"/>
              <a:cs typeface="Times New Roman" panose="02020603050405020304" pitchFamily="18" charset="0"/>
            </a:endParaRPr>
          </a:p>
        </p:txBody>
      </p:sp>
      <p:sp>
        <p:nvSpPr>
          <p:cNvPr id="246" name="245 CuadroTexto"/>
          <p:cNvSpPr txBox="1"/>
          <p:nvPr/>
        </p:nvSpPr>
        <p:spPr>
          <a:xfrm>
            <a:off x="4713056" y="1356812"/>
            <a:ext cx="1178528"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Compressor</a:t>
            </a:r>
            <a:endParaRPr lang="en-US" sz="1600" dirty="0">
              <a:latin typeface="Times New Roman" panose="02020603050405020304" pitchFamily="18" charset="0"/>
              <a:cs typeface="Times New Roman" panose="02020603050405020304" pitchFamily="18" charset="0"/>
            </a:endParaRPr>
          </a:p>
        </p:txBody>
      </p:sp>
      <p:sp>
        <p:nvSpPr>
          <p:cNvPr id="247" name="246 CuadroTexto"/>
          <p:cNvSpPr txBox="1"/>
          <p:nvPr/>
        </p:nvSpPr>
        <p:spPr>
          <a:xfrm>
            <a:off x="108101" y="3746463"/>
            <a:ext cx="737702"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Feed 1</a:t>
            </a:r>
            <a:endParaRPr lang="en-US" sz="1600" dirty="0">
              <a:latin typeface="Times New Roman" panose="02020603050405020304" pitchFamily="18" charset="0"/>
              <a:cs typeface="Times New Roman" panose="02020603050405020304" pitchFamily="18" charset="0"/>
            </a:endParaRPr>
          </a:p>
        </p:txBody>
      </p:sp>
      <p:sp>
        <p:nvSpPr>
          <p:cNvPr id="248" name="247 CuadroTexto"/>
          <p:cNvSpPr txBox="1"/>
          <p:nvPr/>
        </p:nvSpPr>
        <p:spPr>
          <a:xfrm>
            <a:off x="140314" y="4911158"/>
            <a:ext cx="737702"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Feed 2</a:t>
            </a:r>
            <a:endParaRPr lang="en-US" sz="1600" dirty="0">
              <a:latin typeface="Times New Roman" panose="02020603050405020304" pitchFamily="18" charset="0"/>
              <a:cs typeface="Times New Roman" panose="02020603050405020304" pitchFamily="18" charset="0"/>
            </a:endParaRPr>
          </a:p>
        </p:txBody>
      </p:sp>
      <p:sp>
        <p:nvSpPr>
          <p:cNvPr id="249" name="248 CuadroTexto"/>
          <p:cNvSpPr txBox="1"/>
          <p:nvPr/>
        </p:nvSpPr>
        <p:spPr>
          <a:xfrm>
            <a:off x="5962235" y="4333040"/>
            <a:ext cx="652423"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Valve</a:t>
            </a:r>
            <a:endParaRPr lang="en-US" sz="1600" dirty="0">
              <a:latin typeface="Times New Roman" panose="02020603050405020304" pitchFamily="18" charset="0"/>
              <a:cs typeface="Times New Roman" panose="02020603050405020304" pitchFamily="18" charset="0"/>
            </a:endParaRPr>
          </a:p>
        </p:txBody>
      </p:sp>
      <p:cxnSp>
        <p:nvCxnSpPr>
          <p:cNvPr id="251" name="250 Conector recto de flecha"/>
          <p:cNvCxnSpPr>
            <a:stCxn id="249" idx="0"/>
          </p:cNvCxnSpPr>
          <p:nvPr/>
        </p:nvCxnSpPr>
        <p:spPr>
          <a:xfrm flipV="1">
            <a:off x="6288447" y="3946431"/>
            <a:ext cx="10017" cy="38660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3" name="252 Conector recto de flecha"/>
          <p:cNvCxnSpPr>
            <a:stCxn id="249" idx="2"/>
          </p:cNvCxnSpPr>
          <p:nvPr/>
        </p:nvCxnSpPr>
        <p:spPr>
          <a:xfrm flipH="1">
            <a:off x="6245648" y="4671594"/>
            <a:ext cx="42799" cy="38408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4" name="253 CuadroTexto"/>
          <p:cNvSpPr txBox="1"/>
          <p:nvPr/>
        </p:nvSpPr>
        <p:spPr>
          <a:xfrm>
            <a:off x="4245678" y="2779730"/>
            <a:ext cx="2045441" cy="523220"/>
          </a:xfrm>
          <a:prstGeom prst="rect">
            <a:avLst/>
          </a:prstGeom>
          <a:noFill/>
        </p:spPr>
        <p:txBody>
          <a:bodyPr wrap="square" rtlCol="0">
            <a:spAutoFit/>
          </a:bodyPr>
          <a:lstStyle/>
          <a:p>
            <a:pPr algn="ctr"/>
            <a:r>
              <a:rPr lang="en-US" sz="1400" dirty="0" smtClean="0">
                <a:latin typeface="Times New Roman" panose="02020603050405020304" pitchFamily="18" charset="0"/>
                <a:cs typeface="Times New Roman" panose="02020603050405020304" pitchFamily="18" charset="0"/>
              </a:rPr>
              <a:t>Multi-stage compression with intermediate cooling</a:t>
            </a:r>
            <a:endParaRPr lang="en-US" sz="1400" dirty="0">
              <a:latin typeface="Times New Roman" panose="02020603050405020304" pitchFamily="18" charset="0"/>
              <a:cs typeface="Times New Roman" panose="02020603050405020304" pitchFamily="18" charset="0"/>
            </a:endParaRPr>
          </a:p>
        </p:txBody>
      </p:sp>
      <p:sp>
        <p:nvSpPr>
          <p:cNvPr id="255" name="254 CuadroTexto"/>
          <p:cNvSpPr txBox="1"/>
          <p:nvPr/>
        </p:nvSpPr>
        <p:spPr>
          <a:xfrm>
            <a:off x="6421731" y="3399461"/>
            <a:ext cx="898287" cy="307777"/>
          </a:xfrm>
          <a:prstGeom prst="rect">
            <a:avLst/>
          </a:prstGeom>
          <a:noFill/>
        </p:spPr>
        <p:txBody>
          <a:bodyPr wrap="square" rtlCol="0">
            <a:spAutoFit/>
          </a:bodyPr>
          <a:lstStyle/>
          <a:p>
            <a:pPr algn="ctr"/>
            <a:r>
              <a:rPr lang="en-US" sz="1400" dirty="0" smtClean="0">
                <a:latin typeface="Times New Roman" panose="02020603050405020304" pitchFamily="18" charset="0"/>
                <a:cs typeface="Times New Roman" panose="02020603050405020304" pitchFamily="18" charset="0"/>
              </a:rPr>
              <a:t>Cooler</a:t>
            </a:r>
            <a:endParaRPr lang="en-US" sz="1400" dirty="0">
              <a:latin typeface="Times New Roman" panose="02020603050405020304" pitchFamily="18" charset="0"/>
              <a:cs typeface="Times New Roman" panose="02020603050405020304" pitchFamily="18" charset="0"/>
            </a:endParaRPr>
          </a:p>
        </p:txBody>
      </p:sp>
      <p:sp>
        <p:nvSpPr>
          <p:cNvPr id="258" name="257 CuadroTexto"/>
          <p:cNvSpPr txBox="1"/>
          <p:nvPr/>
        </p:nvSpPr>
        <p:spPr>
          <a:xfrm>
            <a:off x="6461052" y="4758772"/>
            <a:ext cx="898287" cy="307777"/>
          </a:xfrm>
          <a:prstGeom prst="rect">
            <a:avLst/>
          </a:prstGeom>
          <a:noFill/>
        </p:spPr>
        <p:txBody>
          <a:bodyPr wrap="square" rtlCol="0">
            <a:spAutoFit/>
          </a:bodyPr>
          <a:lstStyle/>
          <a:p>
            <a:pPr algn="ctr"/>
            <a:r>
              <a:rPr lang="en-US" sz="1400" dirty="0" smtClean="0">
                <a:latin typeface="Times New Roman" panose="02020603050405020304" pitchFamily="18" charset="0"/>
                <a:cs typeface="Times New Roman" panose="02020603050405020304" pitchFamily="18" charset="0"/>
              </a:rPr>
              <a:t>Cooler</a:t>
            </a:r>
            <a:endParaRPr lang="en-US" sz="1400" dirty="0">
              <a:latin typeface="Times New Roman" panose="02020603050405020304" pitchFamily="18" charset="0"/>
              <a:cs typeface="Times New Roman" panose="02020603050405020304" pitchFamily="18" charset="0"/>
            </a:endParaRPr>
          </a:p>
        </p:txBody>
      </p:sp>
      <p:sp>
        <p:nvSpPr>
          <p:cNvPr id="259" name="258 CuadroTexto"/>
          <p:cNvSpPr txBox="1"/>
          <p:nvPr/>
        </p:nvSpPr>
        <p:spPr>
          <a:xfrm>
            <a:off x="336470" y="835961"/>
            <a:ext cx="2916183" cy="369332"/>
          </a:xfrm>
          <a:prstGeom prst="rect">
            <a:avLst/>
          </a:prstGeom>
          <a:noFill/>
          <a:ln w="9525" algn="ctr">
            <a:noFill/>
            <a:miter lim="800000"/>
            <a:headEnd/>
            <a:tailEnd type="none" w="sm" len="sm"/>
          </a:ln>
          <a:effectLst/>
        </p:spPr>
        <p:txBody>
          <a:bodyPr wrap="square">
            <a:spAutoFit/>
          </a:bodyPr>
          <a:lstStyle>
            <a:defPPr>
              <a:defRPr lang="es-ES"/>
            </a:defPPr>
            <a:lvl1pPr algn="ctr">
              <a:defRPr>
                <a:solidFill>
                  <a:schemeClr val="tx2"/>
                </a:solidFill>
                <a:effectLst>
                  <a:outerShdw blurRad="38100" dist="38100" dir="2700000" algn="tl">
                    <a:srgbClr val="C0C0C0"/>
                  </a:outerShdw>
                </a:effectLst>
                <a:latin typeface="Arial" charset="0"/>
              </a:defRPr>
            </a:lvl1pPr>
          </a:lstStyle>
          <a:p>
            <a:r>
              <a:rPr lang="es-ES" dirty="0" err="1"/>
              <a:t>Example</a:t>
            </a:r>
            <a:r>
              <a:rPr lang="es-ES" dirty="0"/>
              <a:t> of </a:t>
            </a:r>
            <a:r>
              <a:rPr lang="es-ES" dirty="0" err="1"/>
              <a:t>Superstructure</a:t>
            </a:r>
            <a:endParaRPr lang="en-US" dirty="0"/>
          </a:p>
        </p:txBody>
      </p:sp>
    </p:spTree>
    <p:extLst>
      <p:ext uri="{BB962C8B-B14F-4D97-AF65-F5344CB8AC3E}">
        <p14:creationId xmlns:p14="http://schemas.microsoft.com/office/powerpoint/2010/main" val="35604547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14 Conector angular"/>
          <p:cNvCxnSpPr>
            <a:endCxn id="28" idx="2"/>
          </p:cNvCxnSpPr>
          <p:nvPr/>
        </p:nvCxnSpPr>
        <p:spPr>
          <a:xfrm flipV="1">
            <a:off x="179514" y="4568729"/>
            <a:ext cx="359766" cy="343932"/>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27" name="26 Trapecio"/>
          <p:cNvSpPr/>
          <p:nvPr/>
        </p:nvSpPr>
        <p:spPr>
          <a:xfrm rot="5400000">
            <a:off x="1831762" y="3952570"/>
            <a:ext cx="283282" cy="244255"/>
          </a:xfrm>
          <a:prstGeom prst="trapezoid">
            <a:avLst>
              <a:gd name="adj" fmla="val 26419"/>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27 Rombo"/>
          <p:cNvSpPr/>
          <p:nvPr/>
        </p:nvSpPr>
        <p:spPr>
          <a:xfrm>
            <a:off x="488245" y="4423315"/>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37 Rombo"/>
          <p:cNvSpPr/>
          <p:nvPr/>
        </p:nvSpPr>
        <p:spPr>
          <a:xfrm>
            <a:off x="899592" y="4423315"/>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39 Conector recto de flecha"/>
          <p:cNvCxnSpPr/>
          <p:nvPr/>
        </p:nvCxnSpPr>
        <p:spPr>
          <a:xfrm>
            <a:off x="590315" y="4496022"/>
            <a:ext cx="309277" cy="0"/>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42" name="41 Conector angular"/>
          <p:cNvCxnSpPr>
            <a:stCxn id="38" idx="0"/>
            <a:endCxn id="27" idx="2"/>
          </p:cNvCxnSpPr>
          <p:nvPr/>
        </p:nvCxnSpPr>
        <p:spPr>
          <a:xfrm rot="5400000" flipH="1" flipV="1">
            <a:off x="1226643" y="3798683"/>
            <a:ext cx="348617" cy="900649"/>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69" name="68 Rombo"/>
          <p:cNvSpPr/>
          <p:nvPr/>
        </p:nvSpPr>
        <p:spPr>
          <a:xfrm>
            <a:off x="2843808" y="4423315"/>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72 Conector angular"/>
          <p:cNvCxnSpPr>
            <a:stCxn id="27" idx="0"/>
            <a:endCxn id="69" idx="0"/>
          </p:cNvCxnSpPr>
          <p:nvPr/>
        </p:nvCxnSpPr>
        <p:spPr>
          <a:xfrm>
            <a:off x="2095531" y="4074698"/>
            <a:ext cx="799312" cy="348617"/>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77" name="76 Conector recto de flecha"/>
          <p:cNvCxnSpPr>
            <a:stCxn id="69" idx="3"/>
          </p:cNvCxnSpPr>
          <p:nvPr/>
        </p:nvCxnSpPr>
        <p:spPr>
          <a:xfrm>
            <a:off x="2945878" y="4496022"/>
            <a:ext cx="338445" cy="6295"/>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nvGrpSpPr>
          <p:cNvPr id="78" name="Group 53"/>
          <p:cNvGrpSpPr>
            <a:grpSpLocks/>
          </p:cNvGrpSpPr>
          <p:nvPr/>
        </p:nvGrpSpPr>
        <p:grpSpPr bwMode="auto">
          <a:xfrm>
            <a:off x="3800138" y="3887307"/>
            <a:ext cx="189197" cy="189197"/>
            <a:chOff x="2448" y="2976"/>
            <a:chExt cx="96" cy="96"/>
          </a:xfrm>
        </p:grpSpPr>
        <p:sp>
          <p:nvSpPr>
            <p:cNvPr id="79" name="Oval 54"/>
            <p:cNvSpPr>
              <a:spLocks noChangeArrowheads="1"/>
            </p:cNvSpPr>
            <p:nvPr/>
          </p:nvSpPr>
          <p:spPr bwMode="auto">
            <a:xfrm>
              <a:off x="2448" y="2976"/>
              <a:ext cx="96" cy="96"/>
            </a:xfrm>
            <a:prstGeom prst="ellipse">
              <a:avLst/>
            </a:prstGeom>
            <a:gradFill>
              <a:gsLst>
                <a:gs pos="0">
                  <a:srgbClr val="FF0000"/>
                </a:gs>
                <a:gs pos="100000">
                  <a:schemeClr val="tx1">
                    <a:lumMod val="65000"/>
                    <a:lumOff val="35000"/>
                  </a:schemeClr>
                </a:gs>
              </a:gsLst>
              <a:lin ang="13500000" scaled="1"/>
            </a:gradFill>
            <a:ln w="19050">
              <a:solidFill>
                <a:schemeClr val="tx1"/>
              </a:solidFill>
              <a:round/>
              <a:headEnd/>
              <a:tailEnd/>
            </a:ln>
            <a:effectLst/>
          </p:spPr>
          <p:txBody>
            <a:bodyPr wrap="none" anchor="ctr"/>
            <a:lstStyle/>
            <a:p>
              <a:endParaRPr lang="es-ES"/>
            </a:p>
          </p:txBody>
        </p:sp>
        <p:sp>
          <p:nvSpPr>
            <p:cNvPr id="80" name="Freeform 55"/>
            <p:cNvSpPr>
              <a:spLocks/>
            </p:cNvSpPr>
            <p:nvPr/>
          </p:nvSpPr>
          <p:spPr bwMode="auto">
            <a:xfrm>
              <a:off x="2448" y="3006"/>
              <a:ext cx="96" cy="38"/>
            </a:xfrm>
            <a:custGeom>
              <a:avLst/>
              <a:gdLst/>
              <a:ahLst/>
              <a:cxnLst>
                <a:cxn ang="0">
                  <a:pos x="0" y="18"/>
                </a:cxn>
                <a:cxn ang="0">
                  <a:pos x="36" y="0"/>
                </a:cxn>
                <a:cxn ang="0">
                  <a:pos x="63" y="38"/>
                </a:cxn>
                <a:cxn ang="0">
                  <a:pos x="96" y="20"/>
                </a:cxn>
              </a:cxnLst>
              <a:rect l="0" t="0" r="r" b="b"/>
              <a:pathLst>
                <a:path w="96" h="38">
                  <a:moveTo>
                    <a:pt x="0" y="18"/>
                  </a:moveTo>
                  <a:lnTo>
                    <a:pt x="36" y="0"/>
                  </a:lnTo>
                  <a:lnTo>
                    <a:pt x="63" y="38"/>
                  </a:lnTo>
                  <a:lnTo>
                    <a:pt x="96" y="20"/>
                  </a:lnTo>
                </a:path>
              </a:pathLst>
            </a:custGeom>
            <a:noFill/>
            <a:ln w="19050">
              <a:solidFill>
                <a:schemeClr val="tx1"/>
              </a:solidFill>
              <a:round/>
              <a:headEnd/>
              <a:tailEnd/>
            </a:ln>
            <a:effectLst/>
          </p:spPr>
          <p:txBody>
            <a:bodyPr wrap="none" anchor="ctr"/>
            <a:lstStyle/>
            <a:p>
              <a:endParaRPr lang="es-ES"/>
            </a:p>
          </p:txBody>
        </p:sp>
      </p:grpSp>
      <p:cxnSp>
        <p:nvCxnSpPr>
          <p:cNvPr id="85" name="84 Conector angular"/>
          <p:cNvCxnSpPr>
            <a:stCxn id="200" idx="0"/>
            <a:endCxn id="79" idx="2"/>
          </p:cNvCxnSpPr>
          <p:nvPr/>
        </p:nvCxnSpPr>
        <p:spPr>
          <a:xfrm rot="5400000" flipH="1" flipV="1">
            <a:off x="3356041" y="3981057"/>
            <a:ext cx="443248" cy="444946"/>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88" name="87 Rombo"/>
          <p:cNvSpPr/>
          <p:nvPr/>
        </p:nvSpPr>
        <p:spPr>
          <a:xfrm>
            <a:off x="4376202" y="4423315"/>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88 Rombo"/>
          <p:cNvSpPr/>
          <p:nvPr/>
        </p:nvSpPr>
        <p:spPr>
          <a:xfrm>
            <a:off x="4788024" y="4423315"/>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90 Conector angular"/>
          <p:cNvCxnSpPr>
            <a:stCxn id="79" idx="6"/>
            <a:endCxn id="88" idx="0"/>
          </p:cNvCxnSpPr>
          <p:nvPr/>
        </p:nvCxnSpPr>
        <p:spPr>
          <a:xfrm>
            <a:off x="3989335" y="3981906"/>
            <a:ext cx="437902" cy="441409"/>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95" name="94 Conector recto de flecha"/>
          <p:cNvCxnSpPr/>
          <p:nvPr/>
        </p:nvCxnSpPr>
        <p:spPr>
          <a:xfrm>
            <a:off x="4478272" y="4496022"/>
            <a:ext cx="309752" cy="0"/>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nvGrpSpPr>
          <p:cNvPr id="96" name="Group 16"/>
          <p:cNvGrpSpPr>
            <a:grpSpLocks/>
          </p:cNvGrpSpPr>
          <p:nvPr/>
        </p:nvGrpSpPr>
        <p:grpSpPr bwMode="auto">
          <a:xfrm>
            <a:off x="5146885" y="5042181"/>
            <a:ext cx="648072" cy="304909"/>
            <a:chOff x="2112" y="1473"/>
            <a:chExt cx="576" cy="271"/>
          </a:xfrm>
        </p:grpSpPr>
        <p:grpSp>
          <p:nvGrpSpPr>
            <p:cNvPr id="97" name="Group 17"/>
            <p:cNvGrpSpPr>
              <a:grpSpLocks/>
            </p:cNvGrpSpPr>
            <p:nvPr/>
          </p:nvGrpSpPr>
          <p:grpSpPr bwMode="auto">
            <a:xfrm>
              <a:off x="2112" y="1473"/>
              <a:ext cx="576" cy="271"/>
              <a:chOff x="2784" y="2436"/>
              <a:chExt cx="576" cy="271"/>
            </a:xfrm>
          </p:grpSpPr>
          <p:sp>
            <p:nvSpPr>
              <p:cNvPr id="99" name="AutoShape 18"/>
              <p:cNvSpPr>
                <a:spLocks noChangeArrowheads="1"/>
              </p:cNvSpPr>
              <p:nvPr/>
            </p:nvSpPr>
            <p:spPr bwMode="auto">
              <a:xfrm>
                <a:off x="2784" y="2448"/>
                <a:ext cx="576" cy="240"/>
              </a:xfrm>
              <a:prstGeom prst="roundRect">
                <a:avLst>
                  <a:gd name="adj" fmla="val 50000"/>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solidFill>
                      <a:srgbClr val="C00000"/>
                    </a:solidFill>
                  </a:rPr>
                  <a:t>R2</a:t>
                </a:r>
              </a:p>
            </p:txBody>
          </p:sp>
          <p:grpSp>
            <p:nvGrpSpPr>
              <p:cNvPr id="100" name="Group 19"/>
              <p:cNvGrpSpPr>
                <a:grpSpLocks/>
              </p:cNvGrpSpPr>
              <p:nvPr/>
            </p:nvGrpSpPr>
            <p:grpSpPr bwMode="auto">
              <a:xfrm>
                <a:off x="2880" y="2436"/>
                <a:ext cx="12" cy="265"/>
                <a:chOff x="2880" y="2733"/>
                <a:chExt cx="12" cy="265"/>
              </a:xfrm>
            </p:grpSpPr>
            <p:sp>
              <p:nvSpPr>
                <p:cNvPr id="104" name="Line 20"/>
                <p:cNvSpPr>
                  <a:spLocks noChangeShapeType="1"/>
                </p:cNvSpPr>
                <p:nvPr/>
              </p:nvSpPr>
              <p:spPr bwMode="auto">
                <a:xfrm>
                  <a:off x="2892" y="2733"/>
                  <a:ext cx="0" cy="264"/>
                </a:xfrm>
                <a:prstGeom prst="line">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sp>
              <p:nvSpPr>
                <p:cNvPr id="105" name="Line 21"/>
                <p:cNvSpPr>
                  <a:spLocks noChangeShapeType="1"/>
                </p:cNvSpPr>
                <p:nvPr/>
              </p:nvSpPr>
              <p:spPr bwMode="auto">
                <a:xfrm>
                  <a:off x="2880" y="2734"/>
                  <a:ext cx="0" cy="264"/>
                </a:xfrm>
                <a:prstGeom prst="line">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grpSp>
          <p:grpSp>
            <p:nvGrpSpPr>
              <p:cNvPr id="101" name="Group 22"/>
              <p:cNvGrpSpPr>
                <a:grpSpLocks/>
              </p:cNvGrpSpPr>
              <p:nvPr/>
            </p:nvGrpSpPr>
            <p:grpSpPr bwMode="auto">
              <a:xfrm>
                <a:off x="3249" y="2442"/>
                <a:ext cx="12" cy="265"/>
                <a:chOff x="2880" y="2733"/>
                <a:chExt cx="12" cy="265"/>
              </a:xfrm>
            </p:grpSpPr>
            <p:sp>
              <p:nvSpPr>
                <p:cNvPr id="102" name="Line 23"/>
                <p:cNvSpPr>
                  <a:spLocks noChangeShapeType="1"/>
                </p:cNvSpPr>
                <p:nvPr/>
              </p:nvSpPr>
              <p:spPr bwMode="auto">
                <a:xfrm>
                  <a:off x="2892" y="2733"/>
                  <a:ext cx="0" cy="264"/>
                </a:xfrm>
                <a:prstGeom prst="line">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sp>
              <p:nvSpPr>
                <p:cNvPr id="103" name="Line 24"/>
                <p:cNvSpPr>
                  <a:spLocks noChangeShapeType="1"/>
                </p:cNvSpPr>
                <p:nvPr/>
              </p:nvSpPr>
              <p:spPr bwMode="auto">
                <a:xfrm>
                  <a:off x="2880" y="2734"/>
                  <a:ext cx="0" cy="264"/>
                </a:xfrm>
                <a:prstGeom prst="line">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grpSp>
        </p:grpSp>
        <p:sp>
          <p:nvSpPr>
            <p:cNvPr id="98" name="Line 25"/>
            <p:cNvSpPr>
              <a:spLocks noChangeShapeType="1"/>
            </p:cNvSpPr>
            <p:nvPr/>
          </p:nvSpPr>
          <p:spPr bwMode="auto">
            <a:xfrm>
              <a:off x="2115" y="1641"/>
              <a:ext cx="28" cy="48"/>
            </a:xfrm>
            <a:prstGeom prst="line">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grpSp>
      <p:cxnSp>
        <p:nvCxnSpPr>
          <p:cNvPr id="124" name="123 Conector angular"/>
          <p:cNvCxnSpPr>
            <a:stCxn id="89" idx="2"/>
            <a:endCxn id="99" idx="1"/>
          </p:cNvCxnSpPr>
          <p:nvPr/>
        </p:nvCxnSpPr>
        <p:spPr>
          <a:xfrm rot="16200000" flipH="1">
            <a:off x="4681988" y="4725800"/>
            <a:ext cx="621969" cy="307826"/>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nvGrpSpPr>
          <p:cNvPr id="133" name="Group 116"/>
          <p:cNvGrpSpPr>
            <a:grpSpLocks/>
          </p:cNvGrpSpPr>
          <p:nvPr/>
        </p:nvGrpSpPr>
        <p:grpSpPr bwMode="auto">
          <a:xfrm>
            <a:off x="6165180" y="5115498"/>
            <a:ext cx="269345" cy="158275"/>
            <a:chOff x="4656" y="1776"/>
            <a:chExt cx="97" cy="57"/>
          </a:xfrm>
        </p:grpSpPr>
        <p:sp>
          <p:nvSpPr>
            <p:cNvPr id="134" name="AutoShape 117"/>
            <p:cNvSpPr>
              <a:spLocks noChangeArrowheads="1"/>
            </p:cNvSpPr>
            <p:nvPr/>
          </p:nvSpPr>
          <p:spPr bwMode="auto">
            <a:xfrm rot="-5400000">
              <a:off x="4700" y="1780"/>
              <a:ext cx="57" cy="49"/>
            </a:xfrm>
            <a:prstGeom prst="triangle">
              <a:avLst>
                <a:gd name="adj" fmla="val 50000"/>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B/>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sp>
          <p:nvSpPr>
            <p:cNvPr id="135" name="AutoShape 118"/>
            <p:cNvSpPr>
              <a:spLocks noChangeArrowheads="1"/>
            </p:cNvSpPr>
            <p:nvPr/>
          </p:nvSpPr>
          <p:spPr bwMode="auto">
            <a:xfrm rot="5400000" flipH="1">
              <a:off x="4652" y="1780"/>
              <a:ext cx="57" cy="49"/>
            </a:xfrm>
            <a:prstGeom prst="triangle">
              <a:avLst>
                <a:gd name="adj" fmla="val 50000"/>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B/>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grpSp>
      <p:cxnSp>
        <p:nvCxnSpPr>
          <p:cNvPr id="139" name="138 Conector recto de flecha"/>
          <p:cNvCxnSpPr/>
          <p:nvPr/>
        </p:nvCxnSpPr>
        <p:spPr>
          <a:xfrm>
            <a:off x="5794957" y="5192667"/>
            <a:ext cx="370223" cy="3937"/>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nvGrpSpPr>
          <p:cNvPr id="144" name="Group 53"/>
          <p:cNvGrpSpPr>
            <a:grpSpLocks/>
          </p:cNvGrpSpPr>
          <p:nvPr/>
        </p:nvGrpSpPr>
        <p:grpSpPr bwMode="auto">
          <a:xfrm>
            <a:off x="6804247" y="5100037"/>
            <a:ext cx="189197" cy="189197"/>
            <a:chOff x="2448" y="2976"/>
            <a:chExt cx="96" cy="96"/>
          </a:xfrm>
        </p:grpSpPr>
        <p:sp>
          <p:nvSpPr>
            <p:cNvPr id="145" name="Oval 54"/>
            <p:cNvSpPr>
              <a:spLocks noChangeArrowheads="1"/>
            </p:cNvSpPr>
            <p:nvPr/>
          </p:nvSpPr>
          <p:spPr bwMode="auto">
            <a:xfrm>
              <a:off x="2448" y="2976"/>
              <a:ext cx="96" cy="96"/>
            </a:xfrm>
            <a:prstGeom prst="ellipse">
              <a:avLst/>
            </a:prstGeom>
            <a:gradFill>
              <a:gsLst>
                <a:gs pos="0">
                  <a:srgbClr val="009999"/>
                </a:gs>
                <a:gs pos="100000">
                  <a:schemeClr val="tx1">
                    <a:lumMod val="65000"/>
                    <a:lumOff val="35000"/>
                  </a:schemeClr>
                </a:gs>
              </a:gsLst>
              <a:lin ang="13500000" scaled="1"/>
            </a:gradFill>
            <a:ln w="19050">
              <a:solidFill>
                <a:schemeClr val="tx1"/>
              </a:solidFill>
              <a:round/>
              <a:headEnd/>
              <a:tailEnd/>
            </a:ln>
            <a:effectLst/>
          </p:spPr>
          <p:txBody>
            <a:bodyPr wrap="none" anchor="ctr"/>
            <a:lstStyle/>
            <a:p>
              <a:endParaRPr lang="es-ES"/>
            </a:p>
          </p:txBody>
        </p:sp>
        <p:sp>
          <p:nvSpPr>
            <p:cNvPr id="146" name="Freeform 55"/>
            <p:cNvSpPr>
              <a:spLocks/>
            </p:cNvSpPr>
            <p:nvPr/>
          </p:nvSpPr>
          <p:spPr bwMode="auto">
            <a:xfrm>
              <a:off x="2448" y="3006"/>
              <a:ext cx="96" cy="38"/>
            </a:xfrm>
            <a:custGeom>
              <a:avLst/>
              <a:gdLst/>
              <a:ahLst/>
              <a:cxnLst>
                <a:cxn ang="0">
                  <a:pos x="0" y="18"/>
                </a:cxn>
                <a:cxn ang="0">
                  <a:pos x="36" y="0"/>
                </a:cxn>
                <a:cxn ang="0">
                  <a:pos x="63" y="38"/>
                </a:cxn>
                <a:cxn ang="0">
                  <a:pos x="96" y="20"/>
                </a:cxn>
              </a:cxnLst>
              <a:rect l="0" t="0" r="r" b="b"/>
              <a:pathLst>
                <a:path w="96" h="38">
                  <a:moveTo>
                    <a:pt x="0" y="18"/>
                  </a:moveTo>
                  <a:lnTo>
                    <a:pt x="36" y="0"/>
                  </a:lnTo>
                  <a:lnTo>
                    <a:pt x="63" y="38"/>
                  </a:lnTo>
                  <a:lnTo>
                    <a:pt x="96" y="20"/>
                  </a:lnTo>
                </a:path>
              </a:pathLst>
            </a:custGeom>
            <a:gradFill>
              <a:gsLst>
                <a:gs pos="0">
                  <a:srgbClr val="009999"/>
                </a:gs>
                <a:gs pos="100000">
                  <a:schemeClr val="tx1">
                    <a:lumMod val="65000"/>
                    <a:lumOff val="35000"/>
                  </a:schemeClr>
                </a:gs>
              </a:gsLst>
              <a:lin ang="13500000" scaled="1"/>
            </a:gradFill>
            <a:ln w="19050">
              <a:solidFill>
                <a:schemeClr val="tx1"/>
              </a:solidFill>
              <a:round/>
              <a:headEnd/>
              <a:tailEnd/>
            </a:ln>
            <a:effectLst/>
          </p:spPr>
          <p:txBody>
            <a:bodyPr wrap="none" anchor="ctr"/>
            <a:lstStyle/>
            <a:p>
              <a:endParaRPr lang="es-ES"/>
            </a:p>
          </p:txBody>
        </p:sp>
      </p:grpSp>
      <p:sp>
        <p:nvSpPr>
          <p:cNvPr id="147" name="146 Rombo"/>
          <p:cNvSpPr/>
          <p:nvPr/>
        </p:nvSpPr>
        <p:spPr>
          <a:xfrm>
            <a:off x="7308304" y="4485271"/>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151 Conector recto de flecha"/>
          <p:cNvCxnSpPr/>
          <p:nvPr/>
        </p:nvCxnSpPr>
        <p:spPr>
          <a:xfrm>
            <a:off x="6434525" y="5194635"/>
            <a:ext cx="369722" cy="1"/>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56" name="155 Conector angular"/>
          <p:cNvCxnSpPr>
            <a:stCxn id="145" idx="6"/>
            <a:endCxn id="147" idx="2"/>
          </p:cNvCxnSpPr>
          <p:nvPr/>
        </p:nvCxnSpPr>
        <p:spPr>
          <a:xfrm flipV="1">
            <a:off x="6993444" y="4630685"/>
            <a:ext cx="365895" cy="563951"/>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161" name="AutoShape 37"/>
          <p:cNvSpPr>
            <a:spLocks noChangeArrowheads="1"/>
          </p:cNvSpPr>
          <p:nvPr/>
        </p:nvSpPr>
        <p:spPr bwMode="auto">
          <a:xfrm>
            <a:off x="8030368" y="4090479"/>
            <a:ext cx="228600" cy="934998"/>
          </a:xfrm>
          <a:prstGeom prst="roundRect">
            <a:avLst>
              <a:gd name="adj" fmla="val 50000"/>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lt1"/>
              </a:solidFill>
            </a:endParaRPr>
          </a:p>
        </p:txBody>
      </p:sp>
      <p:cxnSp>
        <p:nvCxnSpPr>
          <p:cNvPr id="163" name="162 Conector recto de flecha"/>
          <p:cNvCxnSpPr>
            <a:stCxn id="147" idx="3"/>
            <a:endCxn id="161" idx="1"/>
          </p:cNvCxnSpPr>
          <p:nvPr/>
        </p:nvCxnSpPr>
        <p:spPr>
          <a:xfrm>
            <a:off x="7410374" y="4557978"/>
            <a:ext cx="619994" cy="0"/>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179" name="178 Trapecio"/>
          <p:cNvSpPr/>
          <p:nvPr/>
        </p:nvSpPr>
        <p:spPr>
          <a:xfrm rot="5400000">
            <a:off x="5131532" y="1714326"/>
            <a:ext cx="283282" cy="244255"/>
          </a:xfrm>
          <a:prstGeom prst="trapezoid">
            <a:avLst>
              <a:gd name="adj" fmla="val 26419"/>
            </a:avLst>
          </a:prstGeom>
          <a:gradFill flip="none" rotWithShape="1">
            <a:gsLst>
              <a:gs pos="0">
                <a:schemeClr val="bg1"/>
              </a:gs>
              <a:gs pos="100000">
                <a:schemeClr val="tx1">
                  <a:lumMod val="65000"/>
                  <a:lumOff val="35000"/>
                </a:schemeClr>
              </a:gs>
            </a:gsLst>
            <a:lin ang="13500000" scaled="1"/>
            <a:tileRect/>
          </a:gradFill>
          <a:ln w="12700">
            <a:solidFill>
              <a:schemeClr val="tx1"/>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179 Rombo"/>
          <p:cNvSpPr/>
          <p:nvPr/>
        </p:nvSpPr>
        <p:spPr>
          <a:xfrm>
            <a:off x="4199362" y="2111640"/>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184 Rombo"/>
          <p:cNvSpPr/>
          <p:nvPr/>
        </p:nvSpPr>
        <p:spPr>
          <a:xfrm>
            <a:off x="6143578" y="2118432"/>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187 Rombo"/>
          <p:cNvSpPr/>
          <p:nvPr/>
        </p:nvSpPr>
        <p:spPr>
          <a:xfrm>
            <a:off x="8093633" y="2118431"/>
            <a:ext cx="102070" cy="145414"/>
          </a:xfrm>
          <a:prstGeom prst="diamond">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cxnSp>
        <p:nvCxnSpPr>
          <p:cNvPr id="190" name="189 Conector angular"/>
          <p:cNvCxnSpPr>
            <a:stCxn id="188" idx="0"/>
          </p:cNvCxnSpPr>
          <p:nvPr/>
        </p:nvCxnSpPr>
        <p:spPr>
          <a:xfrm rot="5400000" flipH="1" flipV="1">
            <a:off x="8374019" y="1669006"/>
            <a:ext cx="220074" cy="678776"/>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92" name="191 Conector recto de flecha"/>
          <p:cNvCxnSpPr>
            <a:stCxn id="161" idx="0"/>
            <a:endCxn id="188" idx="2"/>
          </p:cNvCxnSpPr>
          <p:nvPr/>
        </p:nvCxnSpPr>
        <p:spPr>
          <a:xfrm flipV="1">
            <a:off x="8144668" y="2263845"/>
            <a:ext cx="0" cy="1826634"/>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94" name="193 Conector angular"/>
          <p:cNvCxnSpPr>
            <a:stCxn id="161" idx="2"/>
          </p:cNvCxnSpPr>
          <p:nvPr/>
        </p:nvCxnSpPr>
        <p:spPr>
          <a:xfrm rot="16200000" flipH="1">
            <a:off x="8371327" y="4798818"/>
            <a:ext cx="321613" cy="774930"/>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97" name="196 Conector recto de flecha"/>
          <p:cNvCxnSpPr>
            <a:stCxn id="188" idx="1"/>
            <a:endCxn id="185" idx="3"/>
          </p:cNvCxnSpPr>
          <p:nvPr/>
        </p:nvCxnSpPr>
        <p:spPr>
          <a:xfrm flipH="1">
            <a:off x="6245648" y="2191138"/>
            <a:ext cx="1847985" cy="1"/>
          </a:xfrm>
          <a:prstGeom prst="straightConnector1">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200" name="199 Elipse"/>
          <p:cNvSpPr/>
          <p:nvPr/>
        </p:nvSpPr>
        <p:spPr>
          <a:xfrm>
            <a:off x="3284323" y="4425154"/>
            <a:ext cx="141737" cy="141737"/>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214 Conector angular"/>
          <p:cNvCxnSpPr>
            <a:stCxn id="180" idx="1"/>
            <a:endCxn id="200" idx="1"/>
          </p:cNvCxnSpPr>
          <p:nvPr/>
        </p:nvCxnSpPr>
        <p:spPr>
          <a:xfrm rot="10800000" flipV="1">
            <a:off x="3305080" y="2184347"/>
            <a:ext cx="894282" cy="2261564"/>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223" name="222 Conector angular"/>
          <p:cNvCxnSpPr>
            <a:stCxn id="185" idx="0"/>
            <a:endCxn id="179" idx="0"/>
          </p:cNvCxnSpPr>
          <p:nvPr/>
        </p:nvCxnSpPr>
        <p:spPr>
          <a:xfrm rot="16200000" flipV="1">
            <a:off x="5653968" y="1577787"/>
            <a:ext cx="281978" cy="799312"/>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227" name="226 Conector angular"/>
          <p:cNvCxnSpPr>
            <a:endCxn id="180" idx="0"/>
          </p:cNvCxnSpPr>
          <p:nvPr/>
        </p:nvCxnSpPr>
        <p:spPr>
          <a:xfrm rot="10800000" flipV="1">
            <a:off x="4250397" y="1836452"/>
            <a:ext cx="896488" cy="275187"/>
          </a:xfrm>
          <a:prstGeom prst="bentConnector2">
            <a:avLst/>
          </a:prstGeom>
          <a:ln w="12700">
            <a:solidFill>
              <a:srgbClr val="0000FF"/>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234" name="233 Rectángulo"/>
          <p:cNvSpPr/>
          <p:nvPr/>
        </p:nvSpPr>
        <p:spPr>
          <a:xfrm>
            <a:off x="2948013" y="710481"/>
            <a:ext cx="4467502" cy="646331"/>
          </a:xfrm>
          <a:prstGeom prst="rect">
            <a:avLst/>
          </a:prstGeom>
        </p:spPr>
        <p:txBody>
          <a:bodyPr wrap="square">
            <a:spAutoFit/>
          </a:bodyPr>
          <a:lstStyle/>
          <a:p>
            <a:pPr algn="ctr"/>
            <a:r>
              <a:rPr lang="en-US" dirty="0">
                <a:solidFill>
                  <a:srgbClr val="0000FF"/>
                </a:solidFill>
              </a:rPr>
              <a:t>Synthesis of </a:t>
            </a:r>
            <a:r>
              <a:rPr lang="en-US" dirty="0" smtClean="0">
                <a:solidFill>
                  <a:srgbClr val="0000FF"/>
                </a:solidFill>
              </a:rPr>
              <a:t>Methanol</a:t>
            </a:r>
          </a:p>
          <a:p>
            <a:pPr algn="ctr"/>
            <a:r>
              <a:rPr lang="en-US" dirty="0" smtClean="0">
                <a:solidFill>
                  <a:srgbClr val="0000FF"/>
                </a:solidFill>
              </a:rPr>
              <a:t> </a:t>
            </a:r>
            <a:r>
              <a:rPr lang="en-US" sz="1200" i="1" dirty="0">
                <a:solidFill>
                  <a:srgbClr val="FF0000"/>
                </a:solidFill>
              </a:rPr>
              <a:t>(Adapted from </a:t>
            </a:r>
            <a:r>
              <a:rPr lang="en-US" sz="1200" i="1" dirty="0" err="1">
                <a:solidFill>
                  <a:srgbClr val="FF0000"/>
                </a:solidFill>
              </a:rPr>
              <a:t>Kocis</a:t>
            </a:r>
            <a:r>
              <a:rPr lang="en-US" sz="1200" i="1" dirty="0">
                <a:solidFill>
                  <a:srgbClr val="FF0000"/>
                </a:solidFill>
              </a:rPr>
              <a:t> and Grossmann)</a:t>
            </a:r>
          </a:p>
        </p:txBody>
      </p:sp>
      <p:sp>
        <p:nvSpPr>
          <p:cNvPr id="235" name="234 CuadroTexto"/>
          <p:cNvSpPr txBox="1"/>
          <p:nvPr/>
        </p:nvSpPr>
        <p:spPr>
          <a:xfrm>
            <a:off x="8144668" y="1525120"/>
            <a:ext cx="678776"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Purge</a:t>
            </a:r>
            <a:endParaRPr lang="en-US" sz="1600" dirty="0">
              <a:latin typeface="Times New Roman" panose="02020603050405020304" pitchFamily="18" charset="0"/>
              <a:cs typeface="Times New Roman" panose="02020603050405020304" pitchFamily="18" charset="0"/>
            </a:endParaRPr>
          </a:p>
        </p:txBody>
      </p:sp>
      <p:sp>
        <p:nvSpPr>
          <p:cNvPr id="237" name="236 CuadroTexto"/>
          <p:cNvSpPr txBox="1"/>
          <p:nvPr/>
        </p:nvSpPr>
        <p:spPr>
          <a:xfrm>
            <a:off x="8258968" y="4844195"/>
            <a:ext cx="630301" cy="338554"/>
          </a:xfrm>
          <a:prstGeom prst="rect">
            <a:avLst/>
          </a:prstGeom>
          <a:noFill/>
        </p:spPr>
        <p:txBody>
          <a:bodyPr wrap="none" rtlCol="0">
            <a:spAutoFit/>
          </a:bodyPr>
          <a:lstStyle/>
          <a:p>
            <a:r>
              <a:rPr lang="es-ES" sz="1600" dirty="0" smtClean="0">
                <a:latin typeface="Times New Roman" panose="02020603050405020304" pitchFamily="18" charset="0"/>
                <a:cs typeface="Times New Roman" panose="02020603050405020304" pitchFamily="18" charset="0"/>
              </a:rPr>
              <a:t>Flash</a:t>
            </a:r>
            <a:endParaRPr lang="en-US" sz="1600" dirty="0">
              <a:latin typeface="Times New Roman" panose="02020603050405020304" pitchFamily="18" charset="0"/>
              <a:cs typeface="Times New Roman" panose="02020603050405020304" pitchFamily="18" charset="0"/>
            </a:endParaRPr>
          </a:p>
        </p:txBody>
      </p:sp>
      <p:sp>
        <p:nvSpPr>
          <p:cNvPr id="240" name="239 CuadroTexto"/>
          <p:cNvSpPr txBox="1"/>
          <p:nvPr/>
        </p:nvSpPr>
        <p:spPr>
          <a:xfrm>
            <a:off x="5148064" y="5322694"/>
            <a:ext cx="978153" cy="338554"/>
          </a:xfrm>
          <a:prstGeom prst="rect">
            <a:avLst/>
          </a:prstGeom>
          <a:noFill/>
        </p:spPr>
        <p:txBody>
          <a:bodyPr wrap="none" rtlCol="0">
            <a:spAutoFit/>
          </a:bodyPr>
          <a:lstStyle/>
          <a:p>
            <a:r>
              <a:rPr lang="es-ES" sz="1600" dirty="0" smtClean="0">
                <a:latin typeface="Times New Roman" panose="02020603050405020304" pitchFamily="18" charset="0"/>
                <a:cs typeface="Times New Roman" panose="02020603050405020304" pitchFamily="18" charset="0"/>
              </a:rPr>
              <a:t>Reactor 2</a:t>
            </a:r>
            <a:endParaRPr lang="en-US" sz="1600" dirty="0">
              <a:latin typeface="Times New Roman" panose="02020603050405020304" pitchFamily="18" charset="0"/>
              <a:cs typeface="Times New Roman" panose="02020603050405020304" pitchFamily="18" charset="0"/>
            </a:endParaRPr>
          </a:p>
        </p:txBody>
      </p:sp>
      <p:sp>
        <p:nvSpPr>
          <p:cNvPr id="242" name="241 CuadroTexto"/>
          <p:cNvSpPr txBox="1"/>
          <p:nvPr/>
        </p:nvSpPr>
        <p:spPr>
          <a:xfrm>
            <a:off x="3508063" y="4109166"/>
            <a:ext cx="732893"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Heater</a:t>
            </a:r>
            <a:endParaRPr lang="en-US" sz="1600" dirty="0">
              <a:latin typeface="Times New Roman" panose="02020603050405020304" pitchFamily="18" charset="0"/>
              <a:cs typeface="Times New Roman" panose="02020603050405020304" pitchFamily="18" charset="0"/>
            </a:endParaRPr>
          </a:p>
        </p:txBody>
      </p:sp>
      <p:sp>
        <p:nvSpPr>
          <p:cNvPr id="244" name="243 CuadroTexto"/>
          <p:cNvSpPr txBox="1"/>
          <p:nvPr/>
        </p:nvSpPr>
        <p:spPr>
          <a:xfrm>
            <a:off x="1413038" y="3525584"/>
            <a:ext cx="1178528"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Compressor</a:t>
            </a:r>
            <a:endParaRPr lang="en-US" sz="1600" dirty="0">
              <a:latin typeface="Times New Roman" panose="02020603050405020304" pitchFamily="18" charset="0"/>
              <a:cs typeface="Times New Roman" panose="02020603050405020304" pitchFamily="18" charset="0"/>
            </a:endParaRPr>
          </a:p>
        </p:txBody>
      </p:sp>
      <p:sp>
        <p:nvSpPr>
          <p:cNvPr id="246" name="245 CuadroTexto"/>
          <p:cNvSpPr txBox="1"/>
          <p:nvPr/>
        </p:nvSpPr>
        <p:spPr>
          <a:xfrm>
            <a:off x="4713056" y="1356812"/>
            <a:ext cx="1178528"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Compressor</a:t>
            </a:r>
            <a:endParaRPr lang="en-US" sz="1600" dirty="0">
              <a:latin typeface="Times New Roman" panose="02020603050405020304" pitchFamily="18" charset="0"/>
              <a:cs typeface="Times New Roman" panose="02020603050405020304" pitchFamily="18" charset="0"/>
            </a:endParaRPr>
          </a:p>
        </p:txBody>
      </p:sp>
      <p:sp>
        <p:nvSpPr>
          <p:cNvPr id="248" name="247 CuadroTexto"/>
          <p:cNvSpPr txBox="1"/>
          <p:nvPr/>
        </p:nvSpPr>
        <p:spPr>
          <a:xfrm>
            <a:off x="140314" y="4911158"/>
            <a:ext cx="737702"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Feed 2</a:t>
            </a:r>
            <a:endParaRPr lang="en-US" sz="1600" dirty="0">
              <a:latin typeface="Times New Roman" panose="02020603050405020304" pitchFamily="18" charset="0"/>
              <a:cs typeface="Times New Roman" panose="02020603050405020304" pitchFamily="18" charset="0"/>
            </a:endParaRPr>
          </a:p>
        </p:txBody>
      </p:sp>
      <p:sp>
        <p:nvSpPr>
          <p:cNvPr id="249" name="248 CuadroTexto"/>
          <p:cNvSpPr txBox="1"/>
          <p:nvPr/>
        </p:nvSpPr>
        <p:spPr>
          <a:xfrm>
            <a:off x="5962235" y="4333040"/>
            <a:ext cx="652423"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Valve</a:t>
            </a:r>
            <a:endParaRPr lang="en-US" sz="1600" dirty="0">
              <a:latin typeface="Times New Roman" panose="02020603050405020304" pitchFamily="18" charset="0"/>
              <a:cs typeface="Times New Roman" panose="02020603050405020304" pitchFamily="18" charset="0"/>
            </a:endParaRPr>
          </a:p>
        </p:txBody>
      </p:sp>
      <p:cxnSp>
        <p:nvCxnSpPr>
          <p:cNvPr id="253" name="252 Conector recto de flecha"/>
          <p:cNvCxnSpPr>
            <a:stCxn id="249" idx="2"/>
          </p:cNvCxnSpPr>
          <p:nvPr/>
        </p:nvCxnSpPr>
        <p:spPr>
          <a:xfrm flipH="1">
            <a:off x="6245648" y="4671594"/>
            <a:ext cx="42799" cy="38408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8" name="257 CuadroTexto"/>
          <p:cNvSpPr txBox="1"/>
          <p:nvPr/>
        </p:nvSpPr>
        <p:spPr>
          <a:xfrm>
            <a:off x="6461052" y="4758772"/>
            <a:ext cx="898287" cy="307777"/>
          </a:xfrm>
          <a:prstGeom prst="rect">
            <a:avLst/>
          </a:prstGeom>
          <a:noFill/>
        </p:spPr>
        <p:txBody>
          <a:bodyPr wrap="square" rtlCol="0">
            <a:spAutoFit/>
          </a:bodyPr>
          <a:lstStyle/>
          <a:p>
            <a:pPr algn="ctr"/>
            <a:r>
              <a:rPr lang="en-US" sz="1400" dirty="0" smtClean="0">
                <a:latin typeface="Times New Roman" panose="02020603050405020304" pitchFamily="18" charset="0"/>
                <a:cs typeface="Times New Roman" panose="02020603050405020304" pitchFamily="18" charset="0"/>
              </a:rPr>
              <a:t>Cooler</a:t>
            </a:r>
            <a:endParaRPr lang="en-US" sz="1400" dirty="0">
              <a:latin typeface="Times New Roman" panose="02020603050405020304" pitchFamily="18" charset="0"/>
              <a:cs typeface="Times New Roman" panose="02020603050405020304" pitchFamily="18" charset="0"/>
            </a:endParaRPr>
          </a:p>
        </p:txBody>
      </p:sp>
      <p:sp>
        <p:nvSpPr>
          <p:cNvPr id="259" name="258 CuadroTexto"/>
          <p:cNvSpPr txBox="1"/>
          <p:nvPr/>
        </p:nvSpPr>
        <p:spPr>
          <a:xfrm>
            <a:off x="336470" y="835961"/>
            <a:ext cx="2916183" cy="369332"/>
          </a:xfrm>
          <a:prstGeom prst="rect">
            <a:avLst/>
          </a:prstGeom>
          <a:noFill/>
          <a:ln w="9525" algn="ctr">
            <a:noFill/>
            <a:miter lim="800000"/>
            <a:headEnd/>
            <a:tailEnd type="none" w="sm" len="sm"/>
          </a:ln>
          <a:effectLst/>
        </p:spPr>
        <p:txBody>
          <a:bodyPr wrap="square">
            <a:spAutoFit/>
          </a:bodyPr>
          <a:lstStyle>
            <a:defPPr>
              <a:defRPr lang="es-ES"/>
            </a:defPPr>
            <a:lvl1pPr algn="ctr">
              <a:defRPr>
                <a:solidFill>
                  <a:schemeClr val="tx2"/>
                </a:solidFill>
                <a:effectLst>
                  <a:outerShdw blurRad="38100" dist="38100" dir="2700000" algn="tl">
                    <a:srgbClr val="C0C0C0"/>
                  </a:outerShdw>
                </a:effectLst>
                <a:latin typeface="Arial" charset="0"/>
              </a:defRPr>
            </a:lvl1pPr>
          </a:lstStyle>
          <a:p>
            <a:r>
              <a:rPr lang="es-ES" dirty="0" err="1"/>
              <a:t>Example</a:t>
            </a:r>
            <a:r>
              <a:rPr lang="es-ES" dirty="0"/>
              <a:t> of </a:t>
            </a:r>
            <a:r>
              <a:rPr lang="es-ES" dirty="0" err="1"/>
              <a:t>Superstructure</a:t>
            </a:r>
            <a:endParaRPr lang="en-US" dirty="0"/>
          </a:p>
        </p:txBody>
      </p:sp>
    </p:spTree>
    <p:extLst>
      <p:ext uri="{BB962C8B-B14F-4D97-AF65-F5344CB8AC3E}">
        <p14:creationId xmlns:p14="http://schemas.microsoft.com/office/powerpoint/2010/main" val="32278424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900113" y="908050"/>
            <a:ext cx="22159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sz="2400" b="1" i="1" dirty="0">
                <a:solidFill>
                  <a:srgbClr val="006666"/>
                </a:solidFill>
                <a:latin typeface="Times New Roman" pitchFamily="18" charset="0"/>
              </a:rPr>
              <a:t>MOTIVATION:</a:t>
            </a:r>
            <a:endParaRPr lang="es-ES_tradnl" sz="2400" b="1" i="1" dirty="0">
              <a:solidFill>
                <a:srgbClr val="006666"/>
              </a:solidFill>
              <a:latin typeface="Times New Roman" pitchFamily="18" charset="0"/>
            </a:endParaRPr>
          </a:p>
        </p:txBody>
      </p:sp>
      <p:sp>
        <p:nvSpPr>
          <p:cNvPr id="4107" name="Text Box 11"/>
          <p:cNvSpPr txBox="1">
            <a:spLocks noChangeArrowheads="1"/>
          </p:cNvSpPr>
          <p:nvPr/>
        </p:nvSpPr>
        <p:spPr bwMode="auto">
          <a:xfrm>
            <a:off x="900113" y="1628775"/>
            <a:ext cx="70730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0" dirty="0" smtClean="0">
                <a:solidFill>
                  <a:srgbClr val="008080"/>
                </a:solidFill>
              </a:rPr>
              <a:t>MODELING SYSTEMS  ( GAMS, AMPL, AIMMS and </a:t>
            </a:r>
            <a:r>
              <a:rPr lang="en-US" sz="1800" b="0" dirty="0">
                <a:solidFill>
                  <a:srgbClr val="008080"/>
                </a:solidFill>
              </a:rPr>
              <a:t>similar modeling tools):</a:t>
            </a:r>
          </a:p>
        </p:txBody>
      </p:sp>
      <p:sp>
        <p:nvSpPr>
          <p:cNvPr id="4109" name="Text Box 13"/>
          <p:cNvSpPr txBox="1">
            <a:spLocks noChangeArrowheads="1"/>
          </p:cNvSpPr>
          <p:nvPr/>
        </p:nvSpPr>
        <p:spPr bwMode="auto">
          <a:xfrm>
            <a:off x="1311275" y="2224088"/>
            <a:ext cx="7292975" cy="366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5125" indent="-365125">
              <a:defRPr>
                <a:solidFill>
                  <a:schemeClr val="tx1"/>
                </a:solidFill>
                <a:latin typeface="Arial" charset="0"/>
              </a:defRPr>
            </a:lvl1pPr>
            <a:lvl2pPr marL="620713">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just">
              <a:spcBef>
                <a:spcPct val="100000"/>
              </a:spcBef>
              <a:buClr>
                <a:srgbClr val="FF0000"/>
              </a:buClr>
              <a:buFont typeface="Wingdings" pitchFamily="2" charset="2"/>
              <a:buChar char="ü"/>
            </a:pPr>
            <a:r>
              <a:rPr lang="en-US" sz="1800" b="0" dirty="0">
                <a:solidFill>
                  <a:srgbClr val="0000FF"/>
                </a:solidFill>
              </a:rPr>
              <a:t>Equation based environment</a:t>
            </a:r>
          </a:p>
          <a:p>
            <a:pPr algn="just">
              <a:spcBef>
                <a:spcPct val="100000"/>
              </a:spcBef>
              <a:buClr>
                <a:srgbClr val="FF0000"/>
              </a:buClr>
              <a:buFont typeface="Wingdings" pitchFamily="2" charset="2"/>
              <a:buChar char="ü"/>
            </a:pPr>
            <a:r>
              <a:rPr lang="en-US" sz="1800" b="0" dirty="0">
                <a:solidFill>
                  <a:srgbClr val="0000FF"/>
                </a:solidFill>
              </a:rPr>
              <a:t>Indexation capacity</a:t>
            </a:r>
          </a:p>
          <a:p>
            <a:pPr algn="just">
              <a:spcBef>
                <a:spcPct val="100000"/>
              </a:spcBef>
              <a:buClr>
                <a:srgbClr val="FF0000"/>
              </a:buClr>
              <a:buFont typeface="Wingdings" pitchFamily="2" charset="2"/>
              <a:buChar char="ü"/>
            </a:pPr>
            <a:r>
              <a:rPr lang="en-US" sz="1800" b="0" dirty="0">
                <a:solidFill>
                  <a:srgbClr val="0000FF"/>
                </a:solidFill>
              </a:rPr>
              <a:t>Automatic Differentiation: first and second order derivative information very accurate and hidden to the user, and obtained only when needed.</a:t>
            </a:r>
          </a:p>
          <a:p>
            <a:pPr algn="just">
              <a:spcBef>
                <a:spcPct val="100000"/>
              </a:spcBef>
              <a:buClr>
                <a:srgbClr val="FF0000"/>
              </a:buClr>
              <a:buFont typeface="Wingdings" pitchFamily="2" charset="2"/>
              <a:buChar char="ü"/>
            </a:pPr>
            <a:r>
              <a:rPr lang="en-US" sz="1800" b="0" dirty="0">
                <a:solidFill>
                  <a:srgbClr val="0000FF"/>
                </a:solidFill>
              </a:rPr>
              <a:t>Automatic connection to different solvers without change the model formulation. Large number of different solvers available.</a:t>
            </a:r>
          </a:p>
          <a:p>
            <a:pPr algn="just">
              <a:spcBef>
                <a:spcPct val="100000"/>
              </a:spcBef>
              <a:buClr>
                <a:srgbClr val="FF0000"/>
              </a:buClr>
              <a:buFont typeface="Wingdings" pitchFamily="2" charset="2"/>
              <a:buChar char="ü"/>
            </a:pPr>
            <a:r>
              <a:rPr lang="en-US" sz="1800" b="0" dirty="0">
                <a:solidFill>
                  <a:srgbClr val="0000FF"/>
                </a:solidFill>
              </a:rPr>
              <a:t>Different models types LP, NLP, MILP, MINLP.</a:t>
            </a:r>
          </a:p>
          <a:p>
            <a:endParaRPr lang="en-US" sz="1800" b="0" dirty="0"/>
          </a:p>
        </p:txBody>
      </p:sp>
    </p:spTree>
    <p:extLst>
      <p:ext uri="{BB962C8B-B14F-4D97-AF65-F5344CB8AC3E}">
        <p14:creationId xmlns:p14="http://schemas.microsoft.com/office/powerpoint/2010/main" val="715825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650" y="1985963"/>
            <a:ext cx="6362700" cy="282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25 Rectángulo"/>
          <p:cNvSpPr/>
          <p:nvPr/>
        </p:nvSpPr>
        <p:spPr>
          <a:xfrm>
            <a:off x="654678" y="652046"/>
            <a:ext cx="4349524" cy="369332"/>
          </a:xfrm>
          <a:prstGeom prst="rect">
            <a:avLst/>
          </a:prstGeom>
        </p:spPr>
        <p:txBody>
          <a:bodyPr wrap="none">
            <a:spAutoFit/>
          </a:bodyPr>
          <a:lstStyle/>
          <a:p>
            <a:r>
              <a:rPr lang="en-US" dirty="0" smtClean="0">
                <a:solidFill>
                  <a:srgbClr val="0000FF"/>
                </a:solidFill>
              </a:rPr>
              <a:t>Variable Topology (in the process simulator):</a:t>
            </a:r>
            <a:endParaRPr lang="en-US" dirty="0">
              <a:solidFill>
                <a:srgbClr val="FF0000"/>
              </a:solidFill>
            </a:endParaRPr>
          </a:p>
        </p:txBody>
      </p:sp>
      <p:sp>
        <p:nvSpPr>
          <p:cNvPr id="25" name="24 Rectángulo"/>
          <p:cNvSpPr/>
          <p:nvPr/>
        </p:nvSpPr>
        <p:spPr>
          <a:xfrm>
            <a:off x="5076056" y="661474"/>
            <a:ext cx="3559244" cy="646331"/>
          </a:xfrm>
          <a:prstGeom prst="rect">
            <a:avLst/>
          </a:prstGeom>
        </p:spPr>
        <p:txBody>
          <a:bodyPr wrap="none">
            <a:spAutoFit/>
          </a:bodyPr>
          <a:lstStyle/>
          <a:p>
            <a:r>
              <a:rPr lang="en-US" dirty="0" smtClean="0">
                <a:solidFill>
                  <a:srgbClr val="FF0000"/>
                </a:solidFill>
              </a:rPr>
              <a:t>It was formulated as a GDP problem</a:t>
            </a:r>
          </a:p>
          <a:p>
            <a:r>
              <a:rPr lang="en-US" dirty="0" smtClean="0">
                <a:solidFill>
                  <a:srgbClr val="FF0000"/>
                </a:solidFill>
              </a:rPr>
              <a:t>with two terms disjunctions.</a:t>
            </a:r>
            <a:endParaRPr lang="en-US" dirty="0"/>
          </a:p>
        </p:txBody>
      </p:sp>
      <p:pic>
        <p:nvPicPr>
          <p:cNvPr id="419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1492848"/>
            <a:ext cx="45402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31 CuadroTexto"/>
          <p:cNvSpPr txBox="1"/>
          <p:nvPr/>
        </p:nvSpPr>
        <p:spPr>
          <a:xfrm>
            <a:off x="421910" y="3393350"/>
            <a:ext cx="5575061" cy="369332"/>
          </a:xfrm>
          <a:prstGeom prst="rect">
            <a:avLst/>
          </a:prstGeom>
          <a:noFill/>
        </p:spPr>
        <p:txBody>
          <a:bodyPr wrap="square" rtlCol="0">
            <a:spAutoFit/>
          </a:bodyPr>
          <a:lstStyle/>
          <a:p>
            <a:r>
              <a:rPr lang="en-US" dirty="0" smtClean="0">
                <a:solidFill>
                  <a:srgbClr val="0000FF"/>
                </a:solidFill>
              </a:rPr>
              <a:t>The process simulator is called even for non existing units</a:t>
            </a:r>
            <a:endParaRPr lang="en-US" dirty="0">
              <a:solidFill>
                <a:srgbClr val="0000FF"/>
              </a:solidFill>
            </a:endParaRPr>
          </a:p>
        </p:txBody>
      </p:sp>
      <p:sp>
        <p:nvSpPr>
          <p:cNvPr id="33" name="32 CuadroTexto"/>
          <p:cNvSpPr txBox="1"/>
          <p:nvPr/>
        </p:nvSpPr>
        <p:spPr>
          <a:xfrm>
            <a:off x="421910" y="3944325"/>
            <a:ext cx="7618904" cy="1200329"/>
          </a:xfrm>
          <a:prstGeom prst="rect">
            <a:avLst/>
          </a:prstGeom>
          <a:noFill/>
        </p:spPr>
        <p:txBody>
          <a:bodyPr wrap="square" rtlCol="0">
            <a:spAutoFit/>
          </a:bodyPr>
          <a:lstStyle/>
          <a:p>
            <a:r>
              <a:rPr lang="en-US" dirty="0" smtClean="0"/>
              <a:t>Different behavior when </a:t>
            </a:r>
            <a:r>
              <a:rPr lang="en-US" b="1" dirty="0" err="1" smtClean="0">
                <a:latin typeface="Times New Roman" panose="02020603050405020304" pitchFamily="18" charset="0"/>
                <a:cs typeface="Times New Roman" panose="02020603050405020304" pitchFamily="18" charset="0"/>
              </a:rPr>
              <a:t>x</a:t>
            </a:r>
            <a:r>
              <a:rPr lang="en-US" baseline="-25000" dirty="0" err="1" smtClean="0"/>
              <a:t>in</a:t>
            </a:r>
            <a:r>
              <a:rPr lang="en-US" dirty="0" smtClean="0"/>
              <a:t> = 0</a:t>
            </a:r>
          </a:p>
          <a:p>
            <a:endParaRPr lang="en-US" dirty="0" smtClean="0"/>
          </a:p>
          <a:p>
            <a:pPr marL="266700"/>
            <a:r>
              <a:rPr lang="en-US" dirty="0" smtClean="0"/>
              <a:t>The behavior  depends on the process simulator or even the unit operation</a:t>
            </a:r>
          </a:p>
          <a:p>
            <a:pPr marL="266700"/>
            <a:r>
              <a:rPr lang="en-US" dirty="0" smtClean="0"/>
              <a:t>Requires ‘tricky’ model formulations</a:t>
            </a:r>
          </a:p>
        </p:txBody>
      </p:sp>
      <p:sp>
        <p:nvSpPr>
          <p:cNvPr id="34" name="33 CuadroTexto"/>
          <p:cNvSpPr txBox="1"/>
          <p:nvPr/>
        </p:nvSpPr>
        <p:spPr>
          <a:xfrm>
            <a:off x="421910" y="5326297"/>
            <a:ext cx="7878368" cy="369332"/>
          </a:xfrm>
          <a:prstGeom prst="rect">
            <a:avLst/>
          </a:prstGeom>
          <a:noFill/>
        </p:spPr>
        <p:txBody>
          <a:bodyPr wrap="square" rtlCol="0">
            <a:spAutoFit/>
          </a:bodyPr>
          <a:lstStyle/>
          <a:p>
            <a:r>
              <a:rPr lang="en-US" dirty="0">
                <a:solidFill>
                  <a:srgbClr val="006666"/>
                </a:solidFill>
              </a:rPr>
              <a:t>The rest of the equations that depend on </a:t>
            </a:r>
            <a:r>
              <a:rPr lang="en-US" dirty="0" err="1">
                <a:solidFill>
                  <a:srgbClr val="006666"/>
                </a:solidFill>
              </a:rPr>
              <a:t>x</a:t>
            </a:r>
            <a:r>
              <a:rPr lang="en-US" baseline="-25000" dirty="0" err="1">
                <a:solidFill>
                  <a:srgbClr val="006666"/>
                </a:solidFill>
              </a:rPr>
              <a:t>out</a:t>
            </a:r>
            <a:r>
              <a:rPr lang="en-US" dirty="0">
                <a:solidFill>
                  <a:srgbClr val="006666"/>
                </a:solidFill>
              </a:rPr>
              <a:t>/</a:t>
            </a:r>
            <a:r>
              <a:rPr lang="en-US" dirty="0" err="1">
                <a:solidFill>
                  <a:srgbClr val="006666"/>
                </a:solidFill>
              </a:rPr>
              <a:t>z</a:t>
            </a:r>
            <a:r>
              <a:rPr lang="en-US" baseline="-25000" dirty="0" err="1">
                <a:solidFill>
                  <a:srgbClr val="006666"/>
                </a:solidFill>
              </a:rPr>
              <a:t>out</a:t>
            </a:r>
            <a:r>
              <a:rPr lang="en-US" dirty="0">
                <a:solidFill>
                  <a:srgbClr val="006666"/>
                </a:solidFill>
              </a:rPr>
              <a:t> must be written in terms of </a:t>
            </a:r>
            <a:r>
              <a:rPr lang="en-US" dirty="0" err="1">
                <a:solidFill>
                  <a:srgbClr val="006666"/>
                </a:solidFill>
              </a:rPr>
              <a:t>z</a:t>
            </a:r>
            <a:r>
              <a:rPr lang="en-US" baseline="-25000" dirty="0" err="1">
                <a:solidFill>
                  <a:srgbClr val="006666"/>
                </a:solidFill>
              </a:rPr>
              <a:t>out</a:t>
            </a:r>
            <a:endParaRPr lang="en-US" baseline="-25000" dirty="0">
              <a:solidFill>
                <a:srgbClr val="006666"/>
              </a:solidFill>
            </a:endParaRPr>
          </a:p>
        </p:txBody>
      </p:sp>
      <p:sp>
        <p:nvSpPr>
          <p:cNvPr id="35" name="34 CuadroTexto"/>
          <p:cNvSpPr txBox="1"/>
          <p:nvPr/>
        </p:nvSpPr>
        <p:spPr>
          <a:xfrm>
            <a:off x="421910" y="5877272"/>
            <a:ext cx="3821542" cy="369332"/>
          </a:xfrm>
          <a:prstGeom prst="rect">
            <a:avLst/>
          </a:prstGeom>
          <a:noFill/>
        </p:spPr>
        <p:txBody>
          <a:bodyPr wrap="square" rtlCol="0">
            <a:spAutoFit/>
          </a:bodyPr>
          <a:lstStyle/>
          <a:p>
            <a:r>
              <a:rPr lang="en-US" b="1" dirty="0" smtClean="0">
                <a:solidFill>
                  <a:srgbClr val="FF0000"/>
                </a:solidFill>
              </a:rPr>
              <a:t>Usually not good relaxation</a:t>
            </a:r>
            <a:endParaRPr lang="en-US" b="1" dirty="0">
              <a:solidFill>
                <a:srgbClr val="FF0000"/>
              </a:solidFill>
            </a:endParaRPr>
          </a:p>
        </p:txBody>
      </p:sp>
    </p:spTree>
    <p:extLst>
      <p:ext uri="{BB962C8B-B14F-4D97-AF65-F5344CB8AC3E}">
        <p14:creationId xmlns:p14="http://schemas.microsoft.com/office/powerpoint/2010/main" val="314130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41989"/>
                                        </p:tgtEl>
                                      </p:cBhvr>
                                      <p:by x="50000" y="50000"/>
                                    </p:animScale>
                                  </p:childTnLst>
                                </p:cTn>
                              </p:par>
                            </p:childTnLst>
                          </p:cTn>
                        </p:par>
                        <p:par>
                          <p:cTn id="7" fill="hold">
                            <p:stCondLst>
                              <p:cond delay="1000"/>
                            </p:stCondLst>
                            <p:childTnLst>
                              <p:par>
                                <p:cTn id="8" presetID="64" presetClass="path" presetSubtype="0" accel="50000" decel="50000" fill="hold" nodeType="afterEffect">
                                  <p:stCondLst>
                                    <p:cond delay="0"/>
                                  </p:stCondLst>
                                  <p:childTnLst>
                                    <p:animMotion origin="layout" path="M 0 -3.7037E-7 L -0.2599 -0.20532 " pathEditMode="relative" rAng="0" ptsTypes="AA">
                                      <p:cBhvr>
                                        <p:cTn id="9" dur="2000" fill="hold"/>
                                        <p:tgtEl>
                                          <p:spTgt spid="41989"/>
                                        </p:tgtEl>
                                        <p:attrNameLst>
                                          <p:attrName>ppt_x</p:attrName>
                                          <p:attrName>ppt_y</p:attrName>
                                        </p:attrNameLst>
                                      </p:cBhvr>
                                      <p:rCtr x="-13003" y="-10278"/>
                                    </p:animMotion>
                                  </p:childTnLst>
                                </p:cTn>
                              </p:par>
                            </p:childTnLst>
                          </p:cTn>
                        </p:par>
                        <p:par>
                          <p:cTn id="10" fill="hold">
                            <p:stCondLst>
                              <p:cond delay="3000"/>
                            </p:stCondLst>
                            <p:childTnLst>
                              <p:par>
                                <p:cTn id="11" presetID="1" presetClass="entr" presetSubtype="0" fill="hold" nodeType="afterEffect">
                                  <p:stCondLst>
                                    <p:cond delay="0"/>
                                  </p:stCondLst>
                                  <p:childTnLst>
                                    <p:set>
                                      <p:cBhvr>
                                        <p:cTn id="12" dur="1" fill="hold">
                                          <p:stCondLst>
                                            <p:cond delay="0"/>
                                          </p:stCondLst>
                                        </p:cTn>
                                        <p:tgtEl>
                                          <p:spTgt spid="4199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893800" y="548680"/>
            <a:ext cx="52185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solidFill>
                  <a:srgbClr val="0000FF"/>
                </a:solidFill>
              </a:rPr>
              <a:t>Example </a:t>
            </a:r>
            <a:r>
              <a:rPr lang="en-US" dirty="0" smtClean="0">
                <a:solidFill>
                  <a:srgbClr val="0000FF"/>
                </a:solidFill>
              </a:rPr>
              <a:t>3.  Variable Topology (Logic Based Approach)</a:t>
            </a:r>
          </a:p>
          <a:p>
            <a:pPr algn="ctr"/>
            <a:r>
              <a:rPr lang="en-US" dirty="0" smtClean="0">
                <a:solidFill>
                  <a:srgbClr val="0000FF"/>
                </a:solidFill>
              </a:rPr>
              <a:t>Synthesis of Methanol </a:t>
            </a:r>
            <a:r>
              <a:rPr lang="en-US" i="1" dirty="0" smtClean="0">
                <a:solidFill>
                  <a:srgbClr val="FF0000"/>
                </a:solidFill>
              </a:rPr>
              <a:t>(</a:t>
            </a:r>
            <a:r>
              <a:rPr lang="en-US" sz="1400" i="1" dirty="0" smtClean="0">
                <a:solidFill>
                  <a:srgbClr val="FF0000"/>
                </a:solidFill>
              </a:rPr>
              <a:t>Adapted </a:t>
            </a:r>
            <a:r>
              <a:rPr lang="en-US" sz="1400" i="1" dirty="0">
                <a:solidFill>
                  <a:srgbClr val="FF0000"/>
                </a:solidFill>
              </a:rPr>
              <a:t>from </a:t>
            </a:r>
            <a:r>
              <a:rPr lang="en-US" sz="1400" i="1" dirty="0" err="1" smtClean="0">
                <a:solidFill>
                  <a:srgbClr val="FF0000"/>
                </a:solidFill>
              </a:rPr>
              <a:t>Kocis</a:t>
            </a:r>
            <a:r>
              <a:rPr lang="en-US" sz="1400" i="1" dirty="0" smtClean="0">
                <a:solidFill>
                  <a:srgbClr val="FF0000"/>
                </a:solidFill>
              </a:rPr>
              <a:t> and Grossmann)</a:t>
            </a:r>
            <a:endParaRPr lang="en-US" sz="1400" i="1" dirty="0">
              <a:solidFill>
                <a:srgbClr val="FF0000"/>
              </a:solidFill>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13" y="1916832"/>
            <a:ext cx="9029338" cy="329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4427984" y="1531293"/>
            <a:ext cx="1580946" cy="369332"/>
          </a:xfrm>
          <a:prstGeom prst="rect">
            <a:avLst/>
          </a:prstGeom>
          <a:noFill/>
        </p:spPr>
        <p:txBody>
          <a:bodyPr wrap="none" rtlCol="0">
            <a:spAutoFit/>
          </a:bodyPr>
          <a:lstStyle/>
          <a:p>
            <a:r>
              <a:rPr lang="en-US" dirty="0" smtClean="0"/>
              <a:t>Superstructure</a:t>
            </a:r>
            <a:endParaRPr lang="en-US" dirty="0"/>
          </a:p>
        </p:txBody>
      </p:sp>
      <p:grpSp>
        <p:nvGrpSpPr>
          <p:cNvPr id="8" name="7 Grupo"/>
          <p:cNvGrpSpPr/>
          <p:nvPr/>
        </p:nvGrpSpPr>
        <p:grpSpPr>
          <a:xfrm>
            <a:off x="57513" y="2276872"/>
            <a:ext cx="2303186" cy="2548086"/>
            <a:chOff x="57513" y="2276872"/>
            <a:chExt cx="2303186" cy="2548086"/>
          </a:xfrm>
        </p:grpSpPr>
        <p:sp>
          <p:nvSpPr>
            <p:cNvPr id="4" name="3 Elipse"/>
            <p:cNvSpPr/>
            <p:nvPr/>
          </p:nvSpPr>
          <p:spPr>
            <a:xfrm>
              <a:off x="57513" y="3816846"/>
              <a:ext cx="611560" cy="1008112"/>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CuadroTexto"/>
            <p:cNvSpPr txBox="1"/>
            <p:nvPr/>
          </p:nvSpPr>
          <p:spPr>
            <a:xfrm>
              <a:off x="363293" y="2276872"/>
              <a:ext cx="1997406" cy="369332"/>
            </a:xfrm>
            <a:prstGeom prst="rect">
              <a:avLst/>
            </a:prstGeom>
            <a:noFill/>
            <a:ln>
              <a:solidFill>
                <a:srgbClr val="FF0000"/>
              </a:solidFill>
            </a:ln>
          </p:spPr>
          <p:txBody>
            <a:bodyPr wrap="none" rtlCol="0">
              <a:spAutoFit/>
            </a:bodyPr>
            <a:lstStyle/>
            <a:p>
              <a:r>
                <a:rPr lang="en-US" dirty="0" smtClean="0"/>
                <a:t>Two different feeds</a:t>
              </a:r>
              <a:endParaRPr lang="en-US" dirty="0"/>
            </a:p>
          </p:txBody>
        </p:sp>
        <p:sp>
          <p:nvSpPr>
            <p:cNvPr id="7" name="6 Forma libre"/>
            <p:cNvSpPr/>
            <p:nvPr/>
          </p:nvSpPr>
          <p:spPr>
            <a:xfrm>
              <a:off x="360117" y="2647950"/>
              <a:ext cx="744783" cy="1171575"/>
            </a:xfrm>
            <a:custGeom>
              <a:avLst/>
              <a:gdLst>
                <a:gd name="connsiteX0" fmla="*/ 744783 w 744783"/>
                <a:gd name="connsiteY0" fmla="*/ 0 h 1171575"/>
                <a:gd name="connsiteX1" fmla="*/ 116133 w 744783"/>
                <a:gd name="connsiteY1" fmla="*/ 419100 h 1171575"/>
                <a:gd name="connsiteX2" fmla="*/ 1833 w 744783"/>
                <a:gd name="connsiteY2" fmla="*/ 1171575 h 1171575"/>
              </a:gdLst>
              <a:ahLst/>
              <a:cxnLst>
                <a:cxn ang="0">
                  <a:pos x="connsiteX0" y="connsiteY0"/>
                </a:cxn>
                <a:cxn ang="0">
                  <a:pos x="connsiteX1" y="connsiteY1"/>
                </a:cxn>
                <a:cxn ang="0">
                  <a:pos x="connsiteX2" y="connsiteY2"/>
                </a:cxn>
              </a:cxnLst>
              <a:rect l="l" t="t" r="r" b="b"/>
              <a:pathLst>
                <a:path w="744783" h="1171575">
                  <a:moveTo>
                    <a:pt x="744783" y="0"/>
                  </a:moveTo>
                  <a:cubicBezTo>
                    <a:pt x="492370" y="111919"/>
                    <a:pt x="239958" y="223838"/>
                    <a:pt x="116133" y="419100"/>
                  </a:cubicBezTo>
                  <a:cubicBezTo>
                    <a:pt x="-7692" y="614362"/>
                    <a:pt x="-2930" y="892968"/>
                    <a:pt x="1833" y="1171575"/>
                  </a:cubicBezTo>
                </a:path>
              </a:pathLst>
            </a:cu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8 CuadroTexto"/>
          <p:cNvSpPr txBox="1"/>
          <p:nvPr/>
        </p:nvSpPr>
        <p:spPr>
          <a:xfrm>
            <a:off x="1259907" y="3253857"/>
            <a:ext cx="1429687" cy="369332"/>
          </a:xfrm>
          <a:prstGeom prst="rect">
            <a:avLst/>
          </a:prstGeom>
          <a:noFill/>
          <a:ln>
            <a:solidFill>
              <a:srgbClr val="FF0000"/>
            </a:solidFill>
          </a:ln>
        </p:spPr>
        <p:txBody>
          <a:bodyPr wrap="none" rtlCol="0">
            <a:spAutoFit/>
          </a:bodyPr>
          <a:lstStyle>
            <a:defPPr>
              <a:defRPr lang="es-ES"/>
            </a:defPPr>
          </a:lstStyle>
          <a:p>
            <a:r>
              <a:rPr lang="en-US" dirty="0"/>
              <a:t>Low pressure</a:t>
            </a:r>
          </a:p>
        </p:txBody>
      </p:sp>
      <p:cxnSp>
        <p:nvCxnSpPr>
          <p:cNvPr id="12" name="11 Conector recto"/>
          <p:cNvCxnSpPr/>
          <p:nvPr/>
        </p:nvCxnSpPr>
        <p:spPr>
          <a:xfrm>
            <a:off x="835906" y="4275896"/>
            <a:ext cx="4525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1288482" y="4275896"/>
            <a:ext cx="0" cy="1921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1288482" y="4475921"/>
            <a:ext cx="15234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a:off x="2811946" y="4275896"/>
            <a:ext cx="0" cy="1921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a:off x="2811946" y="4283764"/>
            <a:ext cx="3183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1259906" y="5212864"/>
            <a:ext cx="1473865" cy="369332"/>
          </a:xfrm>
          <a:prstGeom prst="rect">
            <a:avLst/>
          </a:prstGeom>
          <a:noFill/>
          <a:ln>
            <a:solidFill>
              <a:srgbClr val="FF0000"/>
            </a:solidFill>
          </a:ln>
        </p:spPr>
        <p:txBody>
          <a:bodyPr wrap="none" rtlCol="0">
            <a:spAutoFit/>
          </a:bodyPr>
          <a:lstStyle>
            <a:defPPr>
              <a:defRPr lang="es-ES"/>
            </a:defPPr>
          </a:lstStyle>
          <a:p>
            <a:r>
              <a:rPr lang="en-US" dirty="0" smtClean="0"/>
              <a:t>High </a:t>
            </a:r>
            <a:r>
              <a:rPr lang="en-US" dirty="0"/>
              <a:t>pressure</a:t>
            </a:r>
          </a:p>
        </p:txBody>
      </p:sp>
      <p:grpSp>
        <p:nvGrpSpPr>
          <p:cNvPr id="35" name="34 Grupo"/>
          <p:cNvGrpSpPr/>
          <p:nvPr/>
        </p:nvGrpSpPr>
        <p:grpSpPr>
          <a:xfrm>
            <a:off x="3282185" y="3564848"/>
            <a:ext cx="1718612" cy="2017348"/>
            <a:chOff x="3282185" y="3564848"/>
            <a:chExt cx="1718612" cy="2017348"/>
          </a:xfrm>
        </p:grpSpPr>
        <p:sp>
          <p:nvSpPr>
            <p:cNvPr id="32" name="31 Elipse"/>
            <p:cNvSpPr/>
            <p:nvPr/>
          </p:nvSpPr>
          <p:spPr>
            <a:xfrm>
              <a:off x="3779912" y="3564848"/>
              <a:ext cx="723159" cy="1520336"/>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33 CuadroTexto"/>
            <p:cNvSpPr txBox="1"/>
            <p:nvPr/>
          </p:nvSpPr>
          <p:spPr>
            <a:xfrm>
              <a:off x="3282185" y="5212864"/>
              <a:ext cx="1718612" cy="369332"/>
            </a:xfrm>
            <a:prstGeom prst="rect">
              <a:avLst/>
            </a:prstGeom>
            <a:noFill/>
            <a:ln>
              <a:solidFill>
                <a:srgbClr val="FF0000"/>
              </a:solidFill>
            </a:ln>
          </p:spPr>
          <p:txBody>
            <a:bodyPr wrap="none" rtlCol="0">
              <a:spAutoFit/>
            </a:bodyPr>
            <a:lstStyle/>
            <a:p>
              <a:r>
                <a:rPr lang="en-US" dirty="0" smtClean="0"/>
                <a:t>Heater or cooler</a:t>
              </a:r>
              <a:endParaRPr lang="en-US" dirty="0"/>
            </a:p>
          </p:txBody>
        </p:sp>
      </p:grpSp>
      <p:grpSp>
        <p:nvGrpSpPr>
          <p:cNvPr id="38" name="37 Grupo"/>
          <p:cNvGrpSpPr/>
          <p:nvPr/>
        </p:nvGrpSpPr>
        <p:grpSpPr>
          <a:xfrm>
            <a:off x="5050192" y="3233737"/>
            <a:ext cx="2016224" cy="2929826"/>
            <a:chOff x="5050192" y="3233737"/>
            <a:chExt cx="2016224" cy="2929826"/>
          </a:xfrm>
        </p:grpSpPr>
        <p:sp>
          <p:nvSpPr>
            <p:cNvPr id="36" name="35 Elipse"/>
            <p:cNvSpPr/>
            <p:nvPr/>
          </p:nvSpPr>
          <p:spPr>
            <a:xfrm>
              <a:off x="5076056" y="3233737"/>
              <a:ext cx="1728192" cy="2163793"/>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36 CuadroTexto"/>
            <p:cNvSpPr txBox="1"/>
            <p:nvPr/>
          </p:nvSpPr>
          <p:spPr>
            <a:xfrm>
              <a:off x="5050192" y="5517232"/>
              <a:ext cx="2016224" cy="646331"/>
            </a:xfrm>
            <a:prstGeom prst="rect">
              <a:avLst/>
            </a:prstGeom>
            <a:noFill/>
            <a:ln>
              <a:solidFill>
                <a:srgbClr val="FF0000"/>
              </a:solidFill>
            </a:ln>
          </p:spPr>
          <p:txBody>
            <a:bodyPr wrap="square" rtlCol="0">
              <a:spAutoFit/>
            </a:bodyPr>
            <a:lstStyle/>
            <a:p>
              <a:pPr algn="ctr"/>
              <a:r>
                <a:rPr lang="en-US" dirty="0" smtClean="0"/>
                <a:t>Two different reacting conditions</a:t>
              </a:r>
            </a:p>
          </p:txBody>
        </p:sp>
      </p:grpSp>
      <p:grpSp>
        <p:nvGrpSpPr>
          <p:cNvPr id="41" name="40 Grupo"/>
          <p:cNvGrpSpPr/>
          <p:nvPr/>
        </p:nvGrpSpPr>
        <p:grpSpPr>
          <a:xfrm>
            <a:off x="1239355" y="1254294"/>
            <a:ext cx="2767041" cy="2760293"/>
            <a:chOff x="1239355" y="1254294"/>
            <a:chExt cx="2767041" cy="2760293"/>
          </a:xfrm>
        </p:grpSpPr>
        <p:sp>
          <p:nvSpPr>
            <p:cNvPr id="39" name="38 Elipse"/>
            <p:cNvSpPr/>
            <p:nvPr/>
          </p:nvSpPr>
          <p:spPr>
            <a:xfrm>
              <a:off x="2737219" y="2862459"/>
              <a:ext cx="592591" cy="1152128"/>
            </a:xfrm>
            <a:prstGeom prst="ellipse">
              <a:avLst/>
            </a:prstGeom>
            <a:noFill/>
            <a:ln>
              <a:solidFill>
                <a:srgbClr val="CC00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39 CuadroTexto"/>
            <p:cNvSpPr txBox="1"/>
            <p:nvPr/>
          </p:nvSpPr>
          <p:spPr>
            <a:xfrm>
              <a:off x="1239355" y="1254294"/>
              <a:ext cx="2767041" cy="923330"/>
            </a:xfrm>
            <a:prstGeom prst="rect">
              <a:avLst/>
            </a:prstGeom>
            <a:noFill/>
            <a:ln>
              <a:solidFill>
                <a:srgbClr val="FF0000"/>
              </a:solidFill>
            </a:ln>
          </p:spPr>
          <p:txBody>
            <a:bodyPr wrap="square" rtlCol="0">
              <a:spAutoFit/>
            </a:bodyPr>
            <a:lstStyle/>
            <a:p>
              <a:pPr algn="ctr"/>
              <a:r>
                <a:rPr lang="en-US" dirty="0" smtClean="0">
                  <a:solidFill>
                    <a:srgbClr val="CC00CC"/>
                  </a:solidFill>
                </a:rPr>
                <a:t>The recycle is converged by the optimizer not by the process simulator !!</a:t>
              </a:r>
              <a:endParaRPr lang="en-US" dirty="0">
                <a:solidFill>
                  <a:srgbClr val="CC00CC"/>
                </a:solidFill>
              </a:endParaRPr>
            </a:p>
          </p:txBody>
        </p:sp>
      </p:grpSp>
    </p:spTree>
    <p:extLst>
      <p:ext uri="{BB962C8B-B14F-4D97-AF65-F5344CB8AC3E}">
        <p14:creationId xmlns:p14="http://schemas.microsoft.com/office/powerpoint/2010/main" val="42720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par>
                          <p:cTn id="31" fill="hold">
                            <p:stCondLst>
                              <p:cond delay="1500"/>
                            </p:stCondLst>
                            <p:childTnLst>
                              <p:par>
                                <p:cTn id="32" presetID="22" presetClass="entr" presetSubtype="4"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9"/>
                                        </p:tgtEl>
                                      </p:cBhvr>
                                    </p:animEffect>
                                    <p:set>
                                      <p:cBhvr>
                                        <p:cTn id="61" dur="1" fill="hold">
                                          <p:stCondLst>
                                            <p:cond delay="499"/>
                                          </p:stCondLst>
                                        </p:cTn>
                                        <p:tgtEl>
                                          <p:spTgt spid="2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38"/>
                                        </p:tgtEl>
                                      </p:cBhvr>
                                    </p:animEffect>
                                    <p:set>
                                      <p:cBhvr>
                                        <p:cTn id="77" dur="1" fill="hold">
                                          <p:stCondLst>
                                            <p:cond delay="499"/>
                                          </p:stCondLst>
                                        </p:cTn>
                                        <p:tgtEl>
                                          <p:spTgt spid="38"/>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33" grpId="0" animBg="1"/>
      <p:bldP spid="3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tano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12" y="857250"/>
            <a:ext cx="9144000" cy="5143500"/>
          </a:xfrm>
          <a:prstGeom prst="rect">
            <a:avLst/>
          </a:prstGeom>
        </p:spPr>
      </p:pic>
    </p:spTree>
    <p:extLst>
      <p:ext uri="{BB962C8B-B14F-4D97-AF65-F5344CB8AC3E}">
        <p14:creationId xmlns:p14="http://schemas.microsoft.com/office/powerpoint/2010/main" val="262255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17 Grupo"/>
          <p:cNvGrpSpPr/>
          <p:nvPr/>
        </p:nvGrpSpPr>
        <p:grpSpPr>
          <a:xfrm>
            <a:off x="116690" y="918012"/>
            <a:ext cx="8959259" cy="3338915"/>
            <a:chOff x="116690" y="1127483"/>
            <a:chExt cx="8959259" cy="3338915"/>
          </a:xfrm>
        </p:grpSpPr>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90" y="1127483"/>
              <a:ext cx="8959259" cy="3338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191093" y="2898477"/>
              <a:ext cx="626966" cy="460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Box 4"/>
          <p:cNvSpPr txBox="1">
            <a:spLocks noChangeArrowheads="1"/>
          </p:cNvSpPr>
          <p:nvPr/>
        </p:nvSpPr>
        <p:spPr bwMode="auto">
          <a:xfrm>
            <a:off x="3620973" y="548680"/>
            <a:ext cx="17642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smtClean="0">
                <a:solidFill>
                  <a:srgbClr val="0000FF"/>
                </a:solidFill>
              </a:rPr>
              <a:t>Optimal Solution</a:t>
            </a:r>
            <a:endParaRPr lang="en-US" sz="1400" i="1" dirty="0">
              <a:solidFill>
                <a:srgbClr val="FF0000"/>
              </a:solidFill>
            </a:endParaRPr>
          </a:p>
        </p:txBody>
      </p:sp>
      <p:sp>
        <p:nvSpPr>
          <p:cNvPr id="2" name="1 CuadroTexto"/>
          <p:cNvSpPr txBox="1"/>
          <p:nvPr/>
        </p:nvSpPr>
        <p:spPr>
          <a:xfrm>
            <a:off x="179512" y="3502253"/>
            <a:ext cx="1253933" cy="1015663"/>
          </a:xfrm>
          <a:prstGeom prst="rect">
            <a:avLst/>
          </a:prstGeom>
          <a:noFill/>
        </p:spPr>
        <p:txBody>
          <a:bodyPr wrap="none" rtlCol="0">
            <a:spAutoFit/>
          </a:bodyPr>
          <a:lstStyle/>
          <a:p>
            <a:r>
              <a:rPr lang="en-US" sz="1200" b="1" dirty="0" smtClean="0"/>
              <a:t>5.754 10</a:t>
            </a:r>
            <a:r>
              <a:rPr lang="en-US" sz="1200" b="1" baseline="30000" dirty="0" smtClean="0"/>
              <a:t>4</a:t>
            </a:r>
            <a:r>
              <a:rPr lang="en-US" sz="1200" b="1" dirty="0" smtClean="0"/>
              <a:t> </a:t>
            </a:r>
            <a:r>
              <a:rPr lang="en-US" sz="1200" dirty="0" smtClean="0"/>
              <a:t>kg/h</a:t>
            </a:r>
          </a:p>
          <a:p>
            <a:r>
              <a:rPr lang="es-ES" sz="1200" dirty="0" smtClean="0"/>
              <a:t>Comp. </a:t>
            </a:r>
            <a:r>
              <a:rPr lang="es-ES" sz="1200" dirty="0" err="1" smtClean="0"/>
              <a:t>mass</a:t>
            </a:r>
            <a:r>
              <a:rPr lang="es-ES" sz="1200" dirty="0" smtClean="0"/>
              <a:t> frac.</a:t>
            </a:r>
            <a:endParaRPr lang="en-US" sz="1200" dirty="0" smtClean="0"/>
          </a:p>
          <a:p>
            <a:r>
              <a:rPr lang="es-ES" sz="1200" dirty="0" smtClean="0"/>
              <a:t>H</a:t>
            </a:r>
            <a:r>
              <a:rPr lang="es-ES" sz="1200" baseline="-25000" dirty="0" smtClean="0"/>
              <a:t>2</a:t>
            </a:r>
            <a:r>
              <a:rPr lang="es-ES" sz="1200" dirty="0" smtClean="0"/>
              <a:t>    =  0.1765</a:t>
            </a:r>
          </a:p>
          <a:p>
            <a:r>
              <a:rPr lang="es-ES" sz="1200" dirty="0" smtClean="0"/>
              <a:t>CO    =  0.5733</a:t>
            </a:r>
          </a:p>
          <a:p>
            <a:r>
              <a:rPr lang="es-ES" sz="1200" dirty="0" smtClean="0"/>
              <a:t>CO</a:t>
            </a:r>
            <a:r>
              <a:rPr lang="es-ES" sz="1200" baseline="-25000" dirty="0" smtClean="0"/>
              <a:t>2</a:t>
            </a:r>
            <a:r>
              <a:rPr lang="es-ES" sz="1200" dirty="0" smtClean="0"/>
              <a:t>  =  0.2502</a:t>
            </a:r>
          </a:p>
        </p:txBody>
      </p:sp>
      <p:sp>
        <p:nvSpPr>
          <p:cNvPr id="4" name="3 CuadroTexto"/>
          <p:cNvSpPr txBox="1"/>
          <p:nvPr/>
        </p:nvSpPr>
        <p:spPr>
          <a:xfrm>
            <a:off x="1641450" y="2286313"/>
            <a:ext cx="832279" cy="307777"/>
          </a:xfrm>
          <a:prstGeom prst="rect">
            <a:avLst/>
          </a:prstGeom>
          <a:noFill/>
        </p:spPr>
        <p:txBody>
          <a:bodyPr wrap="none" rtlCol="0">
            <a:spAutoFit/>
          </a:bodyPr>
          <a:lstStyle/>
          <a:p>
            <a:r>
              <a:rPr lang="es-ES" sz="1400" dirty="0" smtClean="0">
                <a:solidFill>
                  <a:srgbClr val="C00000"/>
                </a:solidFill>
              </a:rPr>
              <a:t>6410 kW</a:t>
            </a:r>
            <a:endParaRPr lang="en-US" sz="1400" dirty="0">
              <a:solidFill>
                <a:srgbClr val="C00000"/>
              </a:solidFill>
            </a:endParaRPr>
          </a:p>
        </p:txBody>
      </p:sp>
      <p:sp>
        <p:nvSpPr>
          <p:cNvPr id="5" name="4 CuadroTexto"/>
          <p:cNvSpPr txBox="1"/>
          <p:nvPr/>
        </p:nvSpPr>
        <p:spPr>
          <a:xfrm>
            <a:off x="2125749" y="2954192"/>
            <a:ext cx="695960" cy="307777"/>
          </a:xfrm>
          <a:prstGeom prst="rect">
            <a:avLst/>
          </a:prstGeom>
          <a:noFill/>
        </p:spPr>
        <p:txBody>
          <a:bodyPr wrap="none" rtlCol="0">
            <a:spAutoFit/>
          </a:bodyPr>
          <a:lstStyle/>
          <a:p>
            <a:r>
              <a:rPr lang="es-ES" sz="1400" dirty="0" smtClean="0">
                <a:solidFill>
                  <a:srgbClr val="006666"/>
                </a:solidFill>
              </a:rPr>
              <a:t>50 atm</a:t>
            </a:r>
            <a:endParaRPr lang="en-US" sz="1400" dirty="0">
              <a:solidFill>
                <a:srgbClr val="006666"/>
              </a:solidFill>
            </a:endParaRPr>
          </a:p>
        </p:txBody>
      </p:sp>
      <p:sp>
        <p:nvSpPr>
          <p:cNvPr id="8" name="7 CuadroTexto"/>
          <p:cNvSpPr txBox="1"/>
          <p:nvPr/>
        </p:nvSpPr>
        <p:spPr>
          <a:xfrm>
            <a:off x="3951242" y="2339407"/>
            <a:ext cx="832279" cy="307777"/>
          </a:xfrm>
          <a:prstGeom prst="rect">
            <a:avLst/>
          </a:prstGeom>
          <a:noFill/>
        </p:spPr>
        <p:txBody>
          <a:bodyPr wrap="none" rtlCol="0">
            <a:spAutoFit/>
          </a:bodyPr>
          <a:lstStyle/>
          <a:p>
            <a:r>
              <a:rPr lang="es-ES" sz="1400" dirty="0" smtClean="0">
                <a:solidFill>
                  <a:srgbClr val="C00000"/>
                </a:solidFill>
              </a:rPr>
              <a:t>3353 kW</a:t>
            </a:r>
            <a:endParaRPr lang="en-US" sz="1400" dirty="0">
              <a:solidFill>
                <a:srgbClr val="C00000"/>
              </a:solidFill>
            </a:endParaRPr>
          </a:p>
        </p:txBody>
      </p:sp>
      <p:sp>
        <p:nvSpPr>
          <p:cNvPr id="9" name="8 CuadroTexto"/>
          <p:cNvSpPr txBox="1"/>
          <p:nvPr/>
        </p:nvSpPr>
        <p:spPr>
          <a:xfrm>
            <a:off x="6883290" y="4013506"/>
            <a:ext cx="923651" cy="307777"/>
          </a:xfrm>
          <a:prstGeom prst="rect">
            <a:avLst/>
          </a:prstGeom>
          <a:noFill/>
        </p:spPr>
        <p:txBody>
          <a:bodyPr wrap="none" rtlCol="0">
            <a:spAutoFit/>
          </a:bodyPr>
          <a:lstStyle/>
          <a:p>
            <a:r>
              <a:rPr lang="es-ES" sz="1400" dirty="0" smtClean="0">
                <a:solidFill>
                  <a:srgbClr val="003399"/>
                </a:solidFill>
              </a:rPr>
              <a:t>21249 kW</a:t>
            </a:r>
            <a:endParaRPr lang="en-US" sz="1400" dirty="0">
              <a:solidFill>
                <a:srgbClr val="003399"/>
              </a:solidFill>
            </a:endParaRPr>
          </a:p>
        </p:txBody>
      </p:sp>
      <p:sp>
        <p:nvSpPr>
          <p:cNvPr id="10" name="9 CuadroTexto"/>
          <p:cNvSpPr txBox="1"/>
          <p:nvPr/>
        </p:nvSpPr>
        <p:spPr>
          <a:xfrm>
            <a:off x="4817801" y="3886654"/>
            <a:ext cx="923651" cy="307777"/>
          </a:xfrm>
          <a:prstGeom prst="rect">
            <a:avLst/>
          </a:prstGeom>
          <a:noFill/>
        </p:spPr>
        <p:txBody>
          <a:bodyPr wrap="none" rtlCol="0">
            <a:spAutoFit/>
          </a:bodyPr>
          <a:lstStyle/>
          <a:p>
            <a:r>
              <a:rPr lang="es-ES" sz="1400" dirty="0" smtClean="0">
                <a:solidFill>
                  <a:srgbClr val="003399"/>
                </a:solidFill>
              </a:rPr>
              <a:t>32966 kW</a:t>
            </a:r>
            <a:endParaRPr lang="en-US" sz="1400" dirty="0">
              <a:solidFill>
                <a:srgbClr val="003399"/>
              </a:solidFill>
            </a:endParaRPr>
          </a:p>
        </p:txBody>
      </p:sp>
      <p:sp>
        <p:nvSpPr>
          <p:cNvPr id="11" name="10 CuadroTexto"/>
          <p:cNvSpPr txBox="1"/>
          <p:nvPr/>
        </p:nvSpPr>
        <p:spPr>
          <a:xfrm>
            <a:off x="5000544" y="1485820"/>
            <a:ext cx="740908" cy="307777"/>
          </a:xfrm>
          <a:prstGeom prst="rect">
            <a:avLst/>
          </a:prstGeom>
          <a:noFill/>
        </p:spPr>
        <p:txBody>
          <a:bodyPr wrap="none" rtlCol="0">
            <a:spAutoFit/>
          </a:bodyPr>
          <a:lstStyle/>
          <a:p>
            <a:r>
              <a:rPr lang="es-ES" sz="1400" dirty="0" smtClean="0">
                <a:solidFill>
                  <a:srgbClr val="C00000"/>
                </a:solidFill>
              </a:rPr>
              <a:t>178 kW</a:t>
            </a:r>
            <a:endParaRPr lang="en-US" sz="1400" dirty="0">
              <a:solidFill>
                <a:srgbClr val="C00000"/>
              </a:solidFill>
            </a:endParaRPr>
          </a:p>
        </p:txBody>
      </p:sp>
      <p:sp>
        <p:nvSpPr>
          <p:cNvPr id="12" name="11 CuadroTexto"/>
          <p:cNvSpPr txBox="1"/>
          <p:nvPr/>
        </p:nvSpPr>
        <p:spPr>
          <a:xfrm>
            <a:off x="7983048" y="3809709"/>
            <a:ext cx="1007007" cy="461665"/>
          </a:xfrm>
          <a:prstGeom prst="rect">
            <a:avLst/>
          </a:prstGeom>
          <a:noFill/>
        </p:spPr>
        <p:txBody>
          <a:bodyPr wrap="none" rtlCol="0">
            <a:spAutoFit/>
          </a:bodyPr>
          <a:lstStyle/>
          <a:p>
            <a:r>
              <a:rPr lang="en-US" sz="1200" b="1" dirty="0" smtClean="0"/>
              <a:t>41667 </a:t>
            </a:r>
            <a:r>
              <a:rPr lang="en-US" sz="1200" dirty="0" smtClean="0"/>
              <a:t>kg/h</a:t>
            </a:r>
          </a:p>
          <a:p>
            <a:r>
              <a:rPr lang="es-ES" sz="1200" dirty="0" err="1" smtClean="0"/>
              <a:t>MeOH</a:t>
            </a:r>
            <a:r>
              <a:rPr lang="es-ES" sz="1200" dirty="0" smtClean="0"/>
              <a:t> &gt; 90%</a:t>
            </a:r>
          </a:p>
        </p:txBody>
      </p:sp>
      <p:sp>
        <p:nvSpPr>
          <p:cNvPr id="13" name="12 CuadroTexto"/>
          <p:cNvSpPr txBox="1"/>
          <p:nvPr/>
        </p:nvSpPr>
        <p:spPr>
          <a:xfrm>
            <a:off x="8248203" y="1662189"/>
            <a:ext cx="900311" cy="276999"/>
          </a:xfrm>
          <a:prstGeom prst="rect">
            <a:avLst/>
          </a:prstGeom>
          <a:noFill/>
        </p:spPr>
        <p:txBody>
          <a:bodyPr wrap="none" rtlCol="0">
            <a:spAutoFit/>
          </a:bodyPr>
          <a:lstStyle/>
          <a:p>
            <a:r>
              <a:rPr lang="en-US" sz="1200" b="1" dirty="0" smtClean="0"/>
              <a:t>15876 </a:t>
            </a:r>
            <a:r>
              <a:rPr lang="en-US" sz="1200" dirty="0" smtClean="0"/>
              <a:t>kg/h</a:t>
            </a:r>
          </a:p>
        </p:txBody>
      </p:sp>
      <p:sp>
        <p:nvSpPr>
          <p:cNvPr id="14" name="13 CuadroTexto"/>
          <p:cNvSpPr txBox="1"/>
          <p:nvPr/>
        </p:nvSpPr>
        <p:spPr>
          <a:xfrm>
            <a:off x="5049986" y="2785742"/>
            <a:ext cx="670376" cy="307777"/>
          </a:xfrm>
          <a:prstGeom prst="rect">
            <a:avLst/>
          </a:prstGeom>
          <a:noFill/>
        </p:spPr>
        <p:txBody>
          <a:bodyPr wrap="none" rtlCol="0">
            <a:spAutoFit/>
          </a:bodyPr>
          <a:lstStyle/>
          <a:p>
            <a:r>
              <a:rPr lang="es-ES" sz="1400" dirty="0" smtClean="0">
                <a:solidFill>
                  <a:srgbClr val="CC00CC"/>
                </a:solidFill>
              </a:rPr>
              <a:t>200 </a:t>
            </a:r>
            <a:r>
              <a:rPr lang="es-ES" sz="1400" dirty="0" err="1" smtClean="0">
                <a:solidFill>
                  <a:srgbClr val="CC00CC"/>
                </a:solidFill>
              </a:rPr>
              <a:t>ºC</a:t>
            </a:r>
            <a:endParaRPr lang="en-US" sz="1400" dirty="0">
              <a:solidFill>
                <a:srgbClr val="CC00CC"/>
              </a:solidFill>
            </a:endParaRPr>
          </a:p>
        </p:txBody>
      </p:sp>
      <p:sp>
        <p:nvSpPr>
          <p:cNvPr id="15" name="14 CuadroTexto"/>
          <p:cNvSpPr txBox="1"/>
          <p:nvPr/>
        </p:nvSpPr>
        <p:spPr>
          <a:xfrm>
            <a:off x="7659291" y="2786587"/>
            <a:ext cx="579005" cy="307777"/>
          </a:xfrm>
          <a:prstGeom prst="rect">
            <a:avLst/>
          </a:prstGeom>
          <a:noFill/>
        </p:spPr>
        <p:txBody>
          <a:bodyPr wrap="none" rtlCol="0">
            <a:spAutoFit/>
          </a:bodyPr>
          <a:lstStyle/>
          <a:p>
            <a:r>
              <a:rPr lang="es-ES" sz="1400" dirty="0" smtClean="0">
                <a:solidFill>
                  <a:srgbClr val="CC00CC"/>
                </a:solidFill>
              </a:rPr>
              <a:t>40 </a:t>
            </a:r>
            <a:r>
              <a:rPr lang="es-ES" sz="1400" dirty="0" err="1" smtClean="0">
                <a:solidFill>
                  <a:srgbClr val="CC00CC"/>
                </a:solidFill>
              </a:rPr>
              <a:t>ºC</a:t>
            </a:r>
            <a:endParaRPr lang="en-US" sz="1400" dirty="0">
              <a:solidFill>
                <a:srgbClr val="CC00CC"/>
              </a:solidFill>
            </a:endParaRPr>
          </a:p>
        </p:txBody>
      </p:sp>
      <p:sp>
        <p:nvSpPr>
          <p:cNvPr id="17" name="16 CuadroTexto"/>
          <p:cNvSpPr txBox="1"/>
          <p:nvPr/>
        </p:nvSpPr>
        <p:spPr>
          <a:xfrm>
            <a:off x="7150832" y="1646801"/>
            <a:ext cx="832216" cy="307777"/>
          </a:xfrm>
          <a:prstGeom prst="rect">
            <a:avLst/>
          </a:prstGeom>
          <a:noFill/>
        </p:spPr>
        <p:txBody>
          <a:bodyPr wrap="none" rtlCol="0">
            <a:spAutoFit/>
          </a:bodyPr>
          <a:lstStyle/>
          <a:p>
            <a:r>
              <a:rPr lang="es-ES" sz="1400" dirty="0" smtClean="0">
                <a:solidFill>
                  <a:srgbClr val="006666"/>
                </a:solidFill>
              </a:rPr>
              <a:t>31.2 atm</a:t>
            </a:r>
            <a:endParaRPr lang="en-US" sz="1400" dirty="0">
              <a:solidFill>
                <a:srgbClr val="006666"/>
              </a:solidFill>
            </a:endParaRPr>
          </a:p>
        </p:txBody>
      </p:sp>
      <p:sp>
        <p:nvSpPr>
          <p:cNvPr id="19" name="18 CuadroTexto"/>
          <p:cNvSpPr txBox="1"/>
          <p:nvPr/>
        </p:nvSpPr>
        <p:spPr>
          <a:xfrm>
            <a:off x="322487" y="4653136"/>
            <a:ext cx="6828345" cy="1785104"/>
          </a:xfrm>
          <a:prstGeom prst="rect">
            <a:avLst/>
          </a:prstGeom>
          <a:noFill/>
        </p:spPr>
        <p:txBody>
          <a:bodyPr wrap="square" rtlCol="0">
            <a:spAutoFit/>
          </a:bodyPr>
          <a:lstStyle/>
          <a:p>
            <a:r>
              <a:rPr lang="es-ES" sz="1200" b="1" dirty="0" smtClean="0">
                <a:solidFill>
                  <a:srgbClr val="0000FF"/>
                </a:solidFill>
              </a:rPr>
              <a:t>		</a:t>
            </a:r>
            <a:r>
              <a:rPr lang="es-ES" sz="1400" b="1" dirty="0" smtClean="0">
                <a:solidFill>
                  <a:srgbClr val="0000FF"/>
                </a:solidFill>
              </a:rPr>
              <a:t>Variable </a:t>
            </a:r>
            <a:r>
              <a:rPr lang="es-ES" sz="1400" b="1" dirty="0" err="1" smtClean="0">
                <a:solidFill>
                  <a:srgbClr val="0000FF"/>
                </a:solidFill>
              </a:rPr>
              <a:t>Costs</a:t>
            </a:r>
            <a:r>
              <a:rPr lang="es-ES" sz="1400" b="1" dirty="0" smtClean="0">
                <a:solidFill>
                  <a:srgbClr val="0000FF"/>
                </a:solidFill>
              </a:rPr>
              <a:t>	</a:t>
            </a:r>
            <a:r>
              <a:rPr lang="es-ES" sz="1200" b="1" dirty="0" smtClean="0">
                <a:solidFill>
                  <a:srgbClr val="0000FF"/>
                </a:solidFill>
              </a:rPr>
              <a:t>		</a:t>
            </a:r>
            <a:r>
              <a:rPr lang="es-ES" sz="1400" b="1" dirty="0" err="1" smtClean="0">
                <a:solidFill>
                  <a:srgbClr val="0000FF"/>
                </a:solidFill>
              </a:rPr>
              <a:t>Investment</a:t>
            </a:r>
            <a:endParaRPr lang="es-ES" sz="1400" b="1" dirty="0" smtClean="0">
              <a:solidFill>
                <a:srgbClr val="0000FF"/>
              </a:solidFill>
            </a:endParaRPr>
          </a:p>
          <a:p>
            <a:endParaRPr lang="es-ES" sz="1200" dirty="0" smtClean="0"/>
          </a:p>
          <a:p>
            <a:r>
              <a:rPr lang="es-ES" sz="1200" dirty="0" err="1" smtClean="0">
                <a:solidFill>
                  <a:srgbClr val="0000FF"/>
                </a:solidFill>
              </a:rPr>
              <a:t>Feed</a:t>
            </a:r>
            <a:r>
              <a:rPr lang="es-ES" sz="1200" dirty="0" smtClean="0">
                <a:solidFill>
                  <a:srgbClr val="0000FF"/>
                </a:solidFill>
              </a:rPr>
              <a:t>:</a:t>
            </a:r>
            <a:r>
              <a:rPr lang="es-ES" sz="1200" dirty="0" smtClean="0"/>
              <a:t>		9.307 M€ /</a:t>
            </a:r>
            <a:r>
              <a:rPr lang="es-ES" sz="1200" dirty="0" err="1" smtClean="0"/>
              <a:t>year</a:t>
            </a:r>
            <a:endParaRPr lang="es-ES" sz="1200" dirty="0" smtClean="0"/>
          </a:p>
          <a:p>
            <a:r>
              <a:rPr lang="es-ES" sz="1200" dirty="0" err="1" smtClean="0">
                <a:solidFill>
                  <a:srgbClr val="0000FF"/>
                </a:solidFill>
              </a:rPr>
              <a:t>Compressor</a:t>
            </a:r>
            <a:r>
              <a:rPr lang="es-ES" sz="1200" dirty="0" smtClean="0">
                <a:solidFill>
                  <a:srgbClr val="0000FF"/>
                </a:solidFill>
              </a:rPr>
              <a:t> k 100</a:t>
            </a:r>
            <a:r>
              <a:rPr lang="es-ES" sz="1200" dirty="0" smtClean="0"/>
              <a:t>	1.111 M€/ </a:t>
            </a:r>
            <a:r>
              <a:rPr lang="es-ES" sz="1200" dirty="0" err="1" smtClean="0"/>
              <a:t>year</a:t>
            </a:r>
            <a:r>
              <a:rPr lang="es-ES" sz="1200" dirty="0" smtClean="0"/>
              <a:t> (</a:t>
            </a:r>
            <a:r>
              <a:rPr lang="es-ES" sz="1200" dirty="0" err="1" smtClean="0"/>
              <a:t>electricity</a:t>
            </a:r>
            <a:r>
              <a:rPr lang="es-ES" sz="1200" dirty="0" smtClean="0"/>
              <a:t>)			0.80      M€</a:t>
            </a:r>
          </a:p>
          <a:p>
            <a:r>
              <a:rPr lang="es-ES" sz="1200" dirty="0" err="1" smtClean="0">
                <a:solidFill>
                  <a:srgbClr val="0000FF"/>
                </a:solidFill>
              </a:rPr>
              <a:t>Compressor</a:t>
            </a:r>
            <a:r>
              <a:rPr lang="es-ES" sz="1200" dirty="0" smtClean="0">
                <a:solidFill>
                  <a:srgbClr val="0000FF"/>
                </a:solidFill>
              </a:rPr>
              <a:t> k 103 </a:t>
            </a:r>
            <a:r>
              <a:rPr lang="es-ES" sz="1200" dirty="0" smtClean="0"/>
              <a:t>	0.031 M€/</a:t>
            </a:r>
            <a:r>
              <a:rPr lang="es-ES" sz="1200" dirty="0" err="1" smtClean="0"/>
              <a:t>year</a:t>
            </a:r>
            <a:r>
              <a:rPr lang="es-ES" sz="1200" dirty="0" smtClean="0"/>
              <a:t> (</a:t>
            </a:r>
            <a:r>
              <a:rPr lang="es-ES" sz="1200" dirty="0" err="1" smtClean="0"/>
              <a:t>electricity</a:t>
            </a:r>
            <a:r>
              <a:rPr lang="es-ES" sz="1200" dirty="0" smtClean="0"/>
              <a:t>)			0.0812  M€ </a:t>
            </a:r>
          </a:p>
          <a:p>
            <a:r>
              <a:rPr lang="es-ES" sz="1200" dirty="0" err="1" smtClean="0">
                <a:solidFill>
                  <a:srgbClr val="0000FF"/>
                </a:solidFill>
              </a:rPr>
              <a:t>Heater</a:t>
            </a:r>
            <a:r>
              <a:rPr lang="es-ES" sz="1200" dirty="0" smtClean="0">
                <a:solidFill>
                  <a:srgbClr val="0000FF"/>
                </a:solidFill>
              </a:rPr>
              <a:t> </a:t>
            </a:r>
            <a:r>
              <a:rPr lang="es-ES" sz="1200" dirty="0" smtClean="0"/>
              <a:t>		0.194 M€/</a:t>
            </a:r>
            <a:r>
              <a:rPr lang="es-ES" sz="1200" dirty="0" err="1" smtClean="0"/>
              <a:t>year</a:t>
            </a:r>
            <a:r>
              <a:rPr lang="es-ES" sz="1200" dirty="0" smtClean="0"/>
              <a:t> (</a:t>
            </a:r>
            <a:r>
              <a:rPr lang="es-ES" sz="1200" dirty="0" err="1" smtClean="0"/>
              <a:t>Steam</a:t>
            </a:r>
            <a:r>
              <a:rPr lang="es-ES" sz="1200" dirty="0" smtClean="0"/>
              <a:t>)			0.158    M€</a:t>
            </a:r>
          </a:p>
          <a:p>
            <a:r>
              <a:rPr lang="es-ES" sz="1200" dirty="0" smtClean="0">
                <a:solidFill>
                  <a:srgbClr val="0000FF"/>
                </a:solidFill>
              </a:rPr>
              <a:t>Reacto</a:t>
            </a:r>
            <a:r>
              <a:rPr lang="es-ES" sz="1200" dirty="0" smtClean="0"/>
              <a:t>r 		0.167 </a:t>
            </a:r>
            <a:r>
              <a:rPr lang="es-ES" sz="1200" dirty="0"/>
              <a:t>M€/</a:t>
            </a:r>
            <a:r>
              <a:rPr lang="es-ES" sz="1200" dirty="0" err="1" smtClean="0"/>
              <a:t>year</a:t>
            </a:r>
            <a:r>
              <a:rPr lang="es-ES" sz="1200" dirty="0" smtClean="0"/>
              <a:t> (</a:t>
            </a:r>
            <a:r>
              <a:rPr lang="es-ES" sz="1200" dirty="0" err="1" smtClean="0"/>
              <a:t>Refrg</a:t>
            </a:r>
            <a:r>
              <a:rPr lang="es-ES" sz="1200" dirty="0" smtClean="0"/>
              <a:t>. </a:t>
            </a:r>
            <a:r>
              <a:rPr lang="es-ES" sz="1200" dirty="0" err="1" smtClean="0"/>
              <a:t>Water</a:t>
            </a:r>
            <a:r>
              <a:rPr lang="es-ES" sz="1200" dirty="0" smtClean="0"/>
              <a:t>) + 0.003 M€/</a:t>
            </a:r>
            <a:r>
              <a:rPr lang="es-ES" sz="1200" dirty="0" err="1" smtClean="0"/>
              <a:t>year</a:t>
            </a:r>
            <a:r>
              <a:rPr lang="es-ES" sz="1200" dirty="0" smtClean="0"/>
              <a:t> (</a:t>
            </a:r>
            <a:r>
              <a:rPr lang="es-ES" sz="1200" dirty="0" err="1" smtClean="0"/>
              <a:t>cat</a:t>
            </a:r>
            <a:r>
              <a:rPr lang="es-ES" sz="1200" dirty="0" smtClean="0"/>
              <a:t>)	0.0169  M€</a:t>
            </a:r>
          </a:p>
          <a:p>
            <a:r>
              <a:rPr lang="es-ES" sz="1200" dirty="0" err="1" smtClean="0">
                <a:solidFill>
                  <a:srgbClr val="0000FF"/>
                </a:solidFill>
              </a:rPr>
              <a:t>Cooler</a:t>
            </a:r>
            <a:r>
              <a:rPr lang="es-ES" sz="1200" dirty="0" smtClean="0">
                <a:solidFill>
                  <a:srgbClr val="0000FF"/>
                </a:solidFill>
              </a:rPr>
              <a:t> E-103 </a:t>
            </a:r>
            <a:r>
              <a:rPr lang="es-ES" sz="1200" dirty="0" smtClean="0"/>
              <a:t>		0,107 </a:t>
            </a:r>
            <a:r>
              <a:rPr lang="es-ES" sz="1200" dirty="0"/>
              <a:t>M€/</a:t>
            </a:r>
            <a:r>
              <a:rPr lang="es-ES" sz="1200" dirty="0" err="1"/>
              <a:t>year</a:t>
            </a:r>
            <a:r>
              <a:rPr lang="es-ES" sz="1200" dirty="0"/>
              <a:t> (</a:t>
            </a:r>
            <a:r>
              <a:rPr lang="es-ES" sz="1200" dirty="0" err="1"/>
              <a:t>Refrg</a:t>
            </a:r>
            <a:r>
              <a:rPr lang="es-ES" sz="1200" dirty="0"/>
              <a:t>. </a:t>
            </a:r>
            <a:r>
              <a:rPr lang="es-ES" sz="1200" dirty="0" err="1"/>
              <a:t>Water</a:t>
            </a:r>
            <a:r>
              <a:rPr lang="es-ES" sz="1200" dirty="0"/>
              <a:t>) </a:t>
            </a:r>
            <a:r>
              <a:rPr lang="es-ES" sz="1200" dirty="0" smtClean="0"/>
              <a:t>		0,139    M€			</a:t>
            </a:r>
            <a:endParaRPr lang="en-US" sz="1200" dirty="0"/>
          </a:p>
        </p:txBody>
      </p:sp>
      <p:sp>
        <p:nvSpPr>
          <p:cNvPr id="22" name="21 CuadroTexto"/>
          <p:cNvSpPr txBox="1"/>
          <p:nvPr/>
        </p:nvSpPr>
        <p:spPr>
          <a:xfrm>
            <a:off x="3898814" y="3108080"/>
            <a:ext cx="702436" cy="307777"/>
          </a:xfrm>
          <a:prstGeom prst="rect">
            <a:avLst/>
          </a:prstGeom>
          <a:noFill/>
        </p:spPr>
        <p:txBody>
          <a:bodyPr wrap="none" rtlCol="0">
            <a:spAutoFit/>
          </a:bodyPr>
          <a:lstStyle/>
          <a:p>
            <a:r>
              <a:rPr lang="es-ES" sz="1400" dirty="0" smtClean="0">
                <a:solidFill>
                  <a:schemeClr val="accent6">
                    <a:lumMod val="50000"/>
                  </a:schemeClr>
                </a:solidFill>
              </a:rPr>
              <a:t>402 m</a:t>
            </a:r>
            <a:r>
              <a:rPr lang="es-ES" sz="1400" baseline="30000" dirty="0" smtClean="0">
                <a:solidFill>
                  <a:schemeClr val="accent6">
                    <a:lumMod val="50000"/>
                  </a:schemeClr>
                </a:solidFill>
              </a:rPr>
              <a:t>2</a:t>
            </a:r>
            <a:endParaRPr lang="en-US" sz="1400" baseline="30000" dirty="0">
              <a:solidFill>
                <a:schemeClr val="accent6">
                  <a:lumMod val="50000"/>
                </a:schemeClr>
              </a:solidFill>
            </a:endParaRPr>
          </a:p>
        </p:txBody>
      </p:sp>
      <p:sp>
        <p:nvSpPr>
          <p:cNvPr id="23" name="22 CuadroTexto"/>
          <p:cNvSpPr txBox="1"/>
          <p:nvPr/>
        </p:nvSpPr>
        <p:spPr>
          <a:xfrm>
            <a:off x="6300192" y="3189755"/>
            <a:ext cx="670376" cy="307777"/>
          </a:xfrm>
          <a:prstGeom prst="rect">
            <a:avLst/>
          </a:prstGeom>
          <a:noFill/>
        </p:spPr>
        <p:txBody>
          <a:bodyPr wrap="none" rtlCol="0">
            <a:spAutoFit/>
          </a:bodyPr>
          <a:lstStyle/>
          <a:p>
            <a:r>
              <a:rPr lang="es-ES" sz="1400" dirty="0" smtClean="0">
                <a:solidFill>
                  <a:srgbClr val="CC00CC"/>
                </a:solidFill>
              </a:rPr>
              <a:t>200 </a:t>
            </a:r>
            <a:r>
              <a:rPr lang="es-ES" sz="1400" dirty="0" err="1" smtClean="0">
                <a:solidFill>
                  <a:srgbClr val="CC00CC"/>
                </a:solidFill>
              </a:rPr>
              <a:t>ºC</a:t>
            </a:r>
            <a:endParaRPr lang="en-US" sz="1400" dirty="0">
              <a:solidFill>
                <a:srgbClr val="CC00CC"/>
              </a:solidFill>
            </a:endParaRPr>
          </a:p>
        </p:txBody>
      </p:sp>
      <p:sp>
        <p:nvSpPr>
          <p:cNvPr id="24" name="23 CuadroTexto"/>
          <p:cNvSpPr txBox="1"/>
          <p:nvPr/>
        </p:nvSpPr>
        <p:spPr>
          <a:xfrm>
            <a:off x="6956855" y="3261968"/>
            <a:ext cx="702436" cy="307777"/>
          </a:xfrm>
          <a:prstGeom prst="rect">
            <a:avLst/>
          </a:prstGeom>
          <a:noFill/>
        </p:spPr>
        <p:txBody>
          <a:bodyPr wrap="none" rtlCol="0">
            <a:spAutoFit/>
          </a:bodyPr>
          <a:lstStyle/>
          <a:p>
            <a:r>
              <a:rPr lang="es-ES" sz="1400" dirty="0" smtClean="0">
                <a:solidFill>
                  <a:schemeClr val="accent6">
                    <a:lumMod val="50000"/>
                  </a:schemeClr>
                </a:solidFill>
              </a:rPr>
              <a:t>289 m</a:t>
            </a:r>
            <a:r>
              <a:rPr lang="es-ES" sz="1400" baseline="30000" dirty="0" smtClean="0">
                <a:solidFill>
                  <a:schemeClr val="accent6">
                    <a:lumMod val="50000"/>
                  </a:schemeClr>
                </a:solidFill>
              </a:rPr>
              <a:t>2</a:t>
            </a:r>
            <a:endParaRPr lang="en-US" sz="1400" baseline="30000" dirty="0">
              <a:solidFill>
                <a:schemeClr val="accent6">
                  <a:lumMod val="50000"/>
                </a:schemeClr>
              </a:solidFill>
            </a:endParaRPr>
          </a:p>
        </p:txBody>
      </p:sp>
    </p:spTree>
    <p:extLst>
      <p:ext uri="{BB962C8B-B14F-4D97-AF65-F5344CB8AC3E}">
        <p14:creationId xmlns:p14="http://schemas.microsoft.com/office/powerpoint/2010/main" val="36049498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16571" y="835224"/>
            <a:ext cx="6912768" cy="707886"/>
          </a:xfrm>
          <a:prstGeom prst="rect">
            <a:avLst/>
          </a:prstGeom>
        </p:spPr>
        <p:txBody>
          <a:bodyPr wrap="square">
            <a:spAutoFit/>
          </a:bodyPr>
          <a:lstStyle/>
          <a:p>
            <a:pPr algn="ctr"/>
            <a:r>
              <a:rPr lang="en-US" sz="2000" i="1" dirty="0">
                <a:latin typeface="Times New Roman" pitchFamily="18" charset="0"/>
              </a:rPr>
              <a:t>“</a:t>
            </a:r>
            <a:r>
              <a:rPr lang="en-US" sz="2000" i="1" dirty="0">
                <a:solidFill>
                  <a:srgbClr val="0000FF"/>
                </a:solidFill>
                <a:latin typeface="Times New Roman" pitchFamily="18" charset="0"/>
              </a:rPr>
              <a:t>Discrete </a:t>
            </a:r>
            <a:r>
              <a:rPr lang="en-US" sz="2000" i="1" dirty="0" smtClean="0">
                <a:solidFill>
                  <a:srgbClr val="0000FF"/>
                </a:solidFill>
                <a:latin typeface="Times New Roman" pitchFamily="18" charset="0"/>
              </a:rPr>
              <a:t>variables </a:t>
            </a:r>
            <a:r>
              <a:rPr lang="en-US" sz="2000" i="1" dirty="0">
                <a:solidFill>
                  <a:srgbClr val="0000FF"/>
                </a:solidFill>
                <a:latin typeface="Times New Roman" pitchFamily="18" charset="0"/>
              </a:rPr>
              <a:t>that involve </a:t>
            </a:r>
            <a:r>
              <a:rPr lang="en-US" sz="2000" i="1" dirty="0" smtClean="0">
                <a:solidFill>
                  <a:srgbClr val="0000FF"/>
                </a:solidFill>
                <a:latin typeface="Times New Roman" pitchFamily="18" charset="0"/>
              </a:rPr>
              <a:t>parameters </a:t>
            </a:r>
            <a:r>
              <a:rPr lang="en-US" sz="2000" i="1" dirty="0">
                <a:solidFill>
                  <a:srgbClr val="0000FF"/>
                </a:solidFill>
                <a:latin typeface="Times New Roman" pitchFamily="18" charset="0"/>
              </a:rPr>
              <a:t>in </a:t>
            </a:r>
            <a:r>
              <a:rPr lang="en-US" sz="2000" i="1" dirty="0" smtClean="0">
                <a:solidFill>
                  <a:srgbClr val="0000FF"/>
                </a:solidFill>
                <a:latin typeface="Times New Roman" pitchFamily="18" charset="0"/>
              </a:rPr>
              <a:t>unit </a:t>
            </a:r>
            <a:r>
              <a:rPr lang="en-US" sz="2000" i="1" dirty="0">
                <a:solidFill>
                  <a:srgbClr val="0000FF"/>
                </a:solidFill>
                <a:latin typeface="Times New Roman" pitchFamily="18" charset="0"/>
              </a:rPr>
              <a:t>o</a:t>
            </a:r>
            <a:r>
              <a:rPr lang="en-US" sz="2000" i="1" dirty="0" smtClean="0">
                <a:solidFill>
                  <a:srgbClr val="0000FF"/>
                </a:solidFill>
                <a:latin typeface="Times New Roman" pitchFamily="18" charset="0"/>
              </a:rPr>
              <a:t>perations</a:t>
            </a:r>
            <a:endParaRPr lang="en-US" sz="2000" i="1" dirty="0">
              <a:solidFill>
                <a:srgbClr val="0000FF"/>
              </a:solidFill>
              <a:latin typeface="Times New Roman" pitchFamily="18" charset="0"/>
            </a:endParaRPr>
          </a:p>
          <a:p>
            <a:pPr algn="ctr"/>
            <a:r>
              <a:rPr lang="en-US" sz="2000" i="1" dirty="0">
                <a:solidFill>
                  <a:srgbClr val="0000FF"/>
                </a:solidFill>
                <a:latin typeface="Times New Roman" pitchFamily="18" charset="0"/>
              </a:rPr>
              <a:t>require specially tailored algorithms</a:t>
            </a:r>
            <a:r>
              <a:rPr lang="en-US" sz="2000" i="1" dirty="0">
                <a:latin typeface="Times New Roman" pitchFamily="18" charset="0"/>
              </a:rPr>
              <a:t>”</a:t>
            </a:r>
            <a:endParaRPr lang="en-US" sz="2000" dirty="0">
              <a:latin typeface="Times New Roman" pitchFamily="18" charset="0"/>
            </a:endParaRPr>
          </a:p>
        </p:txBody>
      </p:sp>
      <p:sp>
        <p:nvSpPr>
          <p:cNvPr id="3" name="2 Rectángulo"/>
          <p:cNvSpPr/>
          <p:nvPr/>
        </p:nvSpPr>
        <p:spPr>
          <a:xfrm>
            <a:off x="856531" y="1868726"/>
            <a:ext cx="7632848" cy="369332"/>
          </a:xfrm>
          <a:prstGeom prst="rect">
            <a:avLst/>
          </a:prstGeom>
        </p:spPr>
        <p:txBody>
          <a:bodyPr wrap="square">
            <a:spAutoFit/>
          </a:bodyPr>
          <a:lstStyle/>
          <a:p>
            <a:pPr algn="ctr"/>
            <a:r>
              <a:rPr lang="en-US" dirty="0"/>
              <a:t>EXAMPLE: </a:t>
            </a:r>
            <a:r>
              <a:rPr lang="en-US" dirty="0" smtClean="0"/>
              <a:t>OPTIMAL DESIGN OF A DISTILLATION COLUMN</a:t>
            </a:r>
            <a:endParaRPr lang="en-US" dirty="0"/>
          </a:p>
        </p:txBody>
      </p:sp>
      <p:sp>
        <p:nvSpPr>
          <p:cNvPr id="4" name="3 CuadroTexto"/>
          <p:cNvSpPr txBox="1"/>
          <p:nvPr/>
        </p:nvSpPr>
        <p:spPr>
          <a:xfrm>
            <a:off x="929795" y="4503390"/>
            <a:ext cx="7199544" cy="1754326"/>
          </a:xfrm>
          <a:prstGeom prst="rect">
            <a:avLst/>
          </a:prstGeom>
          <a:noFill/>
        </p:spPr>
        <p:txBody>
          <a:bodyPr wrap="square" rtlCol="0">
            <a:spAutoFit/>
          </a:bodyPr>
          <a:lstStyle/>
          <a:p>
            <a:pPr algn="just"/>
            <a:r>
              <a:rPr lang="en-US" i="1" dirty="0">
                <a:solidFill>
                  <a:srgbClr val="A50021"/>
                </a:solidFill>
              </a:rPr>
              <a:t>Caballero &amp; Grossmann (2005</a:t>
            </a:r>
            <a:r>
              <a:rPr lang="en-US" i="1" dirty="0" smtClean="0">
                <a:solidFill>
                  <a:srgbClr val="A50021"/>
                </a:solidFill>
              </a:rPr>
              <a:t>):</a:t>
            </a:r>
          </a:p>
          <a:p>
            <a:pPr algn="just"/>
            <a:r>
              <a:rPr lang="en-US" dirty="0" smtClean="0"/>
              <a:t>It uses the outer approximation algorithm. In each iteration (including the initialization) an NLP with fixed number of trays is solved. A heuristic MILP master is generated by linearizing the objective function and constraints and adding </a:t>
            </a:r>
            <a:r>
              <a:rPr lang="en-US" dirty="0" smtClean="0">
                <a:solidFill>
                  <a:srgbClr val="003399"/>
                </a:solidFill>
              </a:rPr>
              <a:t>an extra term that is the effect of adding or deleting sets of distillation trays</a:t>
            </a:r>
            <a:r>
              <a:rPr lang="en-US" dirty="0" smtClean="0"/>
              <a:t> –obtained by simulations-.</a:t>
            </a:r>
            <a:endParaRPr lang="en-US" i="1" dirty="0">
              <a:solidFill>
                <a:srgbClr val="A50021"/>
              </a:solidFill>
            </a:endParaRPr>
          </a:p>
        </p:txBody>
      </p:sp>
      <p:sp>
        <p:nvSpPr>
          <p:cNvPr id="5" name="4 Rectángulo"/>
          <p:cNvSpPr/>
          <p:nvPr/>
        </p:nvSpPr>
        <p:spPr>
          <a:xfrm>
            <a:off x="972145" y="2548533"/>
            <a:ext cx="7150323" cy="1754326"/>
          </a:xfrm>
          <a:prstGeom prst="rect">
            <a:avLst/>
          </a:prstGeom>
        </p:spPr>
        <p:txBody>
          <a:bodyPr wrap="square">
            <a:spAutoFit/>
          </a:bodyPr>
          <a:lstStyle/>
          <a:p>
            <a:pPr algn="just"/>
            <a:r>
              <a:rPr lang="en-US" altLang="es-ES" i="1" dirty="0">
                <a:solidFill>
                  <a:srgbClr val="A50021"/>
                </a:solidFill>
              </a:rPr>
              <a:t>Lang &amp; </a:t>
            </a:r>
            <a:r>
              <a:rPr lang="en-US" altLang="es-ES" i="1" dirty="0" err="1">
                <a:solidFill>
                  <a:srgbClr val="A50021"/>
                </a:solidFill>
              </a:rPr>
              <a:t>Biegler</a:t>
            </a:r>
            <a:r>
              <a:rPr lang="en-US" altLang="es-ES" i="1" dirty="0">
                <a:solidFill>
                  <a:srgbClr val="A50021"/>
                </a:solidFill>
              </a:rPr>
              <a:t>  (2002)</a:t>
            </a:r>
          </a:p>
          <a:p>
            <a:pPr algn="just"/>
            <a:r>
              <a:rPr lang="en-US" altLang="es-ES" dirty="0"/>
              <a:t>Discrete decisions (i.e. number of trays, feed tray location) are modeled by continuous variables . The authors place the continuous decision variables on bell-shaped curves with the help of a </a:t>
            </a:r>
            <a:r>
              <a:rPr lang="en-US" altLang="es-ES" dirty="0">
                <a:solidFill>
                  <a:srgbClr val="000099"/>
                </a:solidFill>
              </a:rPr>
              <a:t>differentiable distribution function</a:t>
            </a:r>
            <a:r>
              <a:rPr lang="en-US" altLang="es-ES" dirty="0"/>
              <a:t> in order to locate optimal regions for the feed and the reflux/</a:t>
            </a:r>
            <a:r>
              <a:rPr lang="en-US" altLang="es-ES" dirty="0" err="1"/>
              <a:t>reboil</a:t>
            </a:r>
            <a:r>
              <a:rPr lang="en-US" altLang="es-ES" dirty="0"/>
              <a:t> streams.</a:t>
            </a:r>
          </a:p>
        </p:txBody>
      </p:sp>
    </p:spTree>
    <p:extLst>
      <p:ext uri="{BB962C8B-B14F-4D97-AF65-F5344CB8AC3E}">
        <p14:creationId xmlns:p14="http://schemas.microsoft.com/office/powerpoint/2010/main" val="26277064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Rectangle 4"/>
          <p:cNvSpPr>
            <a:spLocks noChangeArrowheads="1"/>
          </p:cNvSpPr>
          <p:nvPr/>
        </p:nvSpPr>
        <p:spPr bwMode="auto">
          <a:xfrm>
            <a:off x="252413" y="1914907"/>
            <a:ext cx="56880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lgn="just"/>
            <a:r>
              <a:rPr lang="en-US" altLang="es-ES" sz="1800" b="0" dirty="0" smtClean="0">
                <a:solidFill>
                  <a:srgbClr val="0033CC"/>
                </a:solidFill>
                <a:effectLst>
                  <a:outerShdw blurRad="38100" dist="38100" dir="2700000" algn="tl">
                    <a:srgbClr val="C0C0C0"/>
                  </a:outerShdw>
                </a:effectLst>
                <a:latin typeface="Arial" charset="0"/>
              </a:rPr>
              <a:t>1</a:t>
            </a:r>
            <a:r>
              <a:rPr lang="en-US" altLang="es-ES" sz="1800" b="0" dirty="0">
                <a:solidFill>
                  <a:srgbClr val="0033CC"/>
                </a:solidFill>
                <a:effectLst>
                  <a:outerShdw blurRad="38100" dist="38100" dir="2700000" algn="tl">
                    <a:srgbClr val="C0C0C0"/>
                  </a:outerShdw>
                </a:effectLst>
                <a:latin typeface="Arial" charset="0"/>
              </a:rPr>
              <a:t>.- Column as a sequence of flash</a:t>
            </a:r>
            <a:r>
              <a:rPr lang="en-US" altLang="es-ES" sz="1800" b="0" dirty="0" smtClean="0">
                <a:solidFill>
                  <a:srgbClr val="0033CC"/>
                </a:solidFill>
                <a:effectLst>
                  <a:outerShdw blurRad="38100" dist="38100" dir="2700000" algn="tl">
                    <a:srgbClr val="C0C0C0"/>
                  </a:outerShdw>
                </a:effectLst>
                <a:latin typeface="Arial" charset="0"/>
              </a:rPr>
              <a:t>. (</a:t>
            </a:r>
            <a:r>
              <a:rPr lang="en-US" altLang="es-ES" sz="1800" b="0" dirty="0" smtClean="0">
                <a:solidFill>
                  <a:srgbClr val="FF0000"/>
                </a:solidFill>
                <a:effectLst>
                  <a:outerShdw blurRad="38100" dist="38100" dir="2700000" algn="tl">
                    <a:srgbClr val="C0C0C0"/>
                  </a:outerShdw>
                </a:effectLst>
                <a:latin typeface="Arial" charset="0"/>
              </a:rPr>
              <a:t>MINLP</a:t>
            </a:r>
            <a:r>
              <a:rPr lang="en-US" altLang="es-ES" sz="1800" b="0" dirty="0" smtClean="0">
                <a:solidFill>
                  <a:srgbClr val="0033CC"/>
                </a:solidFill>
                <a:effectLst>
                  <a:outerShdw blurRad="38100" dist="38100" dir="2700000" algn="tl">
                    <a:srgbClr val="C0C0C0"/>
                  </a:outerShdw>
                </a:effectLst>
                <a:latin typeface="Arial" charset="0"/>
              </a:rPr>
              <a:t>)</a:t>
            </a:r>
            <a:endParaRPr lang="en-US" altLang="es-ES" sz="1800" b="0" dirty="0">
              <a:solidFill>
                <a:srgbClr val="0033CC"/>
              </a:solidFill>
              <a:effectLst>
                <a:outerShdw blurRad="38100" dist="38100" dir="2700000" algn="tl">
                  <a:srgbClr val="C0C0C0"/>
                </a:outerShdw>
              </a:effectLst>
              <a:latin typeface="Arial" charset="0"/>
            </a:endParaRPr>
          </a:p>
        </p:txBody>
      </p:sp>
      <p:sp>
        <p:nvSpPr>
          <p:cNvPr id="303110" name="Text Box 6"/>
          <p:cNvSpPr txBox="1">
            <a:spLocks noChangeArrowheads="1"/>
          </p:cNvSpPr>
          <p:nvPr/>
        </p:nvSpPr>
        <p:spPr bwMode="auto">
          <a:xfrm>
            <a:off x="4487763" y="2430131"/>
            <a:ext cx="398128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s-ES" sz="1800" b="0" dirty="0"/>
              <a:t>Main objective: </a:t>
            </a:r>
            <a:r>
              <a:rPr lang="en-US" altLang="es-ES" sz="1800" b="0" dirty="0">
                <a:solidFill>
                  <a:srgbClr val="A50021"/>
                </a:solidFill>
              </a:rPr>
              <a:t>increase the robustness by aggregating some equations, and taking advantage of the special numerical methods</a:t>
            </a:r>
            <a:r>
              <a:rPr lang="en-US" altLang="es-ES" sz="1800" b="0" dirty="0"/>
              <a:t> developed for solving these subset of </a:t>
            </a:r>
            <a:r>
              <a:rPr lang="en-US" altLang="es-ES" sz="1800" b="0" dirty="0" smtClean="0"/>
              <a:t>equations.</a:t>
            </a:r>
          </a:p>
          <a:p>
            <a:pPr algn="just">
              <a:spcBef>
                <a:spcPct val="50000"/>
              </a:spcBef>
            </a:pPr>
            <a:r>
              <a:rPr lang="en-US" altLang="es-ES" dirty="0" smtClean="0">
                <a:latin typeface="Times New Roman" pitchFamily="18" charset="0"/>
              </a:rPr>
              <a:t>The </a:t>
            </a:r>
            <a:r>
              <a:rPr lang="en-US" altLang="es-ES" dirty="0">
                <a:latin typeface="Times New Roman" pitchFamily="18" charset="0"/>
              </a:rPr>
              <a:t>dimensionality of the optimization problem is reduced. The solver only ‘views’ the independent variables.</a:t>
            </a:r>
          </a:p>
          <a:p>
            <a:pPr algn="just">
              <a:spcBef>
                <a:spcPct val="50000"/>
              </a:spcBef>
            </a:pPr>
            <a:r>
              <a:rPr lang="en-US" altLang="es-ES" dirty="0" smtClean="0">
                <a:solidFill>
                  <a:srgbClr val="0000FF"/>
                </a:solidFill>
                <a:latin typeface="Times New Roman" pitchFamily="18" charset="0"/>
              </a:rPr>
              <a:t>In </a:t>
            </a:r>
            <a:r>
              <a:rPr lang="en-US" altLang="es-ES" dirty="0">
                <a:solidFill>
                  <a:srgbClr val="0000FF"/>
                </a:solidFill>
                <a:latin typeface="Times New Roman" pitchFamily="18" charset="0"/>
              </a:rPr>
              <a:t>MINLP zero flows are not a </a:t>
            </a:r>
            <a:r>
              <a:rPr lang="en-US" altLang="es-ES" dirty="0" smtClean="0">
                <a:solidFill>
                  <a:srgbClr val="0000FF"/>
                </a:solidFill>
                <a:latin typeface="Times New Roman" pitchFamily="18" charset="0"/>
              </a:rPr>
              <a:t>problem</a:t>
            </a:r>
            <a:endParaRPr lang="en-US" altLang="es-ES" dirty="0">
              <a:solidFill>
                <a:srgbClr val="0000FF"/>
              </a:solidFill>
              <a:latin typeface="Times New Roman" pitchFamily="18" charset="0"/>
            </a:endParaRPr>
          </a:p>
        </p:txBody>
      </p:sp>
      <p:sp>
        <p:nvSpPr>
          <p:cNvPr id="83" name="82 Rectángulo"/>
          <p:cNvSpPr/>
          <p:nvPr/>
        </p:nvSpPr>
        <p:spPr>
          <a:xfrm>
            <a:off x="1216571" y="692696"/>
            <a:ext cx="6912768" cy="707886"/>
          </a:xfrm>
          <a:prstGeom prst="rect">
            <a:avLst/>
          </a:prstGeom>
        </p:spPr>
        <p:txBody>
          <a:bodyPr wrap="square">
            <a:spAutoFit/>
          </a:bodyPr>
          <a:lstStyle/>
          <a:p>
            <a:pPr algn="ctr"/>
            <a:r>
              <a:rPr lang="en-US" sz="2000" i="1" dirty="0">
                <a:latin typeface="Times New Roman" pitchFamily="18" charset="0"/>
              </a:rPr>
              <a:t>“</a:t>
            </a:r>
            <a:r>
              <a:rPr lang="en-US" sz="2000" i="1" dirty="0">
                <a:solidFill>
                  <a:srgbClr val="0000FF"/>
                </a:solidFill>
                <a:latin typeface="Times New Roman" pitchFamily="18" charset="0"/>
              </a:rPr>
              <a:t>Discrete </a:t>
            </a:r>
            <a:r>
              <a:rPr lang="en-US" sz="2000" i="1" dirty="0" smtClean="0">
                <a:solidFill>
                  <a:srgbClr val="0000FF"/>
                </a:solidFill>
                <a:latin typeface="Times New Roman" pitchFamily="18" charset="0"/>
              </a:rPr>
              <a:t>variables </a:t>
            </a:r>
            <a:r>
              <a:rPr lang="en-US" sz="2000" i="1" dirty="0">
                <a:solidFill>
                  <a:srgbClr val="0000FF"/>
                </a:solidFill>
                <a:latin typeface="Times New Roman" pitchFamily="18" charset="0"/>
              </a:rPr>
              <a:t>that involve </a:t>
            </a:r>
            <a:r>
              <a:rPr lang="en-US" sz="2000" i="1" dirty="0" smtClean="0">
                <a:solidFill>
                  <a:srgbClr val="0000FF"/>
                </a:solidFill>
                <a:latin typeface="Times New Roman" pitchFamily="18" charset="0"/>
              </a:rPr>
              <a:t>parameters </a:t>
            </a:r>
            <a:r>
              <a:rPr lang="en-US" sz="2000" i="1" dirty="0">
                <a:solidFill>
                  <a:srgbClr val="0000FF"/>
                </a:solidFill>
                <a:latin typeface="Times New Roman" pitchFamily="18" charset="0"/>
              </a:rPr>
              <a:t>in </a:t>
            </a:r>
            <a:r>
              <a:rPr lang="en-US" sz="2000" i="1" dirty="0" smtClean="0">
                <a:solidFill>
                  <a:srgbClr val="0000FF"/>
                </a:solidFill>
                <a:latin typeface="Times New Roman" pitchFamily="18" charset="0"/>
              </a:rPr>
              <a:t>unit operations</a:t>
            </a:r>
            <a:endParaRPr lang="en-US" sz="2000" i="1" dirty="0">
              <a:solidFill>
                <a:srgbClr val="0000FF"/>
              </a:solidFill>
              <a:latin typeface="Times New Roman" pitchFamily="18" charset="0"/>
            </a:endParaRPr>
          </a:p>
          <a:p>
            <a:pPr algn="ctr"/>
            <a:r>
              <a:rPr lang="en-US" sz="2000" i="1" dirty="0">
                <a:solidFill>
                  <a:srgbClr val="0000FF"/>
                </a:solidFill>
                <a:latin typeface="Times New Roman" pitchFamily="18" charset="0"/>
              </a:rPr>
              <a:t>require specially tailored algorithms</a:t>
            </a:r>
            <a:r>
              <a:rPr lang="en-US" sz="2000" i="1" dirty="0" smtClean="0">
                <a:latin typeface="Times New Roman" pitchFamily="18" charset="0"/>
              </a:rPr>
              <a:t>”…</a:t>
            </a:r>
            <a:endParaRPr lang="en-US" sz="2000" dirty="0">
              <a:latin typeface="Times New Roman" pitchFamily="18" charset="0"/>
            </a:endParaRPr>
          </a:p>
        </p:txBody>
      </p:sp>
      <p:sp>
        <p:nvSpPr>
          <p:cNvPr id="84" name="83 CuadroTexto"/>
          <p:cNvSpPr txBox="1"/>
          <p:nvPr/>
        </p:nvSpPr>
        <p:spPr>
          <a:xfrm>
            <a:off x="3297188" y="1422440"/>
            <a:ext cx="1943674" cy="369332"/>
          </a:xfrm>
          <a:prstGeom prst="rect">
            <a:avLst/>
          </a:prstGeom>
          <a:noFill/>
        </p:spPr>
        <p:txBody>
          <a:bodyPr wrap="none" rtlCol="0">
            <a:spAutoFit/>
          </a:bodyPr>
          <a:lstStyle/>
          <a:p>
            <a:r>
              <a:rPr lang="en-US" dirty="0" smtClean="0">
                <a:solidFill>
                  <a:srgbClr val="FF0000"/>
                </a:solidFill>
              </a:rPr>
              <a:t>… Or may be not !!</a:t>
            </a:r>
            <a:endParaRPr lang="en-US" dirty="0">
              <a:solidFill>
                <a:srgbClr val="FF0000"/>
              </a:solidFill>
            </a:endParaRPr>
          </a:p>
        </p:txBody>
      </p:sp>
      <p:grpSp>
        <p:nvGrpSpPr>
          <p:cNvPr id="85" name="Group 87"/>
          <p:cNvGrpSpPr>
            <a:grpSpLocks/>
          </p:cNvGrpSpPr>
          <p:nvPr/>
        </p:nvGrpSpPr>
        <p:grpSpPr bwMode="auto">
          <a:xfrm>
            <a:off x="168276" y="2455068"/>
            <a:ext cx="3648075" cy="3821113"/>
            <a:chOff x="113" y="1661"/>
            <a:chExt cx="2298" cy="2407"/>
          </a:xfrm>
        </p:grpSpPr>
        <p:grpSp>
          <p:nvGrpSpPr>
            <p:cNvPr id="86" name="Group 6"/>
            <p:cNvGrpSpPr>
              <a:grpSpLocks/>
            </p:cNvGrpSpPr>
            <p:nvPr/>
          </p:nvGrpSpPr>
          <p:grpSpPr bwMode="auto">
            <a:xfrm>
              <a:off x="938" y="1661"/>
              <a:ext cx="164" cy="146"/>
              <a:chOff x="1247" y="164"/>
              <a:chExt cx="272" cy="242"/>
            </a:xfrm>
          </p:grpSpPr>
          <p:sp>
            <p:nvSpPr>
              <p:cNvPr id="164" name="Oval 7"/>
              <p:cNvSpPr>
                <a:spLocks noChangeArrowheads="1"/>
              </p:cNvSpPr>
              <p:nvPr/>
            </p:nvSpPr>
            <p:spPr bwMode="auto">
              <a:xfrm>
                <a:off x="1294" y="220"/>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 name="Line 8"/>
              <p:cNvSpPr>
                <a:spLocks noChangeShapeType="1"/>
              </p:cNvSpPr>
              <p:nvPr/>
            </p:nvSpPr>
            <p:spPr bwMode="auto">
              <a:xfrm flipV="1">
                <a:off x="1247" y="164"/>
                <a:ext cx="272" cy="242"/>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7" name="Rectangle 9"/>
            <p:cNvSpPr>
              <a:spLocks noChangeArrowheads="1"/>
            </p:cNvSpPr>
            <p:nvPr/>
          </p:nvSpPr>
          <p:spPr bwMode="auto">
            <a:xfrm>
              <a:off x="883" y="2771"/>
              <a:ext cx="164" cy="8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8" name="Group 10"/>
            <p:cNvGrpSpPr>
              <a:grpSpLocks/>
            </p:cNvGrpSpPr>
            <p:nvPr/>
          </p:nvGrpSpPr>
          <p:grpSpPr bwMode="auto">
            <a:xfrm>
              <a:off x="718" y="1963"/>
              <a:ext cx="490" cy="630"/>
              <a:chOff x="839" y="981"/>
              <a:chExt cx="1021" cy="1315"/>
            </a:xfrm>
          </p:grpSpPr>
          <p:sp>
            <p:nvSpPr>
              <p:cNvPr id="141" name="Rectangle 11"/>
              <p:cNvSpPr>
                <a:spLocks noChangeArrowheads="1"/>
              </p:cNvSpPr>
              <p:nvPr/>
            </p:nvSpPr>
            <p:spPr bwMode="auto">
              <a:xfrm>
                <a:off x="839" y="1137"/>
                <a:ext cx="363" cy="1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 name="Rectangle 12"/>
              <p:cNvSpPr>
                <a:spLocks noChangeArrowheads="1"/>
              </p:cNvSpPr>
              <p:nvPr/>
            </p:nvSpPr>
            <p:spPr bwMode="auto">
              <a:xfrm>
                <a:off x="839" y="1500"/>
                <a:ext cx="363" cy="1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 name="Rectangle 13"/>
              <p:cNvSpPr>
                <a:spLocks noChangeArrowheads="1"/>
              </p:cNvSpPr>
              <p:nvPr/>
            </p:nvSpPr>
            <p:spPr bwMode="auto">
              <a:xfrm>
                <a:off x="839" y="1863"/>
                <a:ext cx="363" cy="1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 name="Rectangle 14"/>
              <p:cNvSpPr>
                <a:spLocks noChangeArrowheads="1"/>
              </p:cNvSpPr>
              <p:nvPr/>
            </p:nvSpPr>
            <p:spPr bwMode="auto">
              <a:xfrm>
                <a:off x="1497" y="1137"/>
                <a:ext cx="363" cy="1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 name="Rectangle 15"/>
              <p:cNvSpPr>
                <a:spLocks noChangeArrowheads="1"/>
              </p:cNvSpPr>
              <p:nvPr/>
            </p:nvSpPr>
            <p:spPr bwMode="auto">
              <a:xfrm>
                <a:off x="1497" y="1500"/>
                <a:ext cx="363" cy="1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 name="Rectangle 16"/>
              <p:cNvSpPr>
                <a:spLocks noChangeArrowheads="1"/>
              </p:cNvSpPr>
              <p:nvPr/>
            </p:nvSpPr>
            <p:spPr bwMode="auto">
              <a:xfrm>
                <a:off x="1496" y="1863"/>
                <a:ext cx="363" cy="1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 name="Line 17"/>
              <p:cNvSpPr>
                <a:spLocks noChangeShapeType="1"/>
              </p:cNvSpPr>
              <p:nvPr/>
            </p:nvSpPr>
            <p:spPr bwMode="auto">
              <a:xfrm flipV="1">
                <a:off x="884" y="1682"/>
                <a:ext cx="0" cy="18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 name="Line 18"/>
              <p:cNvSpPr>
                <a:spLocks noChangeShapeType="1"/>
              </p:cNvSpPr>
              <p:nvPr/>
            </p:nvSpPr>
            <p:spPr bwMode="auto">
              <a:xfrm flipV="1">
                <a:off x="884" y="1319"/>
                <a:ext cx="0" cy="18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Line 19"/>
              <p:cNvSpPr>
                <a:spLocks noChangeShapeType="1"/>
              </p:cNvSpPr>
              <p:nvPr/>
            </p:nvSpPr>
            <p:spPr bwMode="auto">
              <a:xfrm flipV="1">
                <a:off x="884" y="1001"/>
                <a:ext cx="0" cy="136"/>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Line 20"/>
              <p:cNvSpPr>
                <a:spLocks noChangeShapeType="1"/>
              </p:cNvSpPr>
              <p:nvPr/>
            </p:nvSpPr>
            <p:spPr bwMode="auto">
              <a:xfrm>
                <a:off x="1156" y="1001"/>
                <a:ext cx="0" cy="136"/>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 name="Line 21"/>
              <p:cNvSpPr>
                <a:spLocks noChangeShapeType="1"/>
              </p:cNvSpPr>
              <p:nvPr/>
            </p:nvSpPr>
            <p:spPr bwMode="auto">
              <a:xfrm>
                <a:off x="1156" y="1319"/>
                <a:ext cx="0" cy="18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 name="Line 22"/>
              <p:cNvSpPr>
                <a:spLocks noChangeShapeType="1"/>
              </p:cNvSpPr>
              <p:nvPr/>
            </p:nvSpPr>
            <p:spPr bwMode="auto">
              <a:xfrm>
                <a:off x="1156" y="1682"/>
                <a:ext cx="0" cy="18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 name="Line 23"/>
              <p:cNvSpPr>
                <a:spLocks noChangeShapeType="1"/>
              </p:cNvSpPr>
              <p:nvPr/>
            </p:nvSpPr>
            <p:spPr bwMode="auto">
              <a:xfrm flipV="1">
                <a:off x="884" y="2024"/>
                <a:ext cx="0" cy="22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 name="Line 24"/>
              <p:cNvSpPr>
                <a:spLocks noChangeShapeType="1"/>
              </p:cNvSpPr>
              <p:nvPr/>
            </p:nvSpPr>
            <p:spPr bwMode="auto">
              <a:xfrm>
                <a:off x="1156" y="2045"/>
                <a:ext cx="0" cy="25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 name="Line 25"/>
              <p:cNvSpPr>
                <a:spLocks noChangeShapeType="1"/>
              </p:cNvSpPr>
              <p:nvPr/>
            </p:nvSpPr>
            <p:spPr bwMode="auto">
              <a:xfrm flipV="1">
                <a:off x="1565" y="1797"/>
                <a:ext cx="0" cy="408"/>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 name="Line 26"/>
              <p:cNvSpPr>
                <a:spLocks noChangeShapeType="1"/>
              </p:cNvSpPr>
              <p:nvPr/>
            </p:nvSpPr>
            <p:spPr bwMode="auto">
              <a:xfrm flipV="1">
                <a:off x="1565" y="1389"/>
                <a:ext cx="0" cy="408"/>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Line 27"/>
              <p:cNvSpPr>
                <a:spLocks noChangeShapeType="1"/>
              </p:cNvSpPr>
              <p:nvPr/>
            </p:nvSpPr>
            <p:spPr bwMode="auto">
              <a:xfrm flipV="1">
                <a:off x="1565" y="981"/>
                <a:ext cx="0" cy="408"/>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 name="Line 28"/>
              <p:cNvSpPr>
                <a:spLocks noChangeShapeType="1"/>
              </p:cNvSpPr>
              <p:nvPr/>
            </p:nvSpPr>
            <p:spPr bwMode="auto">
              <a:xfrm>
                <a:off x="1791" y="1026"/>
                <a:ext cx="0" cy="363"/>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 name="Line 29"/>
              <p:cNvSpPr>
                <a:spLocks noChangeShapeType="1"/>
              </p:cNvSpPr>
              <p:nvPr/>
            </p:nvSpPr>
            <p:spPr bwMode="auto">
              <a:xfrm>
                <a:off x="1791" y="1389"/>
                <a:ext cx="0" cy="363"/>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Line 30"/>
              <p:cNvSpPr>
                <a:spLocks noChangeShapeType="1"/>
              </p:cNvSpPr>
              <p:nvPr/>
            </p:nvSpPr>
            <p:spPr bwMode="auto">
              <a:xfrm>
                <a:off x="1791" y="1752"/>
                <a:ext cx="0" cy="453"/>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 name="Line 31"/>
              <p:cNvSpPr>
                <a:spLocks noChangeShapeType="1"/>
              </p:cNvSpPr>
              <p:nvPr/>
            </p:nvSpPr>
            <p:spPr bwMode="auto">
              <a:xfrm>
                <a:off x="880" y="1144"/>
                <a:ext cx="268" cy="170"/>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Line 32"/>
              <p:cNvSpPr>
                <a:spLocks noChangeShapeType="1"/>
              </p:cNvSpPr>
              <p:nvPr/>
            </p:nvSpPr>
            <p:spPr bwMode="auto">
              <a:xfrm>
                <a:off x="880" y="1496"/>
                <a:ext cx="272" cy="184"/>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Line 33"/>
              <p:cNvSpPr>
                <a:spLocks noChangeShapeType="1"/>
              </p:cNvSpPr>
              <p:nvPr/>
            </p:nvSpPr>
            <p:spPr bwMode="auto">
              <a:xfrm>
                <a:off x="880" y="1856"/>
                <a:ext cx="272" cy="17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9" name="Line 34"/>
            <p:cNvSpPr>
              <a:spLocks noChangeShapeType="1"/>
            </p:cNvSpPr>
            <p:nvPr/>
          </p:nvSpPr>
          <p:spPr bwMode="auto">
            <a:xfrm>
              <a:off x="368" y="2802"/>
              <a:ext cx="466"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0" name="Group 35"/>
            <p:cNvGrpSpPr>
              <a:grpSpLocks/>
            </p:cNvGrpSpPr>
            <p:nvPr/>
          </p:nvGrpSpPr>
          <p:grpSpPr bwMode="auto">
            <a:xfrm>
              <a:off x="923" y="3833"/>
              <a:ext cx="137" cy="119"/>
              <a:chOff x="1564" y="416"/>
              <a:chExt cx="442" cy="383"/>
            </a:xfrm>
          </p:grpSpPr>
          <p:sp>
            <p:nvSpPr>
              <p:cNvPr id="139" name="Oval 36"/>
              <p:cNvSpPr>
                <a:spLocks noChangeArrowheads="1"/>
              </p:cNvSpPr>
              <p:nvPr/>
            </p:nvSpPr>
            <p:spPr bwMode="auto">
              <a:xfrm>
                <a:off x="1655" y="436"/>
                <a:ext cx="317" cy="31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 name="Line 37"/>
              <p:cNvSpPr>
                <a:spLocks noChangeShapeType="1"/>
              </p:cNvSpPr>
              <p:nvPr/>
            </p:nvSpPr>
            <p:spPr bwMode="auto">
              <a:xfrm>
                <a:off x="1564" y="416"/>
                <a:ext cx="442" cy="383"/>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1" name="Line 38"/>
            <p:cNvSpPr>
              <a:spLocks noChangeShapeType="1"/>
            </p:cNvSpPr>
            <p:nvPr/>
          </p:nvSpPr>
          <p:spPr bwMode="auto">
            <a:xfrm flipV="1">
              <a:off x="910" y="2661"/>
              <a:ext cx="0" cy="11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 name="Line 39"/>
            <p:cNvSpPr>
              <a:spLocks noChangeShapeType="1"/>
            </p:cNvSpPr>
            <p:nvPr/>
          </p:nvSpPr>
          <p:spPr bwMode="auto">
            <a:xfrm>
              <a:off x="1020" y="2661"/>
              <a:ext cx="0" cy="11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3" name="Group 40"/>
            <p:cNvGrpSpPr>
              <a:grpSpLocks/>
            </p:cNvGrpSpPr>
            <p:nvPr/>
          </p:nvGrpSpPr>
          <p:grpSpPr bwMode="auto">
            <a:xfrm>
              <a:off x="746" y="3029"/>
              <a:ext cx="489" cy="631"/>
              <a:chOff x="839" y="981"/>
              <a:chExt cx="1021" cy="1315"/>
            </a:xfrm>
          </p:grpSpPr>
          <p:sp>
            <p:nvSpPr>
              <p:cNvPr id="116" name="Rectangle 41"/>
              <p:cNvSpPr>
                <a:spLocks noChangeArrowheads="1"/>
              </p:cNvSpPr>
              <p:nvPr/>
            </p:nvSpPr>
            <p:spPr bwMode="auto">
              <a:xfrm>
                <a:off x="839" y="1137"/>
                <a:ext cx="363" cy="1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 name="Rectangle 42"/>
              <p:cNvSpPr>
                <a:spLocks noChangeArrowheads="1"/>
              </p:cNvSpPr>
              <p:nvPr/>
            </p:nvSpPr>
            <p:spPr bwMode="auto">
              <a:xfrm>
                <a:off x="839" y="1500"/>
                <a:ext cx="363" cy="1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Rectangle 43"/>
              <p:cNvSpPr>
                <a:spLocks noChangeArrowheads="1"/>
              </p:cNvSpPr>
              <p:nvPr/>
            </p:nvSpPr>
            <p:spPr bwMode="auto">
              <a:xfrm>
                <a:off x="839" y="1863"/>
                <a:ext cx="363" cy="1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Rectangle 44"/>
              <p:cNvSpPr>
                <a:spLocks noChangeArrowheads="1"/>
              </p:cNvSpPr>
              <p:nvPr/>
            </p:nvSpPr>
            <p:spPr bwMode="auto">
              <a:xfrm>
                <a:off x="1497" y="1137"/>
                <a:ext cx="363" cy="1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Rectangle 45"/>
              <p:cNvSpPr>
                <a:spLocks noChangeArrowheads="1"/>
              </p:cNvSpPr>
              <p:nvPr/>
            </p:nvSpPr>
            <p:spPr bwMode="auto">
              <a:xfrm>
                <a:off x="1497" y="1500"/>
                <a:ext cx="363" cy="1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Rectangle 46"/>
              <p:cNvSpPr>
                <a:spLocks noChangeArrowheads="1"/>
              </p:cNvSpPr>
              <p:nvPr/>
            </p:nvSpPr>
            <p:spPr bwMode="auto">
              <a:xfrm>
                <a:off x="1496" y="1863"/>
                <a:ext cx="363" cy="1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Line 47"/>
              <p:cNvSpPr>
                <a:spLocks noChangeShapeType="1"/>
              </p:cNvSpPr>
              <p:nvPr/>
            </p:nvSpPr>
            <p:spPr bwMode="auto">
              <a:xfrm flipV="1">
                <a:off x="884" y="1682"/>
                <a:ext cx="0" cy="18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 name="Line 48"/>
              <p:cNvSpPr>
                <a:spLocks noChangeShapeType="1"/>
              </p:cNvSpPr>
              <p:nvPr/>
            </p:nvSpPr>
            <p:spPr bwMode="auto">
              <a:xfrm flipV="1">
                <a:off x="884" y="1319"/>
                <a:ext cx="0" cy="18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 name="Line 49"/>
              <p:cNvSpPr>
                <a:spLocks noChangeShapeType="1"/>
              </p:cNvSpPr>
              <p:nvPr/>
            </p:nvSpPr>
            <p:spPr bwMode="auto">
              <a:xfrm flipV="1">
                <a:off x="884" y="1001"/>
                <a:ext cx="0" cy="136"/>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Line 50"/>
              <p:cNvSpPr>
                <a:spLocks noChangeShapeType="1"/>
              </p:cNvSpPr>
              <p:nvPr/>
            </p:nvSpPr>
            <p:spPr bwMode="auto">
              <a:xfrm>
                <a:off x="1156" y="1001"/>
                <a:ext cx="0" cy="136"/>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 name="Line 51"/>
              <p:cNvSpPr>
                <a:spLocks noChangeShapeType="1"/>
              </p:cNvSpPr>
              <p:nvPr/>
            </p:nvSpPr>
            <p:spPr bwMode="auto">
              <a:xfrm>
                <a:off x="1156" y="1319"/>
                <a:ext cx="0" cy="18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 name="Line 52"/>
              <p:cNvSpPr>
                <a:spLocks noChangeShapeType="1"/>
              </p:cNvSpPr>
              <p:nvPr/>
            </p:nvSpPr>
            <p:spPr bwMode="auto">
              <a:xfrm>
                <a:off x="1156" y="1682"/>
                <a:ext cx="0" cy="18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 name="Line 53"/>
              <p:cNvSpPr>
                <a:spLocks noChangeShapeType="1"/>
              </p:cNvSpPr>
              <p:nvPr/>
            </p:nvSpPr>
            <p:spPr bwMode="auto">
              <a:xfrm flipV="1">
                <a:off x="884" y="2024"/>
                <a:ext cx="0" cy="22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 name="Line 54"/>
              <p:cNvSpPr>
                <a:spLocks noChangeShapeType="1"/>
              </p:cNvSpPr>
              <p:nvPr/>
            </p:nvSpPr>
            <p:spPr bwMode="auto">
              <a:xfrm>
                <a:off x="1156" y="2045"/>
                <a:ext cx="0" cy="25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 name="Line 55"/>
              <p:cNvSpPr>
                <a:spLocks noChangeShapeType="1"/>
              </p:cNvSpPr>
              <p:nvPr/>
            </p:nvSpPr>
            <p:spPr bwMode="auto">
              <a:xfrm flipV="1">
                <a:off x="1565" y="1797"/>
                <a:ext cx="0" cy="408"/>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 name="Line 56"/>
              <p:cNvSpPr>
                <a:spLocks noChangeShapeType="1"/>
              </p:cNvSpPr>
              <p:nvPr/>
            </p:nvSpPr>
            <p:spPr bwMode="auto">
              <a:xfrm flipV="1">
                <a:off x="1565" y="1389"/>
                <a:ext cx="0" cy="408"/>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57"/>
              <p:cNvSpPr>
                <a:spLocks noChangeShapeType="1"/>
              </p:cNvSpPr>
              <p:nvPr/>
            </p:nvSpPr>
            <p:spPr bwMode="auto">
              <a:xfrm flipV="1">
                <a:off x="1565" y="981"/>
                <a:ext cx="0" cy="408"/>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 name="Line 58"/>
              <p:cNvSpPr>
                <a:spLocks noChangeShapeType="1"/>
              </p:cNvSpPr>
              <p:nvPr/>
            </p:nvSpPr>
            <p:spPr bwMode="auto">
              <a:xfrm>
                <a:off x="1791" y="1026"/>
                <a:ext cx="0" cy="363"/>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 name="Line 59"/>
              <p:cNvSpPr>
                <a:spLocks noChangeShapeType="1"/>
              </p:cNvSpPr>
              <p:nvPr/>
            </p:nvSpPr>
            <p:spPr bwMode="auto">
              <a:xfrm>
                <a:off x="1791" y="1389"/>
                <a:ext cx="0" cy="363"/>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60"/>
              <p:cNvSpPr>
                <a:spLocks noChangeShapeType="1"/>
              </p:cNvSpPr>
              <p:nvPr/>
            </p:nvSpPr>
            <p:spPr bwMode="auto">
              <a:xfrm>
                <a:off x="1791" y="1752"/>
                <a:ext cx="0" cy="453"/>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61"/>
              <p:cNvSpPr>
                <a:spLocks noChangeShapeType="1"/>
              </p:cNvSpPr>
              <p:nvPr/>
            </p:nvSpPr>
            <p:spPr bwMode="auto">
              <a:xfrm>
                <a:off x="880" y="1144"/>
                <a:ext cx="268" cy="170"/>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62"/>
              <p:cNvSpPr>
                <a:spLocks noChangeShapeType="1"/>
              </p:cNvSpPr>
              <p:nvPr/>
            </p:nvSpPr>
            <p:spPr bwMode="auto">
              <a:xfrm>
                <a:off x="880" y="1496"/>
                <a:ext cx="272" cy="184"/>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63"/>
              <p:cNvSpPr>
                <a:spLocks noChangeShapeType="1"/>
              </p:cNvSpPr>
              <p:nvPr/>
            </p:nvSpPr>
            <p:spPr bwMode="auto">
              <a:xfrm>
                <a:off x="880" y="1856"/>
                <a:ext cx="272" cy="17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4" name="Line 64"/>
            <p:cNvSpPr>
              <a:spLocks noChangeShapeType="1"/>
            </p:cNvSpPr>
            <p:nvPr/>
          </p:nvSpPr>
          <p:spPr bwMode="auto">
            <a:xfrm flipV="1">
              <a:off x="910" y="2853"/>
              <a:ext cx="0" cy="11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 name="Line 65"/>
            <p:cNvSpPr>
              <a:spLocks noChangeShapeType="1"/>
            </p:cNvSpPr>
            <p:nvPr/>
          </p:nvSpPr>
          <p:spPr bwMode="auto">
            <a:xfrm>
              <a:off x="1020" y="2853"/>
              <a:ext cx="0" cy="11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 name="Line 66"/>
            <p:cNvSpPr>
              <a:spLocks noChangeShapeType="1"/>
            </p:cNvSpPr>
            <p:nvPr/>
          </p:nvSpPr>
          <p:spPr bwMode="auto">
            <a:xfrm flipH="1" flipV="1">
              <a:off x="908" y="2768"/>
              <a:ext cx="116" cy="82"/>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 name="AutoShape 67"/>
            <p:cNvSpPr>
              <a:spLocks/>
            </p:cNvSpPr>
            <p:nvPr/>
          </p:nvSpPr>
          <p:spPr bwMode="auto">
            <a:xfrm>
              <a:off x="1322" y="1991"/>
              <a:ext cx="27" cy="575"/>
            </a:xfrm>
            <a:prstGeom prst="rightBrace">
              <a:avLst>
                <a:gd name="adj1" fmla="val 177469"/>
                <a:gd name="adj2" fmla="val 50000"/>
              </a:avLst>
            </a:prstGeom>
            <a:noFill/>
            <a:ln w="9525">
              <a:solidFill>
                <a:schemeClr val="tx1"/>
              </a:solidFill>
              <a:round/>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 name="AutoShape 68"/>
            <p:cNvSpPr>
              <a:spLocks/>
            </p:cNvSpPr>
            <p:nvPr/>
          </p:nvSpPr>
          <p:spPr bwMode="auto">
            <a:xfrm>
              <a:off x="1322" y="3056"/>
              <a:ext cx="27" cy="576"/>
            </a:xfrm>
            <a:prstGeom prst="rightBrace">
              <a:avLst>
                <a:gd name="adj1" fmla="val 177778"/>
                <a:gd name="adj2" fmla="val 50000"/>
              </a:avLst>
            </a:prstGeom>
            <a:noFill/>
            <a:ln w="9525">
              <a:solidFill>
                <a:schemeClr val="tx1"/>
              </a:solidFill>
              <a:round/>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Line 69"/>
            <p:cNvSpPr>
              <a:spLocks noChangeShapeType="1"/>
            </p:cNvSpPr>
            <p:nvPr/>
          </p:nvSpPr>
          <p:spPr bwMode="auto">
            <a:xfrm flipV="1">
              <a:off x="828" y="1743"/>
              <a:ext cx="0" cy="110"/>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 name="Line 70"/>
            <p:cNvSpPr>
              <a:spLocks noChangeShapeType="1"/>
            </p:cNvSpPr>
            <p:nvPr/>
          </p:nvSpPr>
          <p:spPr bwMode="auto">
            <a:xfrm>
              <a:off x="828" y="1743"/>
              <a:ext cx="13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 name="Line 71"/>
            <p:cNvSpPr>
              <a:spLocks noChangeShapeType="1"/>
            </p:cNvSpPr>
            <p:nvPr/>
          </p:nvSpPr>
          <p:spPr bwMode="auto">
            <a:xfrm>
              <a:off x="1020" y="1798"/>
              <a:ext cx="0" cy="11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 name="Line 72"/>
            <p:cNvSpPr>
              <a:spLocks noChangeShapeType="1"/>
            </p:cNvSpPr>
            <p:nvPr/>
          </p:nvSpPr>
          <p:spPr bwMode="auto">
            <a:xfrm>
              <a:off x="1020" y="1825"/>
              <a:ext cx="22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Line 73"/>
            <p:cNvSpPr>
              <a:spLocks noChangeShapeType="1"/>
            </p:cNvSpPr>
            <p:nvPr/>
          </p:nvSpPr>
          <p:spPr bwMode="auto">
            <a:xfrm flipH="1">
              <a:off x="868" y="3888"/>
              <a:ext cx="83" cy="0"/>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Line 74"/>
            <p:cNvSpPr>
              <a:spLocks noChangeShapeType="1"/>
            </p:cNvSpPr>
            <p:nvPr/>
          </p:nvSpPr>
          <p:spPr bwMode="auto">
            <a:xfrm flipV="1">
              <a:off x="868" y="3724"/>
              <a:ext cx="0" cy="164"/>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Line 75"/>
            <p:cNvSpPr>
              <a:spLocks noChangeShapeType="1"/>
            </p:cNvSpPr>
            <p:nvPr/>
          </p:nvSpPr>
          <p:spPr bwMode="auto">
            <a:xfrm>
              <a:off x="1006" y="3724"/>
              <a:ext cx="0" cy="109"/>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 name="Line 76"/>
            <p:cNvSpPr>
              <a:spLocks noChangeShapeType="1"/>
            </p:cNvSpPr>
            <p:nvPr/>
          </p:nvSpPr>
          <p:spPr bwMode="auto">
            <a:xfrm>
              <a:off x="1006" y="3779"/>
              <a:ext cx="274"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 name="Text Box 77"/>
            <p:cNvSpPr txBox="1">
              <a:spLocks noChangeArrowheads="1"/>
            </p:cNvSpPr>
            <p:nvPr/>
          </p:nvSpPr>
          <p:spPr bwMode="auto">
            <a:xfrm>
              <a:off x="113" y="2795"/>
              <a:ext cx="42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ES" b="0"/>
                <a:t>Feed</a:t>
              </a:r>
            </a:p>
          </p:txBody>
        </p:sp>
        <p:sp>
          <p:nvSpPr>
            <p:cNvPr id="108" name="Text Box 78"/>
            <p:cNvSpPr txBox="1">
              <a:spLocks noChangeArrowheads="1"/>
            </p:cNvSpPr>
            <p:nvPr/>
          </p:nvSpPr>
          <p:spPr bwMode="auto">
            <a:xfrm>
              <a:off x="1358" y="2110"/>
              <a:ext cx="10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b="0" dirty="0" err="1">
                  <a:solidFill>
                    <a:srgbClr val="FF0000"/>
                  </a:solidFill>
                </a:rPr>
                <a:t>Conditional</a:t>
              </a:r>
              <a:r>
                <a:rPr lang="es-ES" altLang="es-ES" b="0" dirty="0">
                  <a:solidFill>
                    <a:srgbClr val="FF0000"/>
                  </a:solidFill>
                </a:rPr>
                <a:t> </a:t>
              </a:r>
              <a:r>
                <a:rPr lang="es-ES" altLang="es-ES" b="0" dirty="0" err="1">
                  <a:solidFill>
                    <a:srgbClr val="FF0000"/>
                  </a:solidFill>
                </a:rPr>
                <a:t>Trays</a:t>
              </a:r>
              <a:endParaRPr lang="es-ES" altLang="es-ES" b="0" dirty="0">
                <a:solidFill>
                  <a:srgbClr val="FF0000"/>
                </a:solidFill>
              </a:endParaRPr>
            </a:p>
          </p:txBody>
        </p:sp>
        <p:sp>
          <p:nvSpPr>
            <p:cNvPr id="109" name="Text Box 79"/>
            <p:cNvSpPr txBox="1">
              <a:spLocks noChangeArrowheads="1"/>
            </p:cNvSpPr>
            <p:nvPr/>
          </p:nvSpPr>
          <p:spPr bwMode="auto">
            <a:xfrm>
              <a:off x="1472" y="3702"/>
              <a:ext cx="665"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b="0">
                  <a:solidFill>
                    <a:srgbClr val="000099"/>
                  </a:solidFill>
                </a:rPr>
                <a:t>Reboiler</a:t>
              </a:r>
            </a:p>
            <a:p>
              <a:r>
                <a:rPr lang="en-US" altLang="es-ES" b="0">
                  <a:solidFill>
                    <a:srgbClr val="000099"/>
                  </a:solidFill>
                </a:rPr>
                <a:t>Permanent</a:t>
              </a:r>
            </a:p>
          </p:txBody>
        </p:sp>
        <p:sp>
          <p:nvSpPr>
            <p:cNvPr id="110" name="AutoShape 80"/>
            <p:cNvSpPr>
              <a:spLocks/>
            </p:cNvSpPr>
            <p:nvPr/>
          </p:nvSpPr>
          <p:spPr bwMode="auto">
            <a:xfrm>
              <a:off x="1335" y="3696"/>
              <a:ext cx="55" cy="266"/>
            </a:xfrm>
            <a:prstGeom prst="rightBrace">
              <a:avLst>
                <a:gd name="adj1" fmla="val 40303"/>
                <a:gd name="adj2" fmla="val 50000"/>
              </a:avLst>
            </a:prstGeom>
            <a:noFill/>
            <a:ln w="9525">
              <a:solidFill>
                <a:schemeClr val="tx1"/>
              </a:solidFill>
              <a:round/>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AutoShape 81"/>
            <p:cNvSpPr>
              <a:spLocks/>
            </p:cNvSpPr>
            <p:nvPr/>
          </p:nvSpPr>
          <p:spPr bwMode="auto">
            <a:xfrm>
              <a:off x="1294" y="1689"/>
              <a:ext cx="55" cy="266"/>
            </a:xfrm>
            <a:prstGeom prst="rightBrace">
              <a:avLst>
                <a:gd name="adj1" fmla="val 40303"/>
                <a:gd name="adj2" fmla="val 50000"/>
              </a:avLst>
            </a:prstGeom>
            <a:noFill/>
            <a:ln w="9525">
              <a:solidFill>
                <a:schemeClr val="tx1"/>
              </a:solidFill>
              <a:round/>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 name="Text Box 82"/>
            <p:cNvSpPr txBox="1">
              <a:spLocks noChangeArrowheads="1"/>
            </p:cNvSpPr>
            <p:nvPr/>
          </p:nvSpPr>
          <p:spPr bwMode="auto">
            <a:xfrm>
              <a:off x="1432" y="1661"/>
              <a:ext cx="665"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b="0">
                  <a:solidFill>
                    <a:srgbClr val="000099"/>
                  </a:solidFill>
                </a:rPr>
                <a:t>Condenser</a:t>
              </a:r>
            </a:p>
            <a:p>
              <a:r>
                <a:rPr lang="en-US" altLang="es-ES" b="0">
                  <a:solidFill>
                    <a:srgbClr val="000099"/>
                  </a:solidFill>
                </a:rPr>
                <a:t>Permanent</a:t>
              </a:r>
            </a:p>
          </p:txBody>
        </p:sp>
        <p:sp>
          <p:nvSpPr>
            <p:cNvPr id="113" name="AutoShape 83"/>
            <p:cNvSpPr>
              <a:spLocks/>
            </p:cNvSpPr>
            <p:nvPr/>
          </p:nvSpPr>
          <p:spPr bwMode="auto">
            <a:xfrm>
              <a:off x="1322" y="2662"/>
              <a:ext cx="55" cy="266"/>
            </a:xfrm>
            <a:prstGeom prst="rightBrace">
              <a:avLst>
                <a:gd name="adj1" fmla="val 40303"/>
                <a:gd name="adj2" fmla="val 50000"/>
              </a:avLst>
            </a:prstGeom>
            <a:noFill/>
            <a:ln w="9525">
              <a:solidFill>
                <a:schemeClr val="tx1"/>
              </a:solidFill>
              <a:round/>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Text Box 84"/>
            <p:cNvSpPr txBox="1">
              <a:spLocks noChangeArrowheads="1"/>
            </p:cNvSpPr>
            <p:nvPr/>
          </p:nvSpPr>
          <p:spPr bwMode="auto">
            <a:xfrm>
              <a:off x="1396" y="2652"/>
              <a:ext cx="665"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b="0">
                  <a:solidFill>
                    <a:srgbClr val="000099"/>
                  </a:solidFill>
                </a:rPr>
                <a:t>Feed</a:t>
              </a:r>
            </a:p>
            <a:p>
              <a:r>
                <a:rPr lang="en-US" altLang="es-ES" b="0">
                  <a:solidFill>
                    <a:srgbClr val="000099"/>
                  </a:solidFill>
                </a:rPr>
                <a:t>Permanent</a:t>
              </a:r>
            </a:p>
          </p:txBody>
        </p:sp>
        <p:sp>
          <p:nvSpPr>
            <p:cNvPr id="115" name="Text Box 85"/>
            <p:cNvSpPr txBox="1">
              <a:spLocks noChangeArrowheads="1"/>
            </p:cNvSpPr>
            <p:nvPr/>
          </p:nvSpPr>
          <p:spPr bwMode="auto">
            <a:xfrm>
              <a:off x="1365" y="3263"/>
              <a:ext cx="10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b="0">
                  <a:solidFill>
                    <a:srgbClr val="FF0000"/>
                  </a:solidFill>
                </a:rPr>
                <a:t>Conditional Trays</a:t>
              </a:r>
            </a:p>
          </p:txBody>
        </p:sp>
      </p:grpSp>
    </p:spTree>
    <p:extLst>
      <p:ext uri="{BB962C8B-B14F-4D97-AF65-F5344CB8AC3E}">
        <p14:creationId xmlns:p14="http://schemas.microsoft.com/office/powerpoint/2010/main" val="384964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20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310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3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8" grpId="0"/>
      <p:bldP spid="303110" grpId="0"/>
      <p:bldP spid="8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6" name="Rectangle 4"/>
          <p:cNvSpPr>
            <a:spLocks noChangeArrowheads="1"/>
          </p:cNvSpPr>
          <p:nvPr/>
        </p:nvSpPr>
        <p:spPr bwMode="auto">
          <a:xfrm>
            <a:off x="468313" y="836613"/>
            <a:ext cx="56880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s-ES" sz="1800" b="0" dirty="0">
                <a:solidFill>
                  <a:schemeClr val="tx2"/>
                </a:solidFill>
                <a:effectLst>
                  <a:outerShdw blurRad="38100" dist="38100" dir="2700000" algn="tl">
                    <a:srgbClr val="C0C0C0"/>
                  </a:outerShdw>
                </a:effectLst>
                <a:latin typeface="Arial" charset="0"/>
              </a:rPr>
              <a:t>Algorithm. (GDP model with </a:t>
            </a:r>
            <a:r>
              <a:rPr lang="en-US" altLang="es-ES" sz="1800" b="0" dirty="0">
                <a:solidFill>
                  <a:srgbClr val="FF0000"/>
                </a:solidFill>
                <a:effectLst>
                  <a:outerShdw blurRad="38100" dist="38100" dir="2700000" algn="tl">
                    <a:srgbClr val="C0C0C0"/>
                  </a:outerShdw>
                </a:effectLst>
                <a:latin typeface="Arial" charset="0"/>
              </a:rPr>
              <a:t>MINLP</a:t>
            </a:r>
            <a:r>
              <a:rPr lang="en-US" altLang="es-ES" sz="1800" b="0" dirty="0">
                <a:solidFill>
                  <a:schemeClr val="tx2"/>
                </a:solidFill>
                <a:effectLst>
                  <a:outerShdw blurRad="38100" dist="38100" dir="2700000" algn="tl">
                    <a:srgbClr val="C0C0C0"/>
                  </a:outerShdw>
                </a:effectLst>
                <a:latin typeface="Arial" charset="0"/>
              </a:rPr>
              <a:t> reformulation). </a:t>
            </a:r>
          </a:p>
        </p:txBody>
      </p:sp>
      <p:sp>
        <p:nvSpPr>
          <p:cNvPr id="305160" name="Rectangle 8"/>
          <p:cNvSpPr>
            <a:spLocks noChangeArrowheads="1"/>
          </p:cNvSpPr>
          <p:nvPr/>
        </p:nvSpPr>
        <p:spPr bwMode="auto">
          <a:xfrm>
            <a:off x="0" y="2309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305171" name="Group 19"/>
          <p:cNvGrpSpPr>
            <a:grpSpLocks/>
          </p:cNvGrpSpPr>
          <p:nvPr/>
        </p:nvGrpSpPr>
        <p:grpSpPr bwMode="auto">
          <a:xfrm>
            <a:off x="684213" y="1317625"/>
            <a:ext cx="8208962" cy="1751013"/>
            <a:chOff x="431" y="830"/>
            <a:chExt cx="5171" cy="1103"/>
          </a:xfrm>
        </p:grpSpPr>
        <p:sp>
          <p:nvSpPr>
            <p:cNvPr id="305161" name="Oval 9"/>
            <p:cNvSpPr>
              <a:spLocks noChangeArrowheads="1"/>
            </p:cNvSpPr>
            <p:nvPr/>
          </p:nvSpPr>
          <p:spPr bwMode="auto">
            <a:xfrm>
              <a:off x="431" y="1298"/>
              <a:ext cx="1451" cy="635"/>
            </a:xfrm>
            <a:prstGeom prst="ellipse">
              <a:avLst/>
            </a:prstGeom>
            <a:noFill/>
            <a:ln w="9525">
              <a:solidFill>
                <a:srgbClr val="F1250F"/>
              </a:solidFill>
              <a:prstDash val="dash"/>
              <a:round/>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162" name="Freeform 10"/>
            <p:cNvSpPr>
              <a:spLocks/>
            </p:cNvSpPr>
            <p:nvPr/>
          </p:nvSpPr>
          <p:spPr bwMode="auto">
            <a:xfrm>
              <a:off x="1376" y="830"/>
              <a:ext cx="2910" cy="514"/>
            </a:xfrm>
            <a:custGeom>
              <a:avLst/>
              <a:gdLst>
                <a:gd name="T0" fmla="*/ 189 w 2910"/>
                <a:gd name="T1" fmla="*/ 514 h 514"/>
                <a:gd name="T2" fmla="*/ 189 w 2910"/>
                <a:gd name="T3" fmla="*/ 423 h 514"/>
                <a:gd name="T4" fmla="*/ 1323 w 2910"/>
                <a:gd name="T5" fmla="*/ 15 h 514"/>
                <a:gd name="T6" fmla="*/ 2910 w 2910"/>
                <a:gd name="T7" fmla="*/ 332 h 514"/>
              </a:gdLst>
              <a:ahLst/>
              <a:cxnLst>
                <a:cxn ang="0">
                  <a:pos x="T0" y="T1"/>
                </a:cxn>
                <a:cxn ang="0">
                  <a:pos x="T2" y="T3"/>
                </a:cxn>
                <a:cxn ang="0">
                  <a:pos x="T4" y="T5"/>
                </a:cxn>
                <a:cxn ang="0">
                  <a:pos x="T6" y="T7"/>
                </a:cxn>
              </a:cxnLst>
              <a:rect l="0" t="0" r="r" b="b"/>
              <a:pathLst>
                <a:path w="2910" h="514">
                  <a:moveTo>
                    <a:pt x="189" y="514"/>
                  </a:moveTo>
                  <a:cubicBezTo>
                    <a:pt x="94" y="510"/>
                    <a:pt x="0" y="506"/>
                    <a:pt x="189" y="423"/>
                  </a:cubicBezTo>
                  <a:cubicBezTo>
                    <a:pt x="378" y="340"/>
                    <a:pt x="870" y="30"/>
                    <a:pt x="1323" y="15"/>
                  </a:cubicBezTo>
                  <a:cubicBezTo>
                    <a:pt x="1776" y="0"/>
                    <a:pt x="2343" y="166"/>
                    <a:pt x="2910" y="332"/>
                  </a:cubicBezTo>
                </a:path>
              </a:pathLst>
            </a:custGeom>
            <a:noFill/>
            <a:ln w="9525" cap="flat" cmpd="sng">
              <a:solidFill>
                <a:srgbClr val="F1250F"/>
              </a:solidFill>
              <a:prstDash val="dash"/>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163" name="Text Box 11"/>
            <p:cNvSpPr txBox="1">
              <a:spLocks noChangeArrowheads="1"/>
            </p:cNvSpPr>
            <p:nvPr/>
          </p:nvSpPr>
          <p:spPr bwMode="auto">
            <a:xfrm>
              <a:off x="3833" y="1253"/>
              <a:ext cx="1769" cy="410"/>
            </a:xfrm>
            <a:prstGeom prst="rect">
              <a:avLst/>
            </a:prstGeom>
            <a:noFill/>
            <a:ln w="9525">
              <a:solidFill>
                <a:srgbClr val="F1250F"/>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s-ES" sz="1800" b="0"/>
                <a:t>Implicit equations solved by Simulis.Thermodynamics </a:t>
              </a:r>
            </a:p>
          </p:txBody>
        </p:sp>
      </p:grpSp>
      <p:graphicFrame>
        <p:nvGraphicFramePr>
          <p:cNvPr id="305159" name="Object 7"/>
          <p:cNvGraphicFramePr>
            <a:graphicFrameLocks noChangeAspect="1"/>
          </p:cNvGraphicFramePr>
          <p:nvPr/>
        </p:nvGraphicFramePr>
        <p:xfrm>
          <a:off x="755650" y="1454150"/>
          <a:ext cx="5832475" cy="3487738"/>
        </p:xfrm>
        <a:graphic>
          <a:graphicData uri="http://schemas.openxmlformats.org/presentationml/2006/ole">
            <mc:AlternateContent xmlns:mc="http://schemas.openxmlformats.org/markup-compatibility/2006">
              <mc:Choice xmlns:v="urn:schemas-microsoft-com:vml" Requires="v">
                <p:oleObj spid="_x0000_s39960" name="Equation" r:id="rId4" imgW="4381200" imgH="2628720" progId="Equation.DSMT4">
                  <p:embed/>
                </p:oleObj>
              </mc:Choice>
              <mc:Fallback>
                <p:oleObj name="Equation" r:id="rId4" imgW="4381200" imgH="26287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454150"/>
                        <a:ext cx="5832475" cy="3487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05172" name="Group 20"/>
          <p:cNvGrpSpPr>
            <a:grpSpLocks/>
          </p:cNvGrpSpPr>
          <p:nvPr/>
        </p:nvGrpSpPr>
        <p:grpSpPr bwMode="auto">
          <a:xfrm>
            <a:off x="395288" y="1628775"/>
            <a:ext cx="8424862" cy="4303713"/>
            <a:chOff x="249" y="1026"/>
            <a:chExt cx="5307" cy="2711"/>
          </a:xfrm>
        </p:grpSpPr>
        <p:sp>
          <p:nvSpPr>
            <p:cNvPr id="305164" name="Oval 12"/>
            <p:cNvSpPr>
              <a:spLocks noChangeArrowheads="1"/>
            </p:cNvSpPr>
            <p:nvPr/>
          </p:nvSpPr>
          <p:spPr bwMode="auto">
            <a:xfrm>
              <a:off x="1973" y="1026"/>
              <a:ext cx="1678" cy="1179"/>
            </a:xfrm>
            <a:prstGeom prst="ellipse">
              <a:avLst/>
            </a:prstGeom>
            <a:noFill/>
            <a:ln w="9525">
              <a:solidFill>
                <a:srgbClr val="0000FF"/>
              </a:solidFill>
              <a:prstDash val="dash"/>
              <a:round/>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165" name="Oval 13"/>
            <p:cNvSpPr>
              <a:spLocks noChangeArrowheads="1"/>
            </p:cNvSpPr>
            <p:nvPr/>
          </p:nvSpPr>
          <p:spPr bwMode="auto">
            <a:xfrm>
              <a:off x="249" y="2069"/>
              <a:ext cx="3856" cy="1179"/>
            </a:xfrm>
            <a:prstGeom prst="ellipse">
              <a:avLst/>
            </a:prstGeom>
            <a:noFill/>
            <a:ln w="9525">
              <a:solidFill>
                <a:srgbClr val="0000FF"/>
              </a:solidFill>
              <a:prstDash val="dash"/>
              <a:round/>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167" name="Line 15"/>
            <p:cNvSpPr>
              <a:spLocks noChangeShapeType="1"/>
            </p:cNvSpPr>
            <p:nvPr/>
          </p:nvSpPr>
          <p:spPr bwMode="auto">
            <a:xfrm>
              <a:off x="4059" y="2704"/>
              <a:ext cx="635" cy="363"/>
            </a:xfrm>
            <a:prstGeom prst="line">
              <a:avLst/>
            </a:prstGeom>
            <a:noFill/>
            <a:ln w="9525">
              <a:solidFill>
                <a:srgbClr val="0000FF"/>
              </a:solidFill>
              <a:prstDash val="dash"/>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168" name="Text Box 16"/>
            <p:cNvSpPr txBox="1">
              <a:spLocks noChangeArrowheads="1"/>
            </p:cNvSpPr>
            <p:nvPr/>
          </p:nvSpPr>
          <p:spPr bwMode="auto">
            <a:xfrm>
              <a:off x="4059" y="3067"/>
              <a:ext cx="1497" cy="670"/>
            </a:xfrm>
            <a:prstGeom prst="rect">
              <a:avLst/>
            </a:prstGeom>
            <a:noFill/>
            <a:ln w="9525">
              <a:solidFill>
                <a:srgbClr val="0000FF"/>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s-ES" sz="1800" b="0"/>
                <a:t>Explicit equations viewed by the solver</a:t>
              </a:r>
            </a:p>
            <a:p>
              <a:pPr algn="ctr">
                <a:spcBef>
                  <a:spcPct val="50000"/>
                </a:spcBef>
              </a:pPr>
              <a:r>
                <a:rPr lang="en-US" altLang="es-ES" sz="1800" b="0"/>
                <a:t>(SNOPT-8)</a:t>
              </a:r>
            </a:p>
          </p:txBody>
        </p:sp>
        <p:sp>
          <p:nvSpPr>
            <p:cNvPr id="305169" name="Freeform 17"/>
            <p:cNvSpPr>
              <a:spLocks/>
            </p:cNvSpPr>
            <p:nvPr/>
          </p:nvSpPr>
          <p:spPr bwMode="auto">
            <a:xfrm>
              <a:off x="3500" y="1646"/>
              <a:ext cx="1852" cy="1421"/>
            </a:xfrm>
            <a:custGeom>
              <a:avLst/>
              <a:gdLst>
                <a:gd name="T0" fmla="*/ 151 w 1852"/>
                <a:gd name="T1" fmla="*/ 60 h 1421"/>
                <a:gd name="T2" fmla="*/ 242 w 1852"/>
                <a:gd name="T3" fmla="*/ 106 h 1421"/>
                <a:gd name="T4" fmla="*/ 1603 w 1852"/>
                <a:gd name="T5" fmla="*/ 695 h 1421"/>
                <a:gd name="T6" fmla="*/ 1739 w 1852"/>
                <a:gd name="T7" fmla="*/ 1421 h 1421"/>
              </a:gdLst>
              <a:ahLst/>
              <a:cxnLst>
                <a:cxn ang="0">
                  <a:pos x="T0" y="T1"/>
                </a:cxn>
                <a:cxn ang="0">
                  <a:pos x="T2" y="T3"/>
                </a:cxn>
                <a:cxn ang="0">
                  <a:pos x="T4" y="T5"/>
                </a:cxn>
                <a:cxn ang="0">
                  <a:pos x="T6" y="T7"/>
                </a:cxn>
              </a:cxnLst>
              <a:rect l="0" t="0" r="r" b="b"/>
              <a:pathLst>
                <a:path w="1852" h="1421">
                  <a:moveTo>
                    <a:pt x="151" y="60"/>
                  </a:moveTo>
                  <a:cubicBezTo>
                    <a:pt x="75" y="30"/>
                    <a:pt x="0" y="0"/>
                    <a:pt x="242" y="106"/>
                  </a:cubicBezTo>
                  <a:cubicBezTo>
                    <a:pt x="484" y="212"/>
                    <a:pt x="1354" y="476"/>
                    <a:pt x="1603" y="695"/>
                  </a:cubicBezTo>
                  <a:cubicBezTo>
                    <a:pt x="1852" y="914"/>
                    <a:pt x="1795" y="1167"/>
                    <a:pt x="1739" y="1421"/>
                  </a:cubicBezTo>
                </a:path>
              </a:pathLst>
            </a:custGeom>
            <a:noFill/>
            <a:ln w="9525" cap="flat" cmpd="sng">
              <a:solidFill>
                <a:srgbClr val="0000FF"/>
              </a:solidFill>
              <a:prstDash val="dash"/>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536298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51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5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46" name="Rectangle 50"/>
          <p:cNvSpPr>
            <a:spLocks noChangeArrowheads="1"/>
          </p:cNvSpPr>
          <p:nvPr/>
        </p:nvSpPr>
        <p:spPr bwMode="auto">
          <a:xfrm>
            <a:off x="468313" y="765175"/>
            <a:ext cx="69834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s-ES" sz="1800" b="0">
                <a:solidFill>
                  <a:schemeClr val="tx2"/>
                </a:solidFill>
                <a:effectLst>
                  <a:outerShdw blurRad="38100" dist="38100" dir="2700000" algn="tl">
                    <a:srgbClr val="C0C0C0"/>
                  </a:outerShdw>
                </a:effectLst>
                <a:latin typeface="Arial" charset="0"/>
              </a:rPr>
              <a:t>Example 1: Water-Methanol-Acetone  </a:t>
            </a:r>
          </a:p>
        </p:txBody>
      </p:sp>
      <p:graphicFrame>
        <p:nvGraphicFramePr>
          <p:cNvPr id="311347" name="Object 51"/>
          <p:cNvGraphicFramePr>
            <a:graphicFrameLocks noChangeAspect="1"/>
          </p:cNvGraphicFramePr>
          <p:nvPr/>
        </p:nvGraphicFramePr>
        <p:xfrm>
          <a:off x="468313" y="1412875"/>
          <a:ext cx="4067175" cy="257175"/>
        </p:xfrm>
        <a:graphic>
          <a:graphicData uri="http://schemas.openxmlformats.org/presentationml/2006/ole">
            <mc:AlternateContent xmlns:mc="http://schemas.openxmlformats.org/markup-compatibility/2006">
              <mc:Choice xmlns:v="urn:schemas-microsoft-com:vml" Requires="v">
                <p:oleObj spid="_x0000_s34862" name="Equation" r:id="rId4" imgW="3225600" imgH="203040" progId="Equation.DSMT4">
                  <p:embed/>
                </p:oleObj>
              </mc:Choice>
              <mc:Fallback>
                <p:oleObj name="Equation" r:id="rId4" imgW="3225600" imgH="203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412875"/>
                        <a:ext cx="4067175"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A5002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1349" name="AutoShape 53"/>
          <p:cNvSpPr>
            <a:spLocks noChangeArrowheads="1"/>
          </p:cNvSpPr>
          <p:nvPr/>
        </p:nvSpPr>
        <p:spPr bwMode="auto">
          <a:xfrm flipV="1">
            <a:off x="1619250" y="2628900"/>
            <a:ext cx="325438" cy="2995613"/>
          </a:xfrm>
          <a:prstGeom prst="roundRect">
            <a:avLst>
              <a:gd name="adj" fmla="val 50000"/>
            </a:avLst>
          </a:prstGeom>
          <a:gradFill rotWithShape="1">
            <a:gsLst>
              <a:gs pos="0">
                <a:srgbClr val="00CCFF"/>
              </a:gs>
              <a:gs pos="100000">
                <a:srgbClr val="00CCFF">
                  <a:gamma/>
                  <a:shade val="46275"/>
                  <a:invGamma/>
                </a:srgbClr>
              </a:gs>
            </a:gsLst>
            <a:lin ang="0" scaled="1"/>
          </a:gradFill>
          <a:ln w="9525"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rot="10800000" wrap="none" anchor="ctr"/>
          <a:lstStyle/>
          <a:p>
            <a:endParaRPr lang="en-US"/>
          </a:p>
        </p:txBody>
      </p:sp>
      <p:grpSp>
        <p:nvGrpSpPr>
          <p:cNvPr id="311350" name="Group 54"/>
          <p:cNvGrpSpPr>
            <a:grpSpLocks/>
          </p:cNvGrpSpPr>
          <p:nvPr/>
        </p:nvGrpSpPr>
        <p:grpSpPr bwMode="auto">
          <a:xfrm>
            <a:off x="1760538" y="2319338"/>
            <a:ext cx="569912" cy="427037"/>
            <a:chOff x="793" y="482"/>
            <a:chExt cx="590" cy="453"/>
          </a:xfrm>
        </p:grpSpPr>
        <p:sp>
          <p:nvSpPr>
            <p:cNvPr id="311351" name="Oval 55"/>
            <p:cNvSpPr>
              <a:spLocks noChangeArrowheads="1"/>
            </p:cNvSpPr>
            <p:nvPr/>
          </p:nvSpPr>
          <p:spPr bwMode="auto">
            <a:xfrm>
              <a:off x="1020" y="482"/>
              <a:ext cx="227" cy="227"/>
            </a:xfrm>
            <a:prstGeom prst="ellipse">
              <a:avLst/>
            </a:prstGeom>
            <a:gradFill rotWithShape="1">
              <a:gsLst>
                <a:gs pos="0">
                  <a:schemeClr val="accent1"/>
                </a:gs>
                <a:gs pos="100000">
                  <a:schemeClr val="accent1">
                    <a:gamma/>
                    <a:shade val="46275"/>
                    <a:invGamma/>
                  </a:schemeClr>
                </a:gs>
              </a:gsLst>
              <a:lin ang="2700000" scaled="1"/>
            </a:gradFill>
            <a:ln w="9525"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sp>
          <p:nvSpPr>
            <p:cNvPr id="311352" name="Line 56"/>
            <p:cNvSpPr>
              <a:spLocks noChangeShapeType="1"/>
            </p:cNvSpPr>
            <p:nvPr/>
          </p:nvSpPr>
          <p:spPr bwMode="auto">
            <a:xfrm flipV="1">
              <a:off x="793" y="572"/>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sp>
          <p:nvSpPr>
            <p:cNvPr id="311353" name="Line 57"/>
            <p:cNvSpPr>
              <a:spLocks noChangeShapeType="1"/>
            </p:cNvSpPr>
            <p:nvPr/>
          </p:nvSpPr>
          <p:spPr bwMode="auto">
            <a:xfrm>
              <a:off x="793" y="572"/>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sp>
          <p:nvSpPr>
            <p:cNvPr id="311354" name="Line 58"/>
            <p:cNvSpPr>
              <a:spLocks noChangeShapeType="1"/>
            </p:cNvSpPr>
            <p:nvPr/>
          </p:nvSpPr>
          <p:spPr bwMode="auto">
            <a:xfrm>
              <a:off x="1111" y="709"/>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sp>
          <p:nvSpPr>
            <p:cNvPr id="311355" name="Line 59"/>
            <p:cNvSpPr>
              <a:spLocks noChangeShapeType="1"/>
            </p:cNvSpPr>
            <p:nvPr/>
          </p:nvSpPr>
          <p:spPr bwMode="auto">
            <a:xfrm>
              <a:off x="1111" y="935"/>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sp>
          <p:nvSpPr>
            <p:cNvPr id="311356" name="Line 60"/>
            <p:cNvSpPr>
              <a:spLocks noChangeShapeType="1"/>
            </p:cNvSpPr>
            <p:nvPr/>
          </p:nvSpPr>
          <p:spPr bwMode="auto">
            <a:xfrm flipH="1">
              <a:off x="975" y="935"/>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grpSp>
          <p:nvGrpSpPr>
            <p:cNvPr id="311357" name="Group 61"/>
            <p:cNvGrpSpPr>
              <a:grpSpLocks/>
            </p:cNvGrpSpPr>
            <p:nvPr/>
          </p:nvGrpSpPr>
          <p:grpSpPr bwMode="auto">
            <a:xfrm flipV="1">
              <a:off x="1060" y="543"/>
              <a:ext cx="182" cy="91"/>
              <a:chOff x="1519" y="3067"/>
              <a:chExt cx="318" cy="182"/>
            </a:xfrm>
          </p:grpSpPr>
          <p:sp>
            <p:nvSpPr>
              <p:cNvPr id="311358" name="Line 62"/>
              <p:cNvSpPr>
                <a:spLocks noChangeShapeType="1"/>
              </p:cNvSpPr>
              <p:nvPr/>
            </p:nvSpPr>
            <p:spPr bwMode="auto">
              <a:xfrm flipH="1">
                <a:off x="1519" y="3067"/>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sp>
            <p:nvSpPr>
              <p:cNvPr id="311359" name="Line 63"/>
              <p:cNvSpPr>
                <a:spLocks noChangeShapeType="1"/>
              </p:cNvSpPr>
              <p:nvPr/>
            </p:nvSpPr>
            <p:spPr bwMode="auto">
              <a:xfrm>
                <a:off x="1519" y="306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sp>
            <p:nvSpPr>
              <p:cNvPr id="311360" name="Line 64"/>
              <p:cNvSpPr>
                <a:spLocks noChangeShapeType="1"/>
              </p:cNvSpPr>
              <p:nvPr/>
            </p:nvSpPr>
            <p:spPr bwMode="auto">
              <a:xfrm flipH="1">
                <a:off x="1519" y="3158"/>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sp>
            <p:nvSpPr>
              <p:cNvPr id="311361" name="Line 65"/>
              <p:cNvSpPr>
                <a:spLocks noChangeShapeType="1"/>
              </p:cNvSpPr>
              <p:nvPr/>
            </p:nvSpPr>
            <p:spPr bwMode="auto">
              <a:xfrm>
                <a:off x="1519" y="324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grpSp>
      </p:grpSp>
      <p:grpSp>
        <p:nvGrpSpPr>
          <p:cNvPr id="311362" name="Group 66"/>
          <p:cNvGrpSpPr>
            <a:grpSpLocks/>
          </p:cNvGrpSpPr>
          <p:nvPr/>
        </p:nvGrpSpPr>
        <p:grpSpPr bwMode="auto">
          <a:xfrm>
            <a:off x="1754188" y="5491163"/>
            <a:ext cx="763587" cy="442912"/>
            <a:chOff x="793" y="3022"/>
            <a:chExt cx="763" cy="454"/>
          </a:xfrm>
        </p:grpSpPr>
        <p:sp>
          <p:nvSpPr>
            <p:cNvPr id="311363" name="Oval 67"/>
            <p:cNvSpPr>
              <a:spLocks noChangeArrowheads="1"/>
            </p:cNvSpPr>
            <p:nvPr/>
          </p:nvSpPr>
          <p:spPr bwMode="auto">
            <a:xfrm>
              <a:off x="998" y="3249"/>
              <a:ext cx="227" cy="227"/>
            </a:xfrm>
            <a:prstGeom prst="ellipse">
              <a:avLst/>
            </a:prstGeom>
            <a:gradFill rotWithShape="1">
              <a:gsLst>
                <a:gs pos="0">
                  <a:srgbClr val="FF7C80"/>
                </a:gs>
                <a:gs pos="100000">
                  <a:srgbClr val="FF7C80">
                    <a:gamma/>
                    <a:shade val="46275"/>
                    <a:invGamma/>
                  </a:srgbClr>
                </a:gs>
              </a:gsLst>
              <a:lin ang="2700000" scaled="1"/>
            </a:gradFill>
            <a:ln w="9525"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sp>
          <p:nvSpPr>
            <p:cNvPr id="311364" name="Line 68"/>
            <p:cNvSpPr>
              <a:spLocks noChangeShapeType="1"/>
            </p:cNvSpPr>
            <p:nvPr/>
          </p:nvSpPr>
          <p:spPr bwMode="auto">
            <a:xfrm flipV="1">
              <a:off x="1111" y="3022"/>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sp>
          <p:nvSpPr>
            <p:cNvPr id="311365" name="Line 69"/>
            <p:cNvSpPr>
              <a:spLocks noChangeShapeType="1"/>
            </p:cNvSpPr>
            <p:nvPr/>
          </p:nvSpPr>
          <p:spPr bwMode="auto">
            <a:xfrm flipH="1">
              <a:off x="975" y="3022"/>
              <a:ext cx="1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sp>
          <p:nvSpPr>
            <p:cNvPr id="311366" name="Line 70"/>
            <p:cNvSpPr>
              <a:spLocks noChangeShapeType="1"/>
            </p:cNvSpPr>
            <p:nvPr/>
          </p:nvSpPr>
          <p:spPr bwMode="auto">
            <a:xfrm>
              <a:off x="793" y="3158"/>
              <a:ext cx="2" cy="2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sp>
          <p:nvSpPr>
            <p:cNvPr id="311367" name="Line 71"/>
            <p:cNvSpPr>
              <a:spLocks noChangeShapeType="1"/>
            </p:cNvSpPr>
            <p:nvPr/>
          </p:nvSpPr>
          <p:spPr bwMode="auto">
            <a:xfrm>
              <a:off x="801" y="3363"/>
              <a:ext cx="21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sp>
          <p:nvSpPr>
            <p:cNvPr id="311368" name="Line 72"/>
            <p:cNvSpPr>
              <a:spLocks noChangeShapeType="1"/>
            </p:cNvSpPr>
            <p:nvPr/>
          </p:nvSpPr>
          <p:spPr bwMode="auto">
            <a:xfrm>
              <a:off x="1220" y="3370"/>
              <a:ext cx="336"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grpSp>
          <p:nvGrpSpPr>
            <p:cNvPr id="311369" name="Group 73"/>
            <p:cNvGrpSpPr>
              <a:grpSpLocks/>
            </p:cNvGrpSpPr>
            <p:nvPr/>
          </p:nvGrpSpPr>
          <p:grpSpPr bwMode="auto">
            <a:xfrm flipV="1">
              <a:off x="1012" y="3319"/>
              <a:ext cx="182" cy="91"/>
              <a:chOff x="1519" y="3067"/>
              <a:chExt cx="318" cy="182"/>
            </a:xfrm>
          </p:grpSpPr>
          <p:sp>
            <p:nvSpPr>
              <p:cNvPr id="311370" name="Line 74"/>
              <p:cNvSpPr>
                <a:spLocks noChangeShapeType="1"/>
              </p:cNvSpPr>
              <p:nvPr/>
            </p:nvSpPr>
            <p:spPr bwMode="auto">
              <a:xfrm flipH="1">
                <a:off x="1519" y="3067"/>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sp>
            <p:nvSpPr>
              <p:cNvPr id="311371" name="Line 75"/>
              <p:cNvSpPr>
                <a:spLocks noChangeShapeType="1"/>
              </p:cNvSpPr>
              <p:nvPr/>
            </p:nvSpPr>
            <p:spPr bwMode="auto">
              <a:xfrm>
                <a:off x="1519" y="3067"/>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sp>
            <p:nvSpPr>
              <p:cNvPr id="311372" name="Line 76"/>
              <p:cNvSpPr>
                <a:spLocks noChangeShapeType="1"/>
              </p:cNvSpPr>
              <p:nvPr/>
            </p:nvSpPr>
            <p:spPr bwMode="auto">
              <a:xfrm flipH="1">
                <a:off x="1519" y="3158"/>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sp>
            <p:nvSpPr>
              <p:cNvPr id="311373" name="Line 77"/>
              <p:cNvSpPr>
                <a:spLocks noChangeShapeType="1"/>
              </p:cNvSpPr>
              <p:nvPr/>
            </p:nvSpPr>
            <p:spPr bwMode="auto">
              <a:xfrm>
                <a:off x="1519" y="324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US"/>
              </a:p>
            </p:txBody>
          </p:sp>
        </p:grpSp>
      </p:grpSp>
      <p:sp>
        <p:nvSpPr>
          <p:cNvPr id="311374" name="Line 78"/>
          <p:cNvSpPr>
            <a:spLocks noChangeShapeType="1"/>
          </p:cNvSpPr>
          <p:nvPr/>
        </p:nvSpPr>
        <p:spPr bwMode="auto">
          <a:xfrm flipV="1">
            <a:off x="377825" y="4048125"/>
            <a:ext cx="1241425" cy="9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75" name="AutoShape 79"/>
          <p:cNvSpPr>
            <a:spLocks/>
          </p:cNvSpPr>
          <p:nvPr/>
        </p:nvSpPr>
        <p:spPr bwMode="auto">
          <a:xfrm>
            <a:off x="2100263" y="2794000"/>
            <a:ext cx="130175" cy="1127125"/>
          </a:xfrm>
          <a:prstGeom prst="rightBrace">
            <a:avLst>
              <a:gd name="adj1" fmla="val 7215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76" name="AutoShape 80"/>
          <p:cNvSpPr>
            <a:spLocks/>
          </p:cNvSpPr>
          <p:nvPr/>
        </p:nvSpPr>
        <p:spPr bwMode="auto">
          <a:xfrm>
            <a:off x="2039938" y="4232275"/>
            <a:ext cx="188912" cy="1223963"/>
          </a:xfrm>
          <a:prstGeom prst="rightBrace">
            <a:avLst>
              <a:gd name="adj1" fmla="val 5399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77" name="Text Box 81"/>
          <p:cNvSpPr txBox="1">
            <a:spLocks noChangeArrowheads="1"/>
          </p:cNvSpPr>
          <p:nvPr/>
        </p:nvSpPr>
        <p:spPr bwMode="auto">
          <a:xfrm>
            <a:off x="2289175" y="3187700"/>
            <a:ext cx="663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1400" b="0"/>
              <a:t>4 trays</a:t>
            </a:r>
          </a:p>
        </p:txBody>
      </p:sp>
      <p:sp>
        <p:nvSpPr>
          <p:cNvPr id="311378" name="Text Box 82"/>
          <p:cNvSpPr txBox="1">
            <a:spLocks noChangeArrowheads="1"/>
          </p:cNvSpPr>
          <p:nvPr/>
        </p:nvSpPr>
        <p:spPr bwMode="auto">
          <a:xfrm>
            <a:off x="2359025" y="4535488"/>
            <a:ext cx="663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1400" b="0"/>
              <a:t>3 trays</a:t>
            </a:r>
          </a:p>
        </p:txBody>
      </p:sp>
      <p:sp>
        <p:nvSpPr>
          <p:cNvPr id="311379" name="Text Box 83"/>
          <p:cNvSpPr txBox="1">
            <a:spLocks noChangeArrowheads="1"/>
          </p:cNvSpPr>
          <p:nvPr/>
        </p:nvSpPr>
        <p:spPr bwMode="auto">
          <a:xfrm>
            <a:off x="250825" y="3141663"/>
            <a:ext cx="14414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19075">
              <a:defRPr>
                <a:solidFill>
                  <a:schemeClr val="tx1"/>
                </a:solidFill>
                <a:latin typeface="Arial" charset="0"/>
              </a:defRPr>
            </a:lvl1pPr>
            <a:lvl2pPr defTabSz="219075">
              <a:defRPr>
                <a:solidFill>
                  <a:schemeClr val="tx1"/>
                </a:solidFill>
                <a:latin typeface="Arial" charset="0"/>
              </a:defRPr>
            </a:lvl2pPr>
            <a:lvl3pPr defTabSz="219075">
              <a:defRPr>
                <a:solidFill>
                  <a:schemeClr val="tx1"/>
                </a:solidFill>
                <a:latin typeface="Arial" charset="0"/>
              </a:defRPr>
            </a:lvl3pPr>
            <a:lvl4pPr defTabSz="219075">
              <a:defRPr>
                <a:solidFill>
                  <a:schemeClr val="tx1"/>
                </a:solidFill>
                <a:latin typeface="Arial" charset="0"/>
              </a:defRPr>
            </a:lvl4pPr>
            <a:lvl5pPr defTabSz="219075">
              <a:defRPr>
                <a:solidFill>
                  <a:schemeClr val="tx1"/>
                </a:solidFill>
                <a:latin typeface="Arial" charset="0"/>
              </a:defRPr>
            </a:lvl5pPr>
            <a:lvl6pPr defTabSz="219075" fontAlgn="base">
              <a:spcBef>
                <a:spcPct val="0"/>
              </a:spcBef>
              <a:spcAft>
                <a:spcPct val="0"/>
              </a:spcAft>
              <a:defRPr>
                <a:solidFill>
                  <a:schemeClr val="tx1"/>
                </a:solidFill>
                <a:latin typeface="Arial" charset="0"/>
              </a:defRPr>
            </a:lvl6pPr>
            <a:lvl7pPr defTabSz="219075" fontAlgn="base">
              <a:spcBef>
                <a:spcPct val="0"/>
              </a:spcBef>
              <a:spcAft>
                <a:spcPct val="0"/>
              </a:spcAft>
              <a:defRPr>
                <a:solidFill>
                  <a:schemeClr val="tx1"/>
                </a:solidFill>
                <a:latin typeface="Arial" charset="0"/>
              </a:defRPr>
            </a:lvl7pPr>
            <a:lvl8pPr defTabSz="219075" fontAlgn="base">
              <a:spcBef>
                <a:spcPct val="0"/>
              </a:spcBef>
              <a:spcAft>
                <a:spcPct val="0"/>
              </a:spcAft>
              <a:defRPr>
                <a:solidFill>
                  <a:schemeClr val="tx1"/>
                </a:solidFill>
                <a:latin typeface="Arial" charset="0"/>
              </a:defRPr>
            </a:lvl8pPr>
            <a:lvl9pPr defTabSz="219075" fontAlgn="base">
              <a:spcBef>
                <a:spcPct val="0"/>
              </a:spcBef>
              <a:spcAft>
                <a:spcPct val="0"/>
              </a:spcAft>
              <a:defRPr>
                <a:solidFill>
                  <a:schemeClr val="tx1"/>
                </a:solidFill>
                <a:latin typeface="Arial" charset="0"/>
              </a:defRPr>
            </a:lvl9pPr>
          </a:lstStyle>
          <a:p>
            <a:r>
              <a:rPr lang="es-ES" altLang="es-ES" sz="1400" b="0">
                <a:latin typeface="Times New Roman" pitchFamily="18" charset="0"/>
              </a:rPr>
              <a:t>Methanol…	0.4 </a:t>
            </a:r>
          </a:p>
          <a:p>
            <a:r>
              <a:rPr lang="es-ES" altLang="es-ES" sz="1400" b="0">
                <a:latin typeface="Times New Roman" pitchFamily="18" charset="0"/>
              </a:rPr>
              <a:t>Acetone		0.3</a:t>
            </a:r>
          </a:p>
          <a:p>
            <a:r>
              <a:rPr lang="es-ES" altLang="es-ES" sz="1400" b="0">
                <a:latin typeface="Times New Roman" pitchFamily="18" charset="0"/>
              </a:rPr>
              <a:t>Water …	0.3</a:t>
            </a:r>
          </a:p>
        </p:txBody>
      </p:sp>
      <p:sp>
        <p:nvSpPr>
          <p:cNvPr id="311380" name="Text Box 84"/>
          <p:cNvSpPr txBox="1">
            <a:spLocks noChangeArrowheads="1"/>
          </p:cNvSpPr>
          <p:nvPr/>
        </p:nvSpPr>
        <p:spPr bwMode="auto">
          <a:xfrm>
            <a:off x="179388" y="4348163"/>
            <a:ext cx="1087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1400" b="0"/>
              <a:t>100 kmol / h</a:t>
            </a:r>
          </a:p>
        </p:txBody>
      </p:sp>
      <p:sp>
        <p:nvSpPr>
          <p:cNvPr id="311381" name="Text Box 85"/>
          <p:cNvSpPr txBox="1">
            <a:spLocks noChangeArrowheads="1"/>
          </p:cNvSpPr>
          <p:nvPr/>
        </p:nvSpPr>
        <p:spPr bwMode="auto">
          <a:xfrm>
            <a:off x="2611438" y="3921125"/>
            <a:ext cx="790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1400" b="0"/>
              <a:t>5th Tray</a:t>
            </a:r>
          </a:p>
        </p:txBody>
      </p:sp>
      <p:sp>
        <p:nvSpPr>
          <p:cNvPr id="311382" name="Line 86"/>
          <p:cNvSpPr>
            <a:spLocks noChangeShapeType="1"/>
          </p:cNvSpPr>
          <p:nvPr/>
        </p:nvSpPr>
        <p:spPr bwMode="auto">
          <a:xfrm flipH="1" flipV="1">
            <a:off x="2103438" y="4046538"/>
            <a:ext cx="420687" cy="1111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83" name="Text Box 87"/>
          <p:cNvSpPr txBox="1">
            <a:spLocks noChangeArrowheads="1"/>
          </p:cNvSpPr>
          <p:nvPr/>
        </p:nvSpPr>
        <p:spPr bwMode="auto">
          <a:xfrm>
            <a:off x="2700338" y="1844675"/>
            <a:ext cx="90963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1400" b="0"/>
              <a:t>70 kmol/h</a:t>
            </a:r>
          </a:p>
          <a:p>
            <a:r>
              <a:rPr lang="es-ES" altLang="es-ES" sz="1400" b="0"/>
              <a:t>56.97 ºC</a:t>
            </a:r>
          </a:p>
        </p:txBody>
      </p:sp>
      <p:sp>
        <p:nvSpPr>
          <p:cNvPr id="311384" name="Text Box 88"/>
          <p:cNvSpPr txBox="1">
            <a:spLocks noChangeArrowheads="1"/>
          </p:cNvSpPr>
          <p:nvPr/>
        </p:nvSpPr>
        <p:spPr bwMode="auto">
          <a:xfrm>
            <a:off x="2933700" y="5084763"/>
            <a:ext cx="803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1400" b="0"/>
              <a:t>96.22 ºC</a:t>
            </a:r>
          </a:p>
        </p:txBody>
      </p:sp>
      <p:sp>
        <p:nvSpPr>
          <p:cNvPr id="311386" name="Text Box 90"/>
          <p:cNvSpPr txBox="1">
            <a:spLocks noChangeArrowheads="1"/>
          </p:cNvSpPr>
          <p:nvPr/>
        </p:nvSpPr>
        <p:spPr bwMode="auto">
          <a:xfrm>
            <a:off x="179388" y="5589588"/>
            <a:ext cx="1341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1400" b="0"/>
              <a:t>Qreb= 1536 kW</a:t>
            </a:r>
          </a:p>
        </p:txBody>
      </p:sp>
      <p:sp>
        <p:nvSpPr>
          <p:cNvPr id="311387" name="Text Box 91"/>
          <p:cNvSpPr txBox="1">
            <a:spLocks noChangeArrowheads="1"/>
          </p:cNvSpPr>
          <p:nvPr/>
        </p:nvSpPr>
        <p:spPr bwMode="auto">
          <a:xfrm>
            <a:off x="538163" y="2133600"/>
            <a:ext cx="1114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1400" b="0"/>
              <a:t>Q=1490  kW</a:t>
            </a:r>
          </a:p>
        </p:txBody>
      </p:sp>
      <p:sp>
        <p:nvSpPr>
          <p:cNvPr id="311388" name="Text Box 92"/>
          <p:cNvSpPr txBox="1">
            <a:spLocks noChangeArrowheads="1"/>
          </p:cNvSpPr>
          <p:nvPr/>
        </p:nvSpPr>
        <p:spPr bwMode="auto">
          <a:xfrm>
            <a:off x="395288" y="4637088"/>
            <a:ext cx="8715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1400" b="0"/>
              <a:t>P = 1 atm</a:t>
            </a:r>
          </a:p>
        </p:txBody>
      </p:sp>
      <p:sp>
        <p:nvSpPr>
          <p:cNvPr id="311389" name="AutoShape 93"/>
          <p:cNvSpPr>
            <a:spLocks/>
          </p:cNvSpPr>
          <p:nvPr/>
        </p:nvSpPr>
        <p:spPr bwMode="auto">
          <a:xfrm>
            <a:off x="2609850" y="5222875"/>
            <a:ext cx="77788" cy="931863"/>
          </a:xfrm>
          <a:prstGeom prst="leftBrace">
            <a:avLst>
              <a:gd name="adj1" fmla="val 9982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90" name="Text Box 94"/>
          <p:cNvSpPr txBox="1">
            <a:spLocks noChangeArrowheads="1"/>
          </p:cNvSpPr>
          <p:nvPr/>
        </p:nvSpPr>
        <p:spPr bwMode="auto">
          <a:xfrm>
            <a:off x="2411413" y="2349500"/>
            <a:ext cx="15938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19075">
              <a:defRPr>
                <a:solidFill>
                  <a:schemeClr val="tx1"/>
                </a:solidFill>
                <a:latin typeface="Arial" charset="0"/>
              </a:defRPr>
            </a:lvl1pPr>
            <a:lvl2pPr defTabSz="219075">
              <a:defRPr>
                <a:solidFill>
                  <a:schemeClr val="tx1"/>
                </a:solidFill>
                <a:latin typeface="Arial" charset="0"/>
              </a:defRPr>
            </a:lvl2pPr>
            <a:lvl3pPr defTabSz="219075">
              <a:defRPr>
                <a:solidFill>
                  <a:schemeClr val="tx1"/>
                </a:solidFill>
                <a:latin typeface="Arial" charset="0"/>
              </a:defRPr>
            </a:lvl3pPr>
            <a:lvl4pPr defTabSz="219075">
              <a:defRPr>
                <a:solidFill>
                  <a:schemeClr val="tx1"/>
                </a:solidFill>
                <a:latin typeface="Arial" charset="0"/>
              </a:defRPr>
            </a:lvl4pPr>
            <a:lvl5pPr defTabSz="219075">
              <a:defRPr>
                <a:solidFill>
                  <a:schemeClr val="tx1"/>
                </a:solidFill>
                <a:latin typeface="Arial" charset="0"/>
              </a:defRPr>
            </a:lvl5pPr>
            <a:lvl6pPr defTabSz="219075" fontAlgn="base">
              <a:spcBef>
                <a:spcPct val="0"/>
              </a:spcBef>
              <a:spcAft>
                <a:spcPct val="0"/>
              </a:spcAft>
              <a:defRPr>
                <a:solidFill>
                  <a:schemeClr val="tx1"/>
                </a:solidFill>
                <a:latin typeface="Arial" charset="0"/>
              </a:defRPr>
            </a:lvl6pPr>
            <a:lvl7pPr defTabSz="219075" fontAlgn="base">
              <a:spcBef>
                <a:spcPct val="0"/>
              </a:spcBef>
              <a:spcAft>
                <a:spcPct val="0"/>
              </a:spcAft>
              <a:defRPr>
                <a:solidFill>
                  <a:schemeClr val="tx1"/>
                </a:solidFill>
                <a:latin typeface="Arial" charset="0"/>
              </a:defRPr>
            </a:lvl7pPr>
            <a:lvl8pPr defTabSz="219075" fontAlgn="base">
              <a:spcBef>
                <a:spcPct val="0"/>
              </a:spcBef>
              <a:spcAft>
                <a:spcPct val="0"/>
              </a:spcAft>
              <a:defRPr>
                <a:solidFill>
                  <a:schemeClr val="tx1"/>
                </a:solidFill>
                <a:latin typeface="Arial" charset="0"/>
              </a:defRPr>
            </a:lvl8pPr>
            <a:lvl9pPr defTabSz="219075" fontAlgn="base">
              <a:spcBef>
                <a:spcPct val="0"/>
              </a:spcBef>
              <a:spcAft>
                <a:spcPct val="0"/>
              </a:spcAft>
              <a:defRPr>
                <a:solidFill>
                  <a:schemeClr val="tx1"/>
                </a:solidFill>
                <a:latin typeface="Arial" charset="0"/>
              </a:defRPr>
            </a:lvl9pPr>
          </a:lstStyle>
          <a:p>
            <a:r>
              <a:rPr lang="es-ES" altLang="es-ES" sz="1400" b="0">
                <a:latin typeface="Times New Roman" pitchFamily="18" charset="0"/>
              </a:rPr>
              <a:t>MeOH… 	0.5614 </a:t>
            </a:r>
          </a:p>
          <a:p>
            <a:r>
              <a:rPr lang="es-ES" altLang="es-ES" sz="1400" b="0">
                <a:latin typeface="Times New Roman" pitchFamily="18" charset="0"/>
              </a:rPr>
              <a:t>Acetone		0.4286</a:t>
            </a:r>
          </a:p>
          <a:p>
            <a:r>
              <a:rPr lang="es-ES" altLang="es-ES" sz="1400" b="0">
                <a:latin typeface="Times New Roman" pitchFamily="18" charset="0"/>
              </a:rPr>
              <a:t>Water 		0.01</a:t>
            </a:r>
          </a:p>
        </p:txBody>
      </p:sp>
      <p:sp>
        <p:nvSpPr>
          <p:cNvPr id="311391" name="Text Box 95"/>
          <p:cNvSpPr txBox="1">
            <a:spLocks noChangeArrowheads="1"/>
          </p:cNvSpPr>
          <p:nvPr/>
        </p:nvSpPr>
        <p:spPr bwMode="auto">
          <a:xfrm>
            <a:off x="2735263" y="5348288"/>
            <a:ext cx="15494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19075">
              <a:defRPr>
                <a:solidFill>
                  <a:schemeClr val="tx1"/>
                </a:solidFill>
                <a:latin typeface="Arial" charset="0"/>
              </a:defRPr>
            </a:lvl1pPr>
            <a:lvl2pPr defTabSz="219075">
              <a:defRPr>
                <a:solidFill>
                  <a:schemeClr val="tx1"/>
                </a:solidFill>
                <a:latin typeface="Arial" charset="0"/>
              </a:defRPr>
            </a:lvl2pPr>
            <a:lvl3pPr defTabSz="219075">
              <a:defRPr>
                <a:solidFill>
                  <a:schemeClr val="tx1"/>
                </a:solidFill>
                <a:latin typeface="Arial" charset="0"/>
              </a:defRPr>
            </a:lvl3pPr>
            <a:lvl4pPr defTabSz="219075">
              <a:defRPr>
                <a:solidFill>
                  <a:schemeClr val="tx1"/>
                </a:solidFill>
                <a:latin typeface="Arial" charset="0"/>
              </a:defRPr>
            </a:lvl4pPr>
            <a:lvl5pPr defTabSz="219075">
              <a:defRPr>
                <a:solidFill>
                  <a:schemeClr val="tx1"/>
                </a:solidFill>
                <a:latin typeface="Arial" charset="0"/>
              </a:defRPr>
            </a:lvl5pPr>
            <a:lvl6pPr defTabSz="219075" fontAlgn="base">
              <a:spcBef>
                <a:spcPct val="0"/>
              </a:spcBef>
              <a:spcAft>
                <a:spcPct val="0"/>
              </a:spcAft>
              <a:defRPr>
                <a:solidFill>
                  <a:schemeClr val="tx1"/>
                </a:solidFill>
                <a:latin typeface="Arial" charset="0"/>
              </a:defRPr>
            </a:lvl6pPr>
            <a:lvl7pPr defTabSz="219075" fontAlgn="base">
              <a:spcBef>
                <a:spcPct val="0"/>
              </a:spcBef>
              <a:spcAft>
                <a:spcPct val="0"/>
              </a:spcAft>
              <a:defRPr>
                <a:solidFill>
                  <a:schemeClr val="tx1"/>
                </a:solidFill>
                <a:latin typeface="Arial" charset="0"/>
              </a:defRPr>
            </a:lvl7pPr>
            <a:lvl8pPr defTabSz="219075" fontAlgn="base">
              <a:spcBef>
                <a:spcPct val="0"/>
              </a:spcBef>
              <a:spcAft>
                <a:spcPct val="0"/>
              </a:spcAft>
              <a:defRPr>
                <a:solidFill>
                  <a:schemeClr val="tx1"/>
                </a:solidFill>
                <a:latin typeface="Arial" charset="0"/>
              </a:defRPr>
            </a:lvl8pPr>
            <a:lvl9pPr defTabSz="219075" fontAlgn="base">
              <a:spcBef>
                <a:spcPct val="0"/>
              </a:spcBef>
              <a:spcAft>
                <a:spcPct val="0"/>
              </a:spcAft>
              <a:defRPr>
                <a:solidFill>
                  <a:schemeClr val="tx1"/>
                </a:solidFill>
                <a:latin typeface="Arial" charset="0"/>
              </a:defRPr>
            </a:lvl9pPr>
          </a:lstStyle>
          <a:p>
            <a:r>
              <a:rPr lang="es-ES" altLang="es-ES" sz="1400" b="0">
                <a:latin typeface="Times New Roman" pitchFamily="18" charset="0"/>
              </a:rPr>
              <a:t>MeOH… 	0.0233 </a:t>
            </a:r>
          </a:p>
          <a:p>
            <a:r>
              <a:rPr lang="es-ES" altLang="es-ES" sz="1400" b="0">
                <a:latin typeface="Times New Roman" pitchFamily="18" charset="0"/>
              </a:rPr>
              <a:t>Acetone		0.000</a:t>
            </a:r>
          </a:p>
          <a:p>
            <a:r>
              <a:rPr lang="es-ES" altLang="es-ES" sz="1400" b="0">
                <a:latin typeface="Times New Roman" pitchFamily="18" charset="0"/>
              </a:rPr>
              <a:t>Water …	0.9767</a:t>
            </a:r>
          </a:p>
        </p:txBody>
      </p:sp>
      <p:sp>
        <p:nvSpPr>
          <p:cNvPr id="311395" name="Line 99"/>
          <p:cNvSpPr>
            <a:spLocks noChangeShapeType="1"/>
          </p:cNvSpPr>
          <p:nvPr/>
        </p:nvSpPr>
        <p:spPr bwMode="auto">
          <a:xfrm flipH="1">
            <a:off x="4643438" y="1268413"/>
            <a:ext cx="0" cy="4968875"/>
          </a:xfrm>
          <a:prstGeom prst="line">
            <a:avLst/>
          </a:prstGeom>
          <a:noFill/>
          <a:ln w="28575">
            <a:solidFill>
              <a:schemeClr val="hlink"/>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11396" name="Object 100"/>
          <p:cNvGraphicFramePr>
            <a:graphicFrameLocks noChangeAspect="1"/>
          </p:cNvGraphicFramePr>
          <p:nvPr/>
        </p:nvGraphicFramePr>
        <p:xfrm>
          <a:off x="900113" y="6165850"/>
          <a:ext cx="2336800" cy="457200"/>
        </p:xfrm>
        <a:graphic>
          <a:graphicData uri="http://schemas.openxmlformats.org/presentationml/2006/ole">
            <mc:AlternateContent xmlns:mc="http://schemas.openxmlformats.org/markup-compatibility/2006">
              <mc:Choice xmlns:v="urn:schemas-microsoft-com:vml" Requires="v">
                <p:oleObj spid="_x0000_s34863" name="Equation" r:id="rId6" imgW="2336760" imgH="457200" progId="Equation.DSMT4">
                  <p:embed/>
                </p:oleObj>
              </mc:Choice>
              <mc:Fallback>
                <p:oleObj name="Equation" r:id="rId6" imgW="2336760" imgH="457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6165850"/>
                        <a:ext cx="2336800" cy="457200"/>
                      </a:xfrm>
                      <a:prstGeom prst="rect">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1397" name="Text Box 101"/>
          <p:cNvSpPr txBox="1">
            <a:spLocks noChangeArrowheads="1"/>
          </p:cNvSpPr>
          <p:nvPr/>
        </p:nvSpPr>
        <p:spPr bwMode="auto">
          <a:xfrm>
            <a:off x="4859338" y="1333500"/>
            <a:ext cx="2205037"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r>
              <a:rPr lang="en-US" altLang="es-ES" sz="1400">
                <a:solidFill>
                  <a:srgbClr val="A50021"/>
                </a:solidFill>
                <a:latin typeface="Times New Roman" pitchFamily="18" charset="0"/>
              </a:rPr>
              <a:t>NLP initial</a:t>
            </a:r>
          </a:p>
          <a:p>
            <a:r>
              <a:rPr lang="en-US" altLang="es-ES" sz="1400">
                <a:latin typeface="Times New Roman" pitchFamily="18" charset="0"/>
              </a:rPr>
              <a:t>20 trays. Feed tray 10</a:t>
            </a:r>
          </a:p>
          <a:p>
            <a:r>
              <a:rPr lang="en-US" altLang="es-ES" sz="1400">
                <a:latin typeface="Times New Roman" pitchFamily="18" charset="0"/>
              </a:rPr>
              <a:t>Objective =  2933 units;     </a:t>
            </a:r>
          </a:p>
          <a:p>
            <a:r>
              <a:rPr lang="en-US" altLang="es-ES" sz="1400">
                <a:latin typeface="Times New Roman" pitchFamily="18" charset="0"/>
              </a:rPr>
              <a:t>CPU time = 430.3 s</a:t>
            </a:r>
          </a:p>
        </p:txBody>
      </p:sp>
      <p:sp>
        <p:nvSpPr>
          <p:cNvPr id="311399" name="Text Box 103"/>
          <p:cNvSpPr txBox="1">
            <a:spLocks noChangeArrowheads="1"/>
          </p:cNvSpPr>
          <p:nvPr/>
        </p:nvSpPr>
        <p:spPr bwMode="auto">
          <a:xfrm>
            <a:off x="7013575" y="1333500"/>
            <a:ext cx="1879600"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r>
              <a:rPr lang="en-US" altLang="es-ES" sz="1400">
                <a:solidFill>
                  <a:srgbClr val="A50021"/>
                </a:solidFill>
                <a:latin typeface="Times New Roman" pitchFamily="18" charset="0"/>
              </a:rPr>
              <a:t>Iteration 1. Master</a:t>
            </a:r>
          </a:p>
          <a:p>
            <a:r>
              <a:rPr lang="en-US" altLang="es-ES" sz="1400">
                <a:latin typeface="Times New Roman" pitchFamily="18" charset="0"/>
              </a:rPr>
              <a:t>Objective = 1422 units</a:t>
            </a:r>
          </a:p>
          <a:p>
            <a:r>
              <a:rPr lang="en-US" altLang="es-ES" sz="1400">
                <a:latin typeface="Times New Roman" pitchFamily="18" charset="0"/>
              </a:rPr>
              <a:t>CPU time =0.015 s  </a:t>
            </a:r>
          </a:p>
        </p:txBody>
      </p:sp>
      <p:sp>
        <p:nvSpPr>
          <p:cNvPr id="311403" name="Text Box 107"/>
          <p:cNvSpPr txBox="1">
            <a:spLocks noChangeArrowheads="1"/>
          </p:cNvSpPr>
          <p:nvPr/>
        </p:nvSpPr>
        <p:spPr bwMode="auto">
          <a:xfrm>
            <a:off x="4932363" y="2636838"/>
            <a:ext cx="2087562"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r>
              <a:rPr lang="en-US" altLang="es-ES" sz="1400">
                <a:solidFill>
                  <a:srgbClr val="A50021"/>
                </a:solidFill>
                <a:latin typeface="Times New Roman" pitchFamily="18" charset="0"/>
              </a:rPr>
              <a:t>Iteration 2. NLP</a:t>
            </a:r>
          </a:p>
          <a:p>
            <a:r>
              <a:rPr lang="en-US" altLang="es-ES" sz="1400">
                <a:latin typeface="Times New Roman" pitchFamily="18" charset="0"/>
              </a:rPr>
              <a:t>Objective = 2961.8 units</a:t>
            </a:r>
          </a:p>
          <a:p>
            <a:r>
              <a:rPr lang="en-US" altLang="es-ES" sz="1400">
                <a:latin typeface="Times New Roman" pitchFamily="18" charset="0"/>
              </a:rPr>
              <a:t>CPU time = 528.1 s </a:t>
            </a:r>
          </a:p>
        </p:txBody>
      </p:sp>
      <p:sp>
        <p:nvSpPr>
          <p:cNvPr id="311405" name="Text Box 109"/>
          <p:cNvSpPr txBox="1">
            <a:spLocks noChangeArrowheads="1"/>
          </p:cNvSpPr>
          <p:nvPr/>
        </p:nvSpPr>
        <p:spPr bwMode="auto">
          <a:xfrm>
            <a:off x="7013575" y="2636838"/>
            <a:ext cx="1633538"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r>
              <a:rPr lang="en-US" altLang="es-ES" sz="1400">
                <a:solidFill>
                  <a:srgbClr val="A50021"/>
                </a:solidFill>
                <a:latin typeface="Times New Roman" pitchFamily="18" charset="0"/>
              </a:rPr>
              <a:t>Iteration 2. Master</a:t>
            </a:r>
          </a:p>
          <a:p>
            <a:r>
              <a:rPr lang="en-US" altLang="es-ES" sz="1400">
                <a:latin typeface="Times New Roman" pitchFamily="18" charset="0"/>
              </a:rPr>
              <a:t>Objective = 2518</a:t>
            </a:r>
          </a:p>
          <a:p>
            <a:r>
              <a:rPr lang="en-US" altLang="es-ES" sz="1400">
                <a:latin typeface="Times New Roman" pitchFamily="18" charset="0"/>
              </a:rPr>
              <a:t>CPU time = 0.03 s  </a:t>
            </a:r>
          </a:p>
        </p:txBody>
      </p:sp>
      <p:sp>
        <p:nvSpPr>
          <p:cNvPr id="311408" name="Text Box 112"/>
          <p:cNvSpPr txBox="1">
            <a:spLocks noChangeArrowheads="1"/>
          </p:cNvSpPr>
          <p:nvPr/>
        </p:nvSpPr>
        <p:spPr bwMode="auto">
          <a:xfrm>
            <a:off x="7013575" y="3644900"/>
            <a:ext cx="1879600"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r>
              <a:rPr lang="en-US" altLang="es-ES" sz="1400">
                <a:solidFill>
                  <a:srgbClr val="A50021"/>
                </a:solidFill>
                <a:latin typeface="Times New Roman" pitchFamily="18" charset="0"/>
              </a:rPr>
              <a:t>Iteration 3. Master</a:t>
            </a:r>
          </a:p>
          <a:p>
            <a:r>
              <a:rPr lang="en-US" altLang="es-ES" sz="1400">
                <a:latin typeface="Times New Roman" pitchFamily="18" charset="0"/>
              </a:rPr>
              <a:t>Objective = 3045 units</a:t>
            </a:r>
          </a:p>
          <a:p>
            <a:r>
              <a:rPr lang="en-US" altLang="es-ES" sz="1400">
                <a:latin typeface="Times New Roman" pitchFamily="18" charset="0"/>
              </a:rPr>
              <a:t>CPU time = 0.05 s  </a:t>
            </a:r>
          </a:p>
        </p:txBody>
      </p:sp>
      <p:sp>
        <p:nvSpPr>
          <p:cNvPr id="311409" name="Text Box 113"/>
          <p:cNvSpPr txBox="1">
            <a:spLocks noChangeArrowheads="1"/>
          </p:cNvSpPr>
          <p:nvPr/>
        </p:nvSpPr>
        <p:spPr bwMode="auto">
          <a:xfrm>
            <a:off x="4932363" y="3644900"/>
            <a:ext cx="2351087"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r>
              <a:rPr lang="en-US" altLang="es-ES" sz="1400">
                <a:solidFill>
                  <a:srgbClr val="A50021"/>
                </a:solidFill>
                <a:latin typeface="Times New Roman" pitchFamily="18" charset="0"/>
              </a:rPr>
              <a:t>Iteration 3. NLP</a:t>
            </a:r>
          </a:p>
          <a:p>
            <a:r>
              <a:rPr lang="en-US" altLang="es-ES" sz="1400">
                <a:latin typeface="Times New Roman" pitchFamily="18" charset="0"/>
              </a:rPr>
              <a:t>Objective = </a:t>
            </a:r>
            <a:r>
              <a:rPr lang="en-US" altLang="es-ES" sz="1400">
                <a:solidFill>
                  <a:srgbClr val="0000FF"/>
                </a:solidFill>
                <a:latin typeface="Times New Roman" pitchFamily="18" charset="0"/>
              </a:rPr>
              <a:t>2474 units</a:t>
            </a:r>
          </a:p>
          <a:p>
            <a:r>
              <a:rPr lang="en-US" altLang="es-ES" sz="1400">
                <a:latin typeface="Times New Roman" pitchFamily="18" charset="0"/>
              </a:rPr>
              <a:t>CPU time = 329.7 s </a:t>
            </a:r>
          </a:p>
        </p:txBody>
      </p:sp>
      <p:sp>
        <p:nvSpPr>
          <p:cNvPr id="311410" name="Text Box 114"/>
          <p:cNvSpPr txBox="1">
            <a:spLocks noChangeArrowheads="1"/>
          </p:cNvSpPr>
          <p:nvPr/>
        </p:nvSpPr>
        <p:spPr bwMode="auto">
          <a:xfrm>
            <a:off x="5867400" y="6521450"/>
            <a:ext cx="147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b="0"/>
              <a:t>Total CPU time</a:t>
            </a:r>
          </a:p>
        </p:txBody>
      </p:sp>
      <p:sp>
        <p:nvSpPr>
          <p:cNvPr id="311414" name="Text Box 118"/>
          <p:cNvSpPr txBox="1">
            <a:spLocks noChangeArrowheads="1"/>
          </p:cNvSpPr>
          <p:nvPr/>
        </p:nvSpPr>
        <p:spPr bwMode="auto">
          <a:xfrm>
            <a:off x="4911725" y="4770438"/>
            <a:ext cx="3109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b="0"/>
              <a:t>Total CPU time = 12881 s ~ 22 min</a:t>
            </a:r>
          </a:p>
        </p:txBody>
      </p:sp>
    </p:spTree>
    <p:extLst>
      <p:ext uri="{BB962C8B-B14F-4D97-AF65-F5344CB8AC3E}">
        <p14:creationId xmlns:p14="http://schemas.microsoft.com/office/powerpoint/2010/main" val="31100990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042988" y="2204864"/>
            <a:ext cx="750887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0" dirty="0">
                <a:solidFill>
                  <a:srgbClr val="A50021"/>
                </a:solidFill>
              </a:rPr>
              <a:t>Main Idea:</a:t>
            </a:r>
            <a:r>
              <a:rPr lang="en-US" sz="1800" b="0" dirty="0"/>
              <a:t> </a:t>
            </a:r>
            <a:endParaRPr lang="en-US" sz="1800" b="0" dirty="0" smtClean="0"/>
          </a:p>
          <a:p>
            <a:endParaRPr lang="en-US" sz="1800" b="0" dirty="0"/>
          </a:p>
          <a:p>
            <a:r>
              <a:rPr lang="en-US" sz="1800" b="0" dirty="0" smtClean="0"/>
              <a:t>	</a:t>
            </a:r>
            <a:r>
              <a:rPr lang="en-US" sz="1800" b="0" dirty="0" smtClean="0">
                <a:solidFill>
                  <a:srgbClr val="0033CC"/>
                </a:solidFill>
              </a:rPr>
              <a:t>Decompose </a:t>
            </a:r>
            <a:r>
              <a:rPr lang="en-US" sz="1800" b="0" dirty="0">
                <a:solidFill>
                  <a:srgbClr val="0033CC"/>
                </a:solidFill>
              </a:rPr>
              <a:t>the distillation column in sections</a:t>
            </a:r>
            <a:r>
              <a:rPr lang="en-US" sz="1800" b="0" dirty="0"/>
              <a:t>. </a:t>
            </a:r>
          </a:p>
          <a:p>
            <a:endParaRPr lang="en-US" sz="1800" b="0" dirty="0"/>
          </a:p>
          <a:p>
            <a:pPr lvl="2"/>
            <a:r>
              <a:rPr lang="en-US" sz="1800" b="0" dirty="0"/>
              <a:t>In each section: </a:t>
            </a:r>
            <a:r>
              <a:rPr lang="en-US" sz="1800" b="0" dirty="0">
                <a:solidFill>
                  <a:srgbClr val="0033CC"/>
                </a:solidFill>
              </a:rPr>
              <a:t>select among a set of  sections with different number of trays.</a:t>
            </a:r>
          </a:p>
          <a:p>
            <a:pPr lvl="2"/>
            <a:endParaRPr lang="en-US" sz="1800" b="0" dirty="0">
              <a:solidFill>
                <a:srgbClr val="0033CC"/>
              </a:solidFill>
            </a:endParaRPr>
          </a:p>
          <a:p>
            <a:pPr lvl="2" algn="just"/>
            <a:r>
              <a:rPr lang="en-US" sz="1800" b="0" dirty="0"/>
              <a:t>The problem consists only in selecting the configuration (for each column section) with the number of trays that minimizes a performance function (i.e. TAC).</a:t>
            </a:r>
          </a:p>
        </p:txBody>
      </p:sp>
      <p:sp>
        <p:nvSpPr>
          <p:cNvPr id="5" name="Rectangle 4"/>
          <p:cNvSpPr>
            <a:spLocks noChangeArrowheads="1"/>
          </p:cNvSpPr>
          <p:nvPr/>
        </p:nvSpPr>
        <p:spPr bwMode="auto">
          <a:xfrm>
            <a:off x="540321" y="1350060"/>
            <a:ext cx="56880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lgn="just"/>
            <a:r>
              <a:rPr lang="en-US" altLang="es-ES" sz="1800" b="0" dirty="0" smtClean="0">
                <a:solidFill>
                  <a:srgbClr val="0033CC"/>
                </a:solidFill>
                <a:effectLst>
                  <a:outerShdw blurRad="38100" dist="38100" dir="2700000" algn="tl">
                    <a:srgbClr val="C0C0C0"/>
                  </a:outerShdw>
                </a:effectLst>
                <a:latin typeface="Arial" charset="0"/>
              </a:rPr>
              <a:t>2</a:t>
            </a:r>
            <a:r>
              <a:rPr lang="en-US" altLang="es-ES" sz="1800" b="0" dirty="0">
                <a:solidFill>
                  <a:srgbClr val="0033CC"/>
                </a:solidFill>
                <a:effectLst>
                  <a:outerShdw blurRad="38100" dist="38100" dir="2700000" algn="tl">
                    <a:srgbClr val="C0C0C0"/>
                  </a:outerShdw>
                </a:effectLst>
                <a:latin typeface="Arial" charset="0"/>
              </a:rPr>
              <a:t>.- Selection of column sections.</a:t>
            </a:r>
          </a:p>
        </p:txBody>
      </p:sp>
    </p:spTree>
    <p:extLst>
      <p:ext uri="{BB962C8B-B14F-4D97-AF65-F5344CB8AC3E}">
        <p14:creationId xmlns:p14="http://schemas.microsoft.com/office/powerpoint/2010/main" val="185239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71" name="Group 31"/>
          <p:cNvGrpSpPr>
            <a:grpSpLocks/>
          </p:cNvGrpSpPr>
          <p:nvPr/>
        </p:nvGrpSpPr>
        <p:grpSpPr bwMode="auto">
          <a:xfrm>
            <a:off x="611188" y="4437063"/>
            <a:ext cx="682625" cy="531812"/>
            <a:chOff x="657" y="2795"/>
            <a:chExt cx="430" cy="335"/>
          </a:xfrm>
        </p:grpSpPr>
        <p:grpSp>
          <p:nvGrpSpPr>
            <p:cNvPr id="317449" name="Group 9"/>
            <p:cNvGrpSpPr>
              <a:grpSpLocks/>
            </p:cNvGrpSpPr>
            <p:nvPr/>
          </p:nvGrpSpPr>
          <p:grpSpPr bwMode="auto">
            <a:xfrm>
              <a:off x="721" y="2994"/>
              <a:ext cx="244" cy="136"/>
              <a:chOff x="861" y="1298"/>
              <a:chExt cx="310" cy="181"/>
            </a:xfrm>
          </p:grpSpPr>
          <p:sp>
            <p:nvSpPr>
              <p:cNvPr id="317445" name="Oval 5"/>
              <p:cNvSpPr>
                <a:spLocks noChangeArrowheads="1"/>
              </p:cNvSpPr>
              <p:nvPr/>
            </p:nvSpPr>
            <p:spPr bwMode="auto">
              <a:xfrm>
                <a:off x="930" y="1298"/>
                <a:ext cx="181" cy="181"/>
              </a:xfrm>
              <a:prstGeom prst="ellipse">
                <a:avLst/>
              </a:prstGeom>
              <a:gradFill rotWithShape="1">
                <a:gsLst>
                  <a:gs pos="0">
                    <a:srgbClr val="FF7C80"/>
                  </a:gs>
                  <a:gs pos="100000">
                    <a:srgbClr val="FF7C80">
                      <a:gamma/>
                      <a:tint val="69804"/>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446" name="Line 6"/>
              <p:cNvSpPr>
                <a:spLocks noChangeShapeType="1"/>
              </p:cNvSpPr>
              <p:nvPr/>
            </p:nvSpPr>
            <p:spPr bwMode="auto">
              <a:xfrm flipV="1">
                <a:off x="861" y="1309"/>
                <a:ext cx="310" cy="148"/>
              </a:xfrm>
              <a:prstGeom prst="line">
                <a:avLst/>
              </a:prstGeom>
              <a:noFill/>
              <a:ln w="9525">
                <a:solidFill>
                  <a:srgbClr val="F1250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451" name="Line 11"/>
            <p:cNvSpPr>
              <a:spLocks noChangeShapeType="1"/>
            </p:cNvSpPr>
            <p:nvPr/>
          </p:nvSpPr>
          <p:spPr bwMode="auto">
            <a:xfrm>
              <a:off x="657" y="2931"/>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52" name="Line 12"/>
            <p:cNvSpPr>
              <a:spLocks noChangeShapeType="1"/>
            </p:cNvSpPr>
            <p:nvPr/>
          </p:nvSpPr>
          <p:spPr bwMode="auto">
            <a:xfrm flipV="1">
              <a:off x="657" y="3066"/>
              <a:ext cx="120"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53" name="Line 13"/>
            <p:cNvSpPr>
              <a:spLocks noChangeShapeType="1"/>
            </p:cNvSpPr>
            <p:nvPr/>
          </p:nvSpPr>
          <p:spPr bwMode="auto">
            <a:xfrm>
              <a:off x="915" y="3064"/>
              <a:ext cx="17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54" name="Line 14"/>
            <p:cNvSpPr>
              <a:spLocks noChangeShapeType="1"/>
            </p:cNvSpPr>
            <p:nvPr/>
          </p:nvSpPr>
          <p:spPr bwMode="auto">
            <a:xfrm flipV="1">
              <a:off x="848" y="2798"/>
              <a:ext cx="0" cy="193"/>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55" name="Line 15"/>
            <p:cNvSpPr>
              <a:spLocks noChangeShapeType="1"/>
            </p:cNvSpPr>
            <p:nvPr/>
          </p:nvSpPr>
          <p:spPr bwMode="auto">
            <a:xfrm flipH="1">
              <a:off x="748" y="2795"/>
              <a:ext cx="1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7549" name="Group 109"/>
          <p:cNvGrpSpPr>
            <a:grpSpLocks/>
          </p:cNvGrpSpPr>
          <p:nvPr/>
        </p:nvGrpSpPr>
        <p:grpSpPr bwMode="auto">
          <a:xfrm>
            <a:off x="654050" y="2109788"/>
            <a:ext cx="533400" cy="441325"/>
            <a:chOff x="412" y="1329"/>
            <a:chExt cx="336" cy="278"/>
          </a:xfrm>
        </p:grpSpPr>
        <p:grpSp>
          <p:nvGrpSpPr>
            <p:cNvPr id="317450" name="Group 10"/>
            <p:cNvGrpSpPr>
              <a:grpSpLocks/>
            </p:cNvGrpSpPr>
            <p:nvPr/>
          </p:nvGrpSpPr>
          <p:grpSpPr bwMode="auto">
            <a:xfrm>
              <a:off x="521" y="1329"/>
              <a:ext cx="219" cy="135"/>
              <a:chOff x="793" y="2965"/>
              <a:chExt cx="310" cy="181"/>
            </a:xfrm>
          </p:grpSpPr>
          <p:sp>
            <p:nvSpPr>
              <p:cNvPr id="317447" name="Oval 7"/>
              <p:cNvSpPr>
                <a:spLocks noChangeArrowheads="1"/>
              </p:cNvSpPr>
              <p:nvPr/>
            </p:nvSpPr>
            <p:spPr bwMode="auto">
              <a:xfrm>
                <a:off x="862" y="2965"/>
                <a:ext cx="181" cy="181"/>
              </a:xfrm>
              <a:prstGeom prst="ellipse">
                <a:avLst/>
              </a:prstGeom>
              <a:solidFill>
                <a:srgbClr val="66FFCC"/>
              </a:soli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448" name="Line 8"/>
              <p:cNvSpPr>
                <a:spLocks noChangeShapeType="1"/>
              </p:cNvSpPr>
              <p:nvPr/>
            </p:nvSpPr>
            <p:spPr bwMode="auto">
              <a:xfrm flipV="1">
                <a:off x="793" y="2976"/>
                <a:ext cx="310" cy="148"/>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456" name="Line 16"/>
            <p:cNvSpPr>
              <a:spLocks noChangeShapeType="1"/>
            </p:cNvSpPr>
            <p:nvPr/>
          </p:nvSpPr>
          <p:spPr bwMode="auto">
            <a:xfrm flipV="1">
              <a:off x="412" y="1389"/>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57" name="Line 17"/>
            <p:cNvSpPr>
              <a:spLocks noChangeShapeType="1"/>
            </p:cNvSpPr>
            <p:nvPr/>
          </p:nvSpPr>
          <p:spPr bwMode="auto">
            <a:xfrm>
              <a:off x="413" y="1389"/>
              <a:ext cx="154"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58" name="Line 18"/>
            <p:cNvSpPr>
              <a:spLocks noChangeShapeType="1"/>
            </p:cNvSpPr>
            <p:nvPr/>
          </p:nvSpPr>
          <p:spPr bwMode="auto">
            <a:xfrm>
              <a:off x="636" y="1464"/>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59" name="Line 19"/>
            <p:cNvSpPr>
              <a:spLocks noChangeShapeType="1"/>
            </p:cNvSpPr>
            <p:nvPr/>
          </p:nvSpPr>
          <p:spPr bwMode="auto">
            <a:xfrm flipV="1">
              <a:off x="464" y="1606"/>
              <a:ext cx="284"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444" name="AutoShape 4"/>
          <p:cNvSpPr>
            <a:spLocks noChangeArrowheads="1"/>
          </p:cNvSpPr>
          <p:nvPr/>
        </p:nvSpPr>
        <p:spPr bwMode="auto">
          <a:xfrm>
            <a:off x="468313" y="2420938"/>
            <a:ext cx="287337" cy="2232025"/>
          </a:xfrm>
          <a:prstGeom prst="roundRect">
            <a:avLst>
              <a:gd name="adj" fmla="val 50000"/>
            </a:avLst>
          </a:prstGeom>
          <a:gradFill rotWithShape="1">
            <a:gsLst>
              <a:gs pos="0">
                <a:schemeClr val="accent1"/>
              </a:gs>
              <a:gs pos="100000">
                <a:schemeClr val="accent1">
                  <a:gamma/>
                  <a:shade val="46275"/>
                  <a:invGamma/>
                </a:scheme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489" name="Line 49"/>
          <p:cNvSpPr>
            <a:spLocks noChangeShapeType="1"/>
          </p:cNvSpPr>
          <p:nvPr/>
        </p:nvSpPr>
        <p:spPr bwMode="auto">
          <a:xfrm>
            <a:off x="179388" y="3429000"/>
            <a:ext cx="2889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7612" name="Group 172"/>
          <p:cNvGrpSpPr>
            <a:grpSpLocks/>
          </p:cNvGrpSpPr>
          <p:nvPr/>
        </p:nvGrpSpPr>
        <p:grpSpPr bwMode="auto">
          <a:xfrm>
            <a:off x="2411413" y="620713"/>
            <a:ext cx="5286375" cy="2232025"/>
            <a:chOff x="1519" y="391"/>
            <a:chExt cx="3330" cy="1406"/>
          </a:xfrm>
        </p:grpSpPr>
        <p:sp>
          <p:nvSpPr>
            <p:cNvPr id="317490" name="Line 50"/>
            <p:cNvSpPr>
              <a:spLocks noChangeShapeType="1"/>
            </p:cNvSpPr>
            <p:nvPr/>
          </p:nvSpPr>
          <p:spPr bwMode="auto">
            <a:xfrm>
              <a:off x="3130" y="1162"/>
              <a:ext cx="318" cy="0"/>
            </a:xfrm>
            <a:prstGeom prst="line">
              <a:avLst/>
            </a:prstGeom>
            <a:noFill/>
            <a:ln w="28575">
              <a:solidFill>
                <a:schemeClr val="tx1"/>
              </a:solidFill>
              <a:prstDash val="dash"/>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7550" name="Group 110"/>
            <p:cNvGrpSpPr>
              <a:grpSpLocks/>
            </p:cNvGrpSpPr>
            <p:nvPr/>
          </p:nvGrpSpPr>
          <p:grpSpPr bwMode="auto">
            <a:xfrm>
              <a:off x="1610" y="391"/>
              <a:ext cx="336" cy="278"/>
              <a:chOff x="412" y="1329"/>
              <a:chExt cx="336" cy="278"/>
            </a:xfrm>
          </p:grpSpPr>
          <p:grpSp>
            <p:nvGrpSpPr>
              <p:cNvPr id="317551" name="Group 111"/>
              <p:cNvGrpSpPr>
                <a:grpSpLocks/>
              </p:cNvGrpSpPr>
              <p:nvPr/>
            </p:nvGrpSpPr>
            <p:grpSpPr bwMode="auto">
              <a:xfrm>
                <a:off x="521" y="1329"/>
                <a:ext cx="219" cy="135"/>
                <a:chOff x="793" y="2965"/>
                <a:chExt cx="310" cy="181"/>
              </a:xfrm>
            </p:grpSpPr>
            <p:sp>
              <p:nvSpPr>
                <p:cNvPr id="317552" name="Oval 112"/>
                <p:cNvSpPr>
                  <a:spLocks noChangeArrowheads="1"/>
                </p:cNvSpPr>
                <p:nvPr/>
              </p:nvSpPr>
              <p:spPr bwMode="auto">
                <a:xfrm>
                  <a:off x="862" y="2965"/>
                  <a:ext cx="181" cy="181"/>
                </a:xfrm>
                <a:prstGeom prst="ellipse">
                  <a:avLst/>
                </a:prstGeom>
                <a:solidFill>
                  <a:srgbClr val="66FFCC"/>
                </a:soli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53" name="Line 113"/>
                <p:cNvSpPr>
                  <a:spLocks noChangeShapeType="1"/>
                </p:cNvSpPr>
                <p:nvPr/>
              </p:nvSpPr>
              <p:spPr bwMode="auto">
                <a:xfrm flipV="1">
                  <a:off x="793" y="2976"/>
                  <a:ext cx="310" cy="148"/>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554" name="Line 114"/>
              <p:cNvSpPr>
                <a:spLocks noChangeShapeType="1"/>
              </p:cNvSpPr>
              <p:nvPr/>
            </p:nvSpPr>
            <p:spPr bwMode="auto">
              <a:xfrm flipV="1">
                <a:off x="412" y="1389"/>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55" name="Line 115"/>
              <p:cNvSpPr>
                <a:spLocks noChangeShapeType="1"/>
              </p:cNvSpPr>
              <p:nvPr/>
            </p:nvSpPr>
            <p:spPr bwMode="auto">
              <a:xfrm>
                <a:off x="413" y="1389"/>
                <a:ext cx="154"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56" name="Line 116"/>
              <p:cNvSpPr>
                <a:spLocks noChangeShapeType="1"/>
              </p:cNvSpPr>
              <p:nvPr/>
            </p:nvSpPr>
            <p:spPr bwMode="auto">
              <a:xfrm>
                <a:off x="636" y="1464"/>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57" name="Line 117"/>
              <p:cNvSpPr>
                <a:spLocks noChangeShapeType="1"/>
              </p:cNvSpPr>
              <p:nvPr/>
            </p:nvSpPr>
            <p:spPr bwMode="auto">
              <a:xfrm flipV="1">
                <a:off x="464" y="1606"/>
                <a:ext cx="284"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474" name="AutoShape 34"/>
            <p:cNvSpPr>
              <a:spLocks noChangeArrowheads="1"/>
            </p:cNvSpPr>
            <p:nvPr/>
          </p:nvSpPr>
          <p:spPr bwMode="auto">
            <a:xfrm>
              <a:off x="1519" y="572"/>
              <a:ext cx="182" cy="635"/>
            </a:xfrm>
            <a:prstGeom prst="roundRect">
              <a:avLst>
                <a:gd name="adj" fmla="val 50000"/>
              </a:avLst>
            </a:prstGeom>
            <a:gradFill rotWithShape="1">
              <a:gsLst>
                <a:gs pos="0">
                  <a:schemeClr val="accent1"/>
                </a:gs>
                <a:gs pos="100000">
                  <a:schemeClr val="accent1">
                    <a:gamma/>
                    <a:shade val="46275"/>
                    <a:invGamma/>
                  </a:scheme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17558" name="Group 118"/>
            <p:cNvGrpSpPr>
              <a:grpSpLocks/>
            </p:cNvGrpSpPr>
            <p:nvPr/>
          </p:nvGrpSpPr>
          <p:grpSpPr bwMode="auto">
            <a:xfrm>
              <a:off x="2200" y="391"/>
              <a:ext cx="336" cy="278"/>
              <a:chOff x="412" y="1329"/>
              <a:chExt cx="336" cy="278"/>
            </a:xfrm>
          </p:grpSpPr>
          <p:grpSp>
            <p:nvGrpSpPr>
              <p:cNvPr id="317559" name="Group 119"/>
              <p:cNvGrpSpPr>
                <a:grpSpLocks/>
              </p:cNvGrpSpPr>
              <p:nvPr/>
            </p:nvGrpSpPr>
            <p:grpSpPr bwMode="auto">
              <a:xfrm>
                <a:off x="521" y="1329"/>
                <a:ext cx="219" cy="135"/>
                <a:chOff x="793" y="2965"/>
                <a:chExt cx="310" cy="181"/>
              </a:xfrm>
            </p:grpSpPr>
            <p:sp>
              <p:nvSpPr>
                <p:cNvPr id="317560" name="Oval 120"/>
                <p:cNvSpPr>
                  <a:spLocks noChangeArrowheads="1"/>
                </p:cNvSpPr>
                <p:nvPr/>
              </p:nvSpPr>
              <p:spPr bwMode="auto">
                <a:xfrm>
                  <a:off x="862" y="2965"/>
                  <a:ext cx="181" cy="181"/>
                </a:xfrm>
                <a:prstGeom prst="ellipse">
                  <a:avLst/>
                </a:prstGeom>
                <a:solidFill>
                  <a:srgbClr val="66FFCC"/>
                </a:soli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61" name="Line 121"/>
                <p:cNvSpPr>
                  <a:spLocks noChangeShapeType="1"/>
                </p:cNvSpPr>
                <p:nvPr/>
              </p:nvSpPr>
              <p:spPr bwMode="auto">
                <a:xfrm flipV="1">
                  <a:off x="793" y="2976"/>
                  <a:ext cx="310" cy="148"/>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562" name="Line 122"/>
              <p:cNvSpPr>
                <a:spLocks noChangeShapeType="1"/>
              </p:cNvSpPr>
              <p:nvPr/>
            </p:nvSpPr>
            <p:spPr bwMode="auto">
              <a:xfrm flipV="1">
                <a:off x="412" y="1389"/>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63" name="Line 123"/>
              <p:cNvSpPr>
                <a:spLocks noChangeShapeType="1"/>
              </p:cNvSpPr>
              <p:nvPr/>
            </p:nvSpPr>
            <p:spPr bwMode="auto">
              <a:xfrm>
                <a:off x="413" y="1389"/>
                <a:ext cx="154"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64" name="Line 124"/>
              <p:cNvSpPr>
                <a:spLocks noChangeShapeType="1"/>
              </p:cNvSpPr>
              <p:nvPr/>
            </p:nvSpPr>
            <p:spPr bwMode="auto">
              <a:xfrm>
                <a:off x="636" y="1464"/>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65" name="Line 125"/>
              <p:cNvSpPr>
                <a:spLocks noChangeShapeType="1"/>
              </p:cNvSpPr>
              <p:nvPr/>
            </p:nvSpPr>
            <p:spPr bwMode="auto">
              <a:xfrm flipV="1">
                <a:off x="464" y="1606"/>
                <a:ext cx="284"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475" name="AutoShape 35"/>
            <p:cNvSpPr>
              <a:spLocks noChangeArrowheads="1"/>
            </p:cNvSpPr>
            <p:nvPr/>
          </p:nvSpPr>
          <p:spPr bwMode="auto">
            <a:xfrm>
              <a:off x="2101" y="572"/>
              <a:ext cx="182" cy="862"/>
            </a:xfrm>
            <a:prstGeom prst="roundRect">
              <a:avLst>
                <a:gd name="adj" fmla="val 50000"/>
              </a:avLst>
            </a:prstGeom>
            <a:gradFill rotWithShape="1">
              <a:gsLst>
                <a:gs pos="0">
                  <a:schemeClr val="accent1"/>
                </a:gs>
                <a:gs pos="100000">
                  <a:schemeClr val="accent1">
                    <a:gamma/>
                    <a:shade val="46275"/>
                    <a:invGamma/>
                  </a:scheme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17566" name="Group 126"/>
            <p:cNvGrpSpPr>
              <a:grpSpLocks/>
            </p:cNvGrpSpPr>
            <p:nvPr/>
          </p:nvGrpSpPr>
          <p:grpSpPr bwMode="auto">
            <a:xfrm>
              <a:off x="2789" y="391"/>
              <a:ext cx="336" cy="278"/>
              <a:chOff x="412" y="1329"/>
              <a:chExt cx="336" cy="278"/>
            </a:xfrm>
          </p:grpSpPr>
          <p:grpSp>
            <p:nvGrpSpPr>
              <p:cNvPr id="317567" name="Group 127"/>
              <p:cNvGrpSpPr>
                <a:grpSpLocks/>
              </p:cNvGrpSpPr>
              <p:nvPr/>
            </p:nvGrpSpPr>
            <p:grpSpPr bwMode="auto">
              <a:xfrm>
                <a:off x="521" y="1329"/>
                <a:ext cx="219" cy="135"/>
                <a:chOff x="793" y="2965"/>
                <a:chExt cx="310" cy="181"/>
              </a:xfrm>
            </p:grpSpPr>
            <p:sp>
              <p:nvSpPr>
                <p:cNvPr id="317568" name="Oval 128"/>
                <p:cNvSpPr>
                  <a:spLocks noChangeArrowheads="1"/>
                </p:cNvSpPr>
                <p:nvPr/>
              </p:nvSpPr>
              <p:spPr bwMode="auto">
                <a:xfrm>
                  <a:off x="862" y="2965"/>
                  <a:ext cx="181" cy="181"/>
                </a:xfrm>
                <a:prstGeom prst="ellipse">
                  <a:avLst/>
                </a:prstGeom>
                <a:solidFill>
                  <a:srgbClr val="66FFCC"/>
                </a:soli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69" name="Line 129"/>
                <p:cNvSpPr>
                  <a:spLocks noChangeShapeType="1"/>
                </p:cNvSpPr>
                <p:nvPr/>
              </p:nvSpPr>
              <p:spPr bwMode="auto">
                <a:xfrm flipV="1">
                  <a:off x="793" y="2976"/>
                  <a:ext cx="310" cy="148"/>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570" name="Line 130"/>
              <p:cNvSpPr>
                <a:spLocks noChangeShapeType="1"/>
              </p:cNvSpPr>
              <p:nvPr/>
            </p:nvSpPr>
            <p:spPr bwMode="auto">
              <a:xfrm flipV="1">
                <a:off x="412" y="1389"/>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71" name="Line 131"/>
              <p:cNvSpPr>
                <a:spLocks noChangeShapeType="1"/>
              </p:cNvSpPr>
              <p:nvPr/>
            </p:nvSpPr>
            <p:spPr bwMode="auto">
              <a:xfrm>
                <a:off x="413" y="1389"/>
                <a:ext cx="154"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72" name="Line 132"/>
              <p:cNvSpPr>
                <a:spLocks noChangeShapeType="1"/>
              </p:cNvSpPr>
              <p:nvPr/>
            </p:nvSpPr>
            <p:spPr bwMode="auto">
              <a:xfrm>
                <a:off x="636" y="1464"/>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73" name="Line 133"/>
              <p:cNvSpPr>
                <a:spLocks noChangeShapeType="1"/>
              </p:cNvSpPr>
              <p:nvPr/>
            </p:nvSpPr>
            <p:spPr bwMode="auto">
              <a:xfrm flipV="1">
                <a:off x="464" y="1606"/>
                <a:ext cx="284"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476" name="AutoShape 36"/>
            <p:cNvSpPr>
              <a:spLocks noChangeArrowheads="1"/>
            </p:cNvSpPr>
            <p:nvPr/>
          </p:nvSpPr>
          <p:spPr bwMode="auto">
            <a:xfrm>
              <a:off x="2683" y="572"/>
              <a:ext cx="182" cy="952"/>
            </a:xfrm>
            <a:prstGeom prst="roundRect">
              <a:avLst>
                <a:gd name="adj" fmla="val 50000"/>
              </a:avLst>
            </a:prstGeom>
            <a:gradFill rotWithShape="1">
              <a:gsLst>
                <a:gs pos="0">
                  <a:schemeClr val="accent1"/>
                </a:gs>
                <a:gs pos="100000">
                  <a:schemeClr val="accent1">
                    <a:gamma/>
                    <a:shade val="46275"/>
                    <a:invGamma/>
                  </a:scheme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17574" name="Group 134"/>
            <p:cNvGrpSpPr>
              <a:grpSpLocks/>
            </p:cNvGrpSpPr>
            <p:nvPr/>
          </p:nvGrpSpPr>
          <p:grpSpPr bwMode="auto">
            <a:xfrm>
              <a:off x="3923" y="391"/>
              <a:ext cx="336" cy="278"/>
              <a:chOff x="412" y="1329"/>
              <a:chExt cx="336" cy="278"/>
            </a:xfrm>
          </p:grpSpPr>
          <p:grpSp>
            <p:nvGrpSpPr>
              <p:cNvPr id="317575" name="Group 135"/>
              <p:cNvGrpSpPr>
                <a:grpSpLocks/>
              </p:cNvGrpSpPr>
              <p:nvPr/>
            </p:nvGrpSpPr>
            <p:grpSpPr bwMode="auto">
              <a:xfrm>
                <a:off x="521" y="1329"/>
                <a:ext cx="219" cy="135"/>
                <a:chOff x="793" y="2965"/>
                <a:chExt cx="310" cy="181"/>
              </a:xfrm>
            </p:grpSpPr>
            <p:sp>
              <p:nvSpPr>
                <p:cNvPr id="317576" name="Oval 136"/>
                <p:cNvSpPr>
                  <a:spLocks noChangeArrowheads="1"/>
                </p:cNvSpPr>
                <p:nvPr/>
              </p:nvSpPr>
              <p:spPr bwMode="auto">
                <a:xfrm>
                  <a:off x="862" y="2965"/>
                  <a:ext cx="181" cy="181"/>
                </a:xfrm>
                <a:prstGeom prst="ellipse">
                  <a:avLst/>
                </a:prstGeom>
                <a:solidFill>
                  <a:srgbClr val="66FFCC"/>
                </a:soli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77" name="Line 137"/>
                <p:cNvSpPr>
                  <a:spLocks noChangeShapeType="1"/>
                </p:cNvSpPr>
                <p:nvPr/>
              </p:nvSpPr>
              <p:spPr bwMode="auto">
                <a:xfrm flipV="1">
                  <a:off x="793" y="2976"/>
                  <a:ext cx="310" cy="148"/>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578" name="Line 138"/>
              <p:cNvSpPr>
                <a:spLocks noChangeShapeType="1"/>
              </p:cNvSpPr>
              <p:nvPr/>
            </p:nvSpPr>
            <p:spPr bwMode="auto">
              <a:xfrm flipV="1">
                <a:off x="412" y="1389"/>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79" name="Line 139"/>
              <p:cNvSpPr>
                <a:spLocks noChangeShapeType="1"/>
              </p:cNvSpPr>
              <p:nvPr/>
            </p:nvSpPr>
            <p:spPr bwMode="auto">
              <a:xfrm>
                <a:off x="413" y="1389"/>
                <a:ext cx="154"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80" name="Line 140"/>
              <p:cNvSpPr>
                <a:spLocks noChangeShapeType="1"/>
              </p:cNvSpPr>
              <p:nvPr/>
            </p:nvSpPr>
            <p:spPr bwMode="auto">
              <a:xfrm>
                <a:off x="636" y="1464"/>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81" name="Line 141"/>
              <p:cNvSpPr>
                <a:spLocks noChangeShapeType="1"/>
              </p:cNvSpPr>
              <p:nvPr/>
            </p:nvSpPr>
            <p:spPr bwMode="auto">
              <a:xfrm flipV="1">
                <a:off x="464" y="1606"/>
                <a:ext cx="284"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478" name="AutoShape 38"/>
            <p:cNvSpPr>
              <a:spLocks noChangeArrowheads="1"/>
            </p:cNvSpPr>
            <p:nvPr/>
          </p:nvSpPr>
          <p:spPr bwMode="auto">
            <a:xfrm>
              <a:off x="3847" y="572"/>
              <a:ext cx="182" cy="1134"/>
            </a:xfrm>
            <a:prstGeom prst="roundRect">
              <a:avLst>
                <a:gd name="adj" fmla="val 50000"/>
              </a:avLst>
            </a:prstGeom>
            <a:gradFill rotWithShape="1">
              <a:gsLst>
                <a:gs pos="0">
                  <a:schemeClr val="accent1"/>
                </a:gs>
                <a:gs pos="100000">
                  <a:schemeClr val="accent1">
                    <a:gamma/>
                    <a:shade val="46275"/>
                    <a:invGamma/>
                  </a:scheme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17582" name="Group 142"/>
            <p:cNvGrpSpPr>
              <a:grpSpLocks/>
            </p:cNvGrpSpPr>
            <p:nvPr/>
          </p:nvGrpSpPr>
          <p:grpSpPr bwMode="auto">
            <a:xfrm>
              <a:off x="4513" y="391"/>
              <a:ext cx="336" cy="278"/>
              <a:chOff x="412" y="1329"/>
              <a:chExt cx="336" cy="278"/>
            </a:xfrm>
          </p:grpSpPr>
          <p:grpSp>
            <p:nvGrpSpPr>
              <p:cNvPr id="317583" name="Group 143"/>
              <p:cNvGrpSpPr>
                <a:grpSpLocks/>
              </p:cNvGrpSpPr>
              <p:nvPr/>
            </p:nvGrpSpPr>
            <p:grpSpPr bwMode="auto">
              <a:xfrm>
                <a:off x="521" y="1329"/>
                <a:ext cx="219" cy="135"/>
                <a:chOff x="793" y="2965"/>
                <a:chExt cx="310" cy="181"/>
              </a:xfrm>
            </p:grpSpPr>
            <p:sp>
              <p:nvSpPr>
                <p:cNvPr id="317584" name="Oval 144"/>
                <p:cNvSpPr>
                  <a:spLocks noChangeArrowheads="1"/>
                </p:cNvSpPr>
                <p:nvPr/>
              </p:nvSpPr>
              <p:spPr bwMode="auto">
                <a:xfrm>
                  <a:off x="862" y="2965"/>
                  <a:ext cx="181" cy="181"/>
                </a:xfrm>
                <a:prstGeom prst="ellipse">
                  <a:avLst/>
                </a:prstGeom>
                <a:solidFill>
                  <a:srgbClr val="66FFCC"/>
                </a:soli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85" name="Line 145"/>
                <p:cNvSpPr>
                  <a:spLocks noChangeShapeType="1"/>
                </p:cNvSpPr>
                <p:nvPr/>
              </p:nvSpPr>
              <p:spPr bwMode="auto">
                <a:xfrm flipV="1">
                  <a:off x="793" y="2976"/>
                  <a:ext cx="310" cy="148"/>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586" name="Line 146"/>
              <p:cNvSpPr>
                <a:spLocks noChangeShapeType="1"/>
              </p:cNvSpPr>
              <p:nvPr/>
            </p:nvSpPr>
            <p:spPr bwMode="auto">
              <a:xfrm flipV="1">
                <a:off x="412" y="1389"/>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87" name="Line 147"/>
              <p:cNvSpPr>
                <a:spLocks noChangeShapeType="1"/>
              </p:cNvSpPr>
              <p:nvPr/>
            </p:nvSpPr>
            <p:spPr bwMode="auto">
              <a:xfrm>
                <a:off x="413" y="1389"/>
                <a:ext cx="154"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88" name="Line 148"/>
              <p:cNvSpPr>
                <a:spLocks noChangeShapeType="1"/>
              </p:cNvSpPr>
              <p:nvPr/>
            </p:nvSpPr>
            <p:spPr bwMode="auto">
              <a:xfrm>
                <a:off x="636" y="1464"/>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89" name="Line 149"/>
              <p:cNvSpPr>
                <a:spLocks noChangeShapeType="1"/>
              </p:cNvSpPr>
              <p:nvPr/>
            </p:nvSpPr>
            <p:spPr bwMode="auto">
              <a:xfrm flipV="1">
                <a:off x="464" y="1606"/>
                <a:ext cx="284"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479" name="AutoShape 39"/>
            <p:cNvSpPr>
              <a:spLocks noChangeArrowheads="1"/>
            </p:cNvSpPr>
            <p:nvPr/>
          </p:nvSpPr>
          <p:spPr bwMode="auto">
            <a:xfrm>
              <a:off x="4429" y="572"/>
              <a:ext cx="182" cy="1225"/>
            </a:xfrm>
            <a:prstGeom prst="roundRect">
              <a:avLst>
                <a:gd name="adj" fmla="val 50000"/>
              </a:avLst>
            </a:prstGeom>
            <a:gradFill rotWithShape="1">
              <a:gsLst>
                <a:gs pos="0">
                  <a:schemeClr val="accent1"/>
                </a:gs>
                <a:gs pos="100000">
                  <a:schemeClr val="accent1">
                    <a:gamma/>
                    <a:shade val="46275"/>
                    <a:invGamma/>
                  </a:scheme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7614" name="Group 174"/>
          <p:cNvGrpSpPr>
            <a:grpSpLocks/>
          </p:cNvGrpSpPr>
          <p:nvPr/>
        </p:nvGrpSpPr>
        <p:grpSpPr bwMode="auto">
          <a:xfrm>
            <a:off x="1258888" y="1916113"/>
            <a:ext cx="5976937" cy="3384550"/>
            <a:chOff x="793" y="1207"/>
            <a:chExt cx="3765" cy="2132"/>
          </a:xfrm>
        </p:grpSpPr>
        <p:sp>
          <p:nvSpPr>
            <p:cNvPr id="317492" name="Line 52"/>
            <p:cNvSpPr>
              <a:spLocks noChangeShapeType="1"/>
            </p:cNvSpPr>
            <p:nvPr/>
          </p:nvSpPr>
          <p:spPr bwMode="auto">
            <a:xfrm flipV="1">
              <a:off x="1519" y="2568"/>
              <a:ext cx="0" cy="753"/>
            </a:xfrm>
            <a:prstGeom prst="line">
              <a:avLst/>
            </a:prstGeom>
            <a:noFill/>
            <a:ln w="9525">
              <a:solidFill>
                <a:srgbClr val="A5002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94" name="Line 54"/>
            <p:cNvSpPr>
              <a:spLocks noChangeShapeType="1"/>
            </p:cNvSpPr>
            <p:nvPr/>
          </p:nvSpPr>
          <p:spPr bwMode="auto">
            <a:xfrm flipV="1">
              <a:off x="2109" y="2568"/>
              <a:ext cx="0" cy="526"/>
            </a:xfrm>
            <a:prstGeom prst="line">
              <a:avLst/>
            </a:prstGeom>
            <a:noFill/>
            <a:ln w="9525">
              <a:solidFill>
                <a:srgbClr val="A5002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95" name="Line 55"/>
            <p:cNvSpPr>
              <a:spLocks noChangeShapeType="1"/>
            </p:cNvSpPr>
            <p:nvPr/>
          </p:nvSpPr>
          <p:spPr bwMode="auto">
            <a:xfrm flipV="1">
              <a:off x="2699" y="2568"/>
              <a:ext cx="0" cy="436"/>
            </a:xfrm>
            <a:prstGeom prst="line">
              <a:avLst/>
            </a:prstGeom>
            <a:noFill/>
            <a:ln w="9525">
              <a:solidFill>
                <a:srgbClr val="A5002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96" name="Line 56"/>
            <p:cNvSpPr>
              <a:spLocks noChangeShapeType="1"/>
            </p:cNvSpPr>
            <p:nvPr/>
          </p:nvSpPr>
          <p:spPr bwMode="auto">
            <a:xfrm flipV="1">
              <a:off x="3878" y="2568"/>
              <a:ext cx="0" cy="273"/>
            </a:xfrm>
            <a:prstGeom prst="line">
              <a:avLst/>
            </a:prstGeom>
            <a:noFill/>
            <a:ln w="9525">
              <a:solidFill>
                <a:srgbClr val="A5002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97" name="Line 57"/>
            <p:cNvSpPr>
              <a:spLocks noChangeShapeType="1"/>
            </p:cNvSpPr>
            <p:nvPr/>
          </p:nvSpPr>
          <p:spPr bwMode="auto">
            <a:xfrm flipV="1">
              <a:off x="4422" y="2568"/>
              <a:ext cx="0" cy="164"/>
            </a:xfrm>
            <a:prstGeom prst="line">
              <a:avLst/>
            </a:prstGeom>
            <a:noFill/>
            <a:ln w="9525">
              <a:solidFill>
                <a:srgbClr val="A5002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98" name="Line 58"/>
            <p:cNvSpPr>
              <a:spLocks noChangeShapeType="1"/>
            </p:cNvSpPr>
            <p:nvPr/>
          </p:nvSpPr>
          <p:spPr bwMode="auto">
            <a:xfrm flipH="1">
              <a:off x="1565" y="2024"/>
              <a:ext cx="2903" cy="0"/>
            </a:xfrm>
            <a:prstGeom prst="line">
              <a:avLst/>
            </a:prstGeom>
            <a:noFill/>
            <a:ln w="9525">
              <a:solidFill>
                <a:srgbClr val="A5002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99" name="Line 59"/>
            <p:cNvSpPr>
              <a:spLocks noChangeShapeType="1"/>
            </p:cNvSpPr>
            <p:nvPr/>
          </p:nvSpPr>
          <p:spPr bwMode="auto">
            <a:xfrm flipH="1" flipV="1">
              <a:off x="1565" y="1207"/>
              <a:ext cx="0" cy="817"/>
            </a:xfrm>
            <a:prstGeom prst="line">
              <a:avLst/>
            </a:prstGeom>
            <a:noFill/>
            <a:ln w="9525">
              <a:solidFill>
                <a:srgbClr val="A5002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00" name="Line 60"/>
            <p:cNvSpPr>
              <a:spLocks noChangeShapeType="1"/>
            </p:cNvSpPr>
            <p:nvPr/>
          </p:nvSpPr>
          <p:spPr bwMode="auto">
            <a:xfrm flipV="1">
              <a:off x="2154" y="1434"/>
              <a:ext cx="0" cy="590"/>
            </a:xfrm>
            <a:prstGeom prst="line">
              <a:avLst/>
            </a:prstGeom>
            <a:noFill/>
            <a:ln w="9525">
              <a:solidFill>
                <a:srgbClr val="A5002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01" name="Line 61"/>
            <p:cNvSpPr>
              <a:spLocks noChangeShapeType="1"/>
            </p:cNvSpPr>
            <p:nvPr/>
          </p:nvSpPr>
          <p:spPr bwMode="auto">
            <a:xfrm flipV="1">
              <a:off x="2744" y="1525"/>
              <a:ext cx="0" cy="499"/>
            </a:xfrm>
            <a:prstGeom prst="line">
              <a:avLst/>
            </a:prstGeom>
            <a:noFill/>
            <a:ln w="9525">
              <a:solidFill>
                <a:srgbClr val="A5002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02" name="Line 62"/>
            <p:cNvSpPr>
              <a:spLocks noChangeShapeType="1"/>
            </p:cNvSpPr>
            <p:nvPr/>
          </p:nvSpPr>
          <p:spPr bwMode="auto">
            <a:xfrm flipV="1">
              <a:off x="3923" y="1706"/>
              <a:ext cx="0" cy="318"/>
            </a:xfrm>
            <a:prstGeom prst="line">
              <a:avLst/>
            </a:prstGeom>
            <a:noFill/>
            <a:ln w="9525">
              <a:solidFill>
                <a:srgbClr val="A5002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03" name="Line 63"/>
            <p:cNvSpPr>
              <a:spLocks noChangeShapeType="1"/>
            </p:cNvSpPr>
            <p:nvPr/>
          </p:nvSpPr>
          <p:spPr bwMode="auto">
            <a:xfrm flipV="1">
              <a:off x="4468" y="1797"/>
              <a:ext cx="0" cy="227"/>
            </a:xfrm>
            <a:prstGeom prst="line">
              <a:avLst/>
            </a:prstGeom>
            <a:noFill/>
            <a:ln w="9525">
              <a:solidFill>
                <a:srgbClr val="A5002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0" name="Line 150"/>
            <p:cNvSpPr>
              <a:spLocks noChangeShapeType="1"/>
            </p:cNvSpPr>
            <p:nvPr/>
          </p:nvSpPr>
          <p:spPr bwMode="auto">
            <a:xfrm>
              <a:off x="1519" y="2568"/>
              <a:ext cx="2903" cy="0"/>
            </a:xfrm>
            <a:prstGeom prst="line">
              <a:avLst/>
            </a:prstGeom>
            <a:noFill/>
            <a:ln w="9525">
              <a:solidFill>
                <a:srgbClr val="A5002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1" name="Line 151"/>
            <p:cNvSpPr>
              <a:spLocks noChangeShapeType="1"/>
            </p:cNvSpPr>
            <p:nvPr/>
          </p:nvSpPr>
          <p:spPr bwMode="auto">
            <a:xfrm flipV="1">
              <a:off x="1655" y="2024"/>
              <a:ext cx="0" cy="544"/>
            </a:xfrm>
            <a:prstGeom prst="line">
              <a:avLst/>
            </a:prstGeom>
            <a:noFill/>
            <a:ln w="9525">
              <a:solidFill>
                <a:srgbClr val="A5002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2" name="Line 152"/>
            <p:cNvSpPr>
              <a:spLocks noChangeShapeType="1"/>
            </p:cNvSpPr>
            <p:nvPr/>
          </p:nvSpPr>
          <p:spPr bwMode="auto">
            <a:xfrm>
              <a:off x="1655" y="1933"/>
              <a:ext cx="2903" cy="0"/>
            </a:xfrm>
            <a:prstGeom prst="line">
              <a:avLst/>
            </a:prstGeom>
            <a:noFill/>
            <a:ln w="9525">
              <a:solidFill>
                <a:srgbClr val="0000FF"/>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3" name="Line 153"/>
            <p:cNvSpPr>
              <a:spLocks noChangeShapeType="1"/>
            </p:cNvSpPr>
            <p:nvPr/>
          </p:nvSpPr>
          <p:spPr bwMode="auto">
            <a:xfrm>
              <a:off x="1565" y="2478"/>
              <a:ext cx="2948" cy="0"/>
            </a:xfrm>
            <a:prstGeom prst="line">
              <a:avLst/>
            </a:prstGeom>
            <a:noFill/>
            <a:ln w="9525">
              <a:solidFill>
                <a:srgbClr val="0000FF"/>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4" name="Line 154"/>
            <p:cNvSpPr>
              <a:spLocks noChangeShapeType="1"/>
            </p:cNvSpPr>
            <p:nvPr/>
          </p:nvSpPr>
          <p:spPr bwMode="auto">
            <a:xfrm>
              <a:off x="1655" y="1207"/>
              <a:ext cx="0" cy="726"/>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5" name="Line 155"/>
            <p:cNvSpPr>
              <a:spLocks noChangeShapeType="1"/>
            </p:cNvSpPr>
            <p:nvPr/>
          </p:nvSpPr>
          <p:spPr bwMode="auto">
            <a:xfrm>
              <a:off x="2245" y="1434"/>
              <a:ext cx="0" cy="499"/>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6" name="Line 156"/>
            <p:cNvSpPr>
              <a:spLocks noChangeShapeType="1"/>
            </p:cNvSpPr>
            <p:nvPr/>
          </p:nvSpPr>
          <p:spPr bwMode="auto">
            <a:xfrm>
              <a:off x="2835" y="1525"/>
              <a:ext cx="0" cy="408"/>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7" name="Line 157"/>
            <p:cNvSpPr>
              <a:spLocks noChangeShapeType="1"/>
            </p:cNvSpPr>
            <p:nvPr/>
          </p:nvSpPr>
          <p:spPr bwMode="auto">
            <a:xfrm>
              <a:off x="3969" y="1706"/>
              <a:ext cx="0" cy="227"/>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8" name="Line 158"/>
            <p:cNvSpPr>
              <a:spLocks noChangeShapeType="1"/>
            </p:cNvSpPr>
            <p:nvPr/>
          </p:nvSpPr>
          <p:spPr bwMode="auto">
            <a:xfrm>
              <a:off x="4558" y="1797"/>
              <a:ext cx="0" cy="136"/>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9" name="Line 159"/>
            <p:cNvSpPr>
              <a:spLocks noChangeShapeType="1"/>
            </p:cNvSpPr>
            <p:nvPr/>
          </p:nvSpPr>
          <p:spPr bwMode="auto">
            <a:xfrm>
              <a:off x="1565" y="2478"/>
              <a:ext cx="0" cy="861"/>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00" name="Line 160"/>
            <p:cNvSpPr>
              <a:spLocks noChangeShapeType="1"/>
            </p:cNvSpPr>
            <p:nvPr/>
          </p:nvSpPr>
          <p:spPr bwMode="auto">
            <a:xfrm>
              <a:off x="2200" y="2478"/>
              <a:ext cx="0" cy="635"/>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01" name="Line 161"/>
            <p:cNvSpPr>
              <a:spLocks noChangeShapeType="1"/>
            </p:cNvSpPr>
            <p:nvPr/>
          </p:nvSpPr>
          <p:spPr bwMode="auto">
            <a:xfrm>
              <a:off x="2789" y="2478"/>
              <a:ext cx="0" cy="544"/>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02" name="Line 162"/>
            <p:cNvSpPr>
              <a:spLocks noChangeShapeType="1"/>
            </p:cNvSpPr>
            <p:nvPr/>
          </p:nvSpPr>
          <p:spPr bwMode="auto">
            <a:xfrm>
              <a:off x="3923" y="2478"/>
              <a:ext cx="0" cy="362"/>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03" name="Line 163"/>
            <p:cNvSpPr>
              <a:spLocks noChangeShapeType="1"/>
            </p:cNvSpPr>
            <p:nvPr/>
          </p:nvSpPr>
          <p:spPr bwMode="auto">
            <a:xfrm>
              <a:off x="4513" y="2478"/>
              <a:ext cx="0" cy="272"/>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05" name="Line 165"/>
            <p:cNvSpPr>
              <a:spLocks noChangeShapeType="1"/>
            </p:cNvSpPr>
            <p:nvPr/>
          </p:nvSpPr>
          <p:spPr bwMode="auto">
            <a:xfrm>
              <a:off x="1791" y="1933"/>
              <a:ext cx="0" cy="545"/>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06" name="Rectangle 166"/>
            <p:cNvSpPr>
              <a:spLocks noChangeArrowheads="1"/>
            </p:cNvSpPr>
            <p:nvPr/>
          </p:nvSpPr>
          <p:spPr bwMode="auto">
            <a:xfrm>
              <a:off x="1066" y="2206"/>
              <a:ext cx="226" cy="90"/>
            </a:xfrm>
            <a:prstGeom prst="rect">
              <a:avLst/>
            </a:prstGeom>
            <a:solidFill>
              <a:schemeClr val="accent1"/>
            </a:solidFill>
            <a:ln w="9525">
              <a:solidFill>
                <a:schemeClr val="tx1"/>
              </a:solidFill>
              <a:miter lim="800000"/>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07" name="Line 167"/>
            <p:cNvSpPr>
              <a:spLocks noChangeShapeType="1"/>
            </p:cNvSpPr>
            <p:nvPr/>
          </p:nvSpPr>
          <p:spPr bwMode="auto">
            <a:xfrm>
              <a:off x="793" y="2251"/>
              <a:ext cx="27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08" name="Line 168"/>
            <p:cNvSpPr>
              <a:spLocks noChangeShapeType="1"/>
            </p:cNvSpPr>
            <p:nvPr/>
          </p:nvSpPr>
          <p:spPr bwMode="auto">
            <a:xfrm flipV="1">
              <a:off x="1202" y="2115"/>
              <a:ext cx="0" cy="91"/>
            </a:xfrm>
            <a:prstGeom prst="line">
              <a:avLst/>
            </a:prstGeom>
            <a:noFill/>
            <a:ln w="9525">
              <a:solidFill>
                <a:srgbClr val="A5002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09" name="Line 169"/>
            <p:cNvSpPr>
              <a:spLocks noChangeShapeType="1"/>
            </p:cNvSpPr>
            <p:nvPr/>
          </p:nvSpPr>
          <p:spPr bwMode="auto">
            <a:xfrm>
              <a:off x="1202" y="2296"/>
              <a:ext cx="0" cy="91"/>
            </a:xfrm>
            <a:prstGeom prst="line">
              <a:avLst/>
            </a:prstGeom>
            <a:noFill/>
            <a:ln w="9525">
              <a:solidFill>
                <a:srgbClr val="0000FF"/>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10" name="Line 170"/>
            <p:cNvSpPr>
              <a:spLocks noChangeShapeType="1"/>
            </p:cNvSpPr>
            <p:nvPr/>
          </p:nvSpPr>
          <p:spPr bwMode="auto">
            <a:xfrm>
              <a:off x="1202" y="2387"/>
              <a:ext cx="589" cy="0"/>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11" name="Line 171"/>
            <p:cNvSpPr>
              <a:spLocks noChangeShapeType="1"/>
            </p:cNvSpPr>
            <p:nvPr/>
          </p:nvSpPr>
          <p:spPr bwMode="auto">
            <a:xfrm>
              <a:off x="1202" y="2115"/>
              <a:ext cx="453" cy="0"/>
            </a:xfrm>
            <a:prstGeom prst="line">
              <a:avLst/>
            </a:prstGeom>
            <a:noFill/>
            <a:ln w="9525">
              <a:solidFill>
                <a:srgbClr val="A5002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7615" name="Group 175"/>
          <p:cNvGrpSpPr>
            <a:grpSpLocks/>
          </p:cNvGrpSpPr>
          <p:nvPr/>
        </p:nvGrpSpPr>
        <p:grpSpPr bwMode="auto">
          <a:xfrm>
            <a:off x="2339975" y="4335463"/>
            <a:ext cx="5435600" cy="2189162"/>
            <a:chOff x="1474" y="2731"/>
            <a:chExt cx="3424" cy="1379"/>
          </a:xfrm>
        </p:grpSpPr>
        <p:sp>
          <p:nvSpPr>
            <p:cNvPr id="317491" name="Line 51"/>
            <p:cNvSpPr>
              <a:spLocks noChangeShapeType="1"/>
            </p:cNvSpPr>
            <p:nvPr/>
          </p:nvSpPr>
          <p:spPr bwMode="auto">
            <a:xfrm>
              <a:off x="3129" y="3548"/>
              <a:ext cx="318" cy="0"/>
            </a:xfrm>
            <a:prstGeom prst="line">
              <a:avLst/>
            </a:prstGeom>
            <a:noFill/>
            <a:ln w="28575">
              <a:solidFill>
                <a:schemeClr val="tx1"/>
              </a:solidFill>
              <a:prstDash val="dash"/>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7504" name="Group 64"/>
            <p:cNvGrpSpPr>
              <a:grpSpLocks/>
            </p:cNvGrpSpPr>
            <p:nvPr/>
          </p:nvGrpSpPr>
          <p:grpSpPr bwMode="auto">
            <a:xfrm>
              <a:off x="1543" y="3775"/>
              <a:ext cx="430" cy="335"/>
              <a:chOff x="657" y="2795"/>
              <a:chExt cx="430" cy="335"/>
            </a:xfrm>
          </p:grpSpPr>
          <p:grpSp>
            <p:nvGrpSpPr>
              <p:cNvPr id="317505" name="Group 65"/>
              <p:cNvGrpSpPr>
                <a:grpSpLocks/>
              </p:cNvGrpSpPr>
              <p:nvPr/>
            </p:nvGrpSpPr>
            <p:grpSpPr bwMode="auto">
              <a:xfrm>
                <a:off x="721" y="2994"/>
                <a:ext cx="244" cy="136"/>
                <a:chOff x="861" y="1298"/>
                <a:chExt cx="310" cy="181"/>
              </a:xfrm>
            </p:grpSpPr>
            <p:sp>
              <p:nvSpPr>
                <p:cNvPr id="317506" name="Oval 66"/>
                <p:cNvSpPr>
                  <a:spLocks noChangeArrowheads="1"/>
                </p:cNvSpPr>
                <p:nvPr/>
              </p:nvSpPr>
              <p:spPr bwMode="auto">
                <a:xfrm>
                  <a:off x="930" y="1298"/>
                  <a:ext cx="181" cy="181"/>
                </a:xfrm>
                <a:prstGeom prst="ellipse">
                  <a:avLst/>
                </a:prstGeom>
                <a:gradFill rotWithShape="1">
                  <a:gsLst>
                    <a:gs pos="0">
                      <a:srgbClr val="FF7C80"/>
                    </a:gs>
                    <a:gs pos="100000">
                      <a:srgbClr val="FF7C80">
                        <a:gamma/>
                        <a:tint val="69804"/>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07" name="Line 67"/>
                <p:cNvSpPr>
                  <a:spLocks noChangeShapeType="1"/>
                </p:cNvSpPr>
                <p:nvPr/>
              </p:nvSpPr>
              <p:spPr bwMode="auto">
                <a:xfrm flipV="1">
                  <a:off x="861" y="1309"/>
                  <a:ext cx="310" cy="148"/>
                </a:xfrm>
                <a:prstGeom prst="line">
                  <a:avLst/>
                </a:prstGeom>
                <a:noFill/>
                <a:ln w="9525">
                  <a:solidFill>
                    <a:srgbClr val="F1250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508" name="Line 68"/>
              <p:cNvSpPr>
                <a:spLocks noChangeShapeType="1"/>
              </p:cNvSpPr>
              <p:nvPr/>
            </p:nvSpPr>
            <p:spPr bwMode="auto">
              <a:xfrm>
                <a:off x="657" y="2931"/>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09" name="Line 69"/>
              <p:cNvSpPr>
                <a:spLocks noChangeShapeType="1"/>
              </p:cNvSpPr>
              <p:nvPr/>
            </p:nvSpPr>
            <p:spPr bwMode="auto">
              <a:xfrm flipV="1">
                <a:off x="657" y="3066"/>
                <a:ext cx="120"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10" name="Line 70"/>
              <p:cNvSpPr>
                <a:spLocks noChangeShapeType="1"/>
              </p:cNvSpPr>
              <p:nvPr/>
            </p:nvSpPr>
            <p:spPr bwMode="auto">
              <a:xfrm>
                <a:off x="915" y="3064"/>
                <a:ext cx="17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11" name="Line 71"/>
              <p:cNvSpPr>
                <a:spLocks noChangeShapeType="1"/>
              </p:cNvSpPr>
              <p:nvPr/>
            </p:nvSpPr>
            <p:spPr bwMode="auto">
              <a:xfrm flipV="1">
                <a:off x="848" y="2798"/>
                <a:ext cx="0" cy="193"/>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12" name="Line 72"/>
              <p:cNvSpPr>
                <a:spLocks noChangeShapeType="1"/>
              </p:cNvSpPr>
              <p:nvPr/>
            </p:nvSpPr>
            <p:spPr bwMode="auto">
              <a:xfrm flipH="1">
                <a:off x="748" y="2795"/>
                <a:ext cx="1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7513" name="Group 73"/>
            <p:cNvGrpSpPr>
              <a:grpSpLocks/>
            </p:cNvGrpSpPr>
            <p:nvPr/>
          </p:nvGrpSpPr>
          <p:grpSpPr bwMode="auto">
            <a:xfrm>
              <a:off x="2154" y="3775"/>
              <a:ext cx="430" cy="335"/>
              <a:chOff x="657" y="2795"/>
              <a:chExt cx="430" cy="335"/>
            </a:xfrm>
          </p:grpSpPr>
          <p:grpSp>
            <p:nvGrpSpPr>
              <p:cNvPr id="317514" name="Group 74"/>
              <p:cNvGrpSpPr>
                <a:grpSpLocks/>
              </p:cNvGrpSpPr>
              <p:nvPr/>
            </p:nvGrpSpPr>
            <p:grpSpPr bwMode="auto">
              <a:xfrm>
                <a:off x="721" y="2994"/>
                <a:ext cx="244" cy="136"/>
                <a:chOff x="861" y="1298"/>
                <a:chExt cx="310" cy="181"/>
              </a:xfrm>
            </p:grpSpPr>
            <p:sp>
              <p:nvSpPr>
                <p:cNvPr id="317515" name="Oval 75"/>
                <p:cNvSpPr>
                  <a:spLocks noChangeArrowheads="1"/>
                </p:cNvSpPr>
                <p:nvPr/>
              </p:nvSpPr>
              <p:spPr bwMode="auto">
                <a:xfrm>
                  <a:off x="930" y="1298"/>
                  <a:ext cx="181" cy="181"/>
                </a:xfrm>
                <a:prstGeom prst="ellipse">
                  <a:avLst/>
                </a:prstGeom>
                <a:gradFill rotWithShape="1">
                  <a:gsLst>
                    <a:gs pos="0">
                      <a:srgbClr val="FF7C80"/>
                    </a:gs>
                    <a:gs pos="100000">
                      <a:srgbClr val="FF7C80">
                        <a:gamma/>
                        <a:tint val="69804"/>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16" name="Line 76"/>
                <p:cNvSpPr>
                  <a:spLocks noChangeShapeType="1"/>
                </p:cNvSpPr>
                <p:nvPr/>
              </p:nvSpPr>
              <p:spPr bwMode="auto">
                <a:xfrm flipV="1">
                  <a:off x="861" y="1309"/>
                  <a:ext cx="310" cy="148"/>
                </a:xfrm>
                <a:prstGeom prst="line">
                  <a:avLst/>
                </a:prstGeom>
                <a:noFill/>
                <a:ln w="9525">
                  <a:solidFill>
                    <a:srgbClr val="F1250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517" name="Line 77"/>
              <p:cNvSpPr>
                <a:spLocks noChangeShapeType="1"/>
              </p:cNvSpPr>
              <p:nvPr/>
            </p:nvSpPr>
            <p:spPr bwMode="auto">
              <a:xfrm>
                <a:off x="657" y="2931"/>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18" name="Line 78"/>
              <p:cNvSpPr>
                <a:spLocks noChangeShapeType="1"/>
              </p:cNvSpPr>
              <p:nvPr/>
            </p:nvSpPr>
            <p:spPr bwMode="auto">
              <a:xfrm flipV="1">
                <a:off x="657" y="3066"/>
                <a:ext cx="120"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19" name="Line 79"/>
              <p:cNvSpPr>
                <a:spLocks noChangeShapeType="1"/>
              </p:cNvSpPr>
              <p:nvPr/>
            </p:nvSpPr>
            <p:spPr bwMode="auto">
              <a:xfrm>
                <a:off x="915" y="3064"/>
                <a:ext cx="17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20" name="Line 80"/>
              <p:cNvSpPr>
                <a:spLocks noChangeShapeType="1"/>
              </p:cNvSpPr>
              <p:nvPr/>
            </p:nvSpPr>
            <p:spPr bwMode="auto">
              <a:xfrm flipV="1">
                <a:off x="848" y="2798"/>
                <a:ext cx="0" cy="193"/>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21" name="Line 81"/>
              <p:cNvSpPr>
                <a:spLocks noChangeShapeType="1"/>
              </p:cNvSpPr>
              <p:nvPr/>
            </p:nvSpPr>
            <p:spPr bwMode="auto">
              <a:xfrm flipH="1">
                <a:off x="748" y="2795"/>
                <a:ext cx="1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7522" name="Group 82"/>
            <p:cNvGrpSpPr>
              <a:grpSpLocks/>
            </p:cNvGrpSpPr>
            <p:nvPr/>
          </p:nvGrpSpPr>
          <p:grpSpPr bwMode="auto">
            <a:xfrm>
              <a:off x="2744" y="3775"/>
              <a:ext cx="430" cy="335"/>
              <a:chOff x="657" y="2795"/>
              <a:chExt cx="430" cy="335"/>
            </a:xfrm>
          </p:grpSpPr>
          <p:grpSp>
            <p:nvGrpSpPr>
              <p:cNvPr id="317523" name="Group 83"/>
              <p:cNvGrpSpPr>
                <a:grpSpLocks/>
              </p:cNvGrpSpPr>
              <p:nvPr/>
            </p:nvGrpSpPr>
            <p:grpSpPr bwMode="auto">
              <a:xfrm>
                <a:off x="721" y="2994"/>
                <a:ext cx="244" cy="136"/>
                <a:chOff x="861" y="1298"/>
                <a:chExt cx="310" cy="181"/>
              </a:xfrm>
            </p:grpSpPr>
            <p:sp>
              <p:nvSpPr>
                <p:cNvPr id="317524" name="Oval 84"/>
                <p:cNvSpPr>
                  <a:spLocks noChangeArrowheads="1"/>
                </p:cNvSpPr>
                <p:nvPr/>
              </p:nvSpPr>
              <p:spPr bwMode="auto">
                <a:xfrm>
                  <a:off x="930" y="1298"/>
                  <a:ext cx="181" cy="181"/>
                </a:xfrm>
                <a:prstGeom prst="ellipse">
                  <a:avLst/>
                </a:prstGeom>
                <a:gradFill rotWithShape="1">
                  <a:gsLst>
                    <a:gs pos="0">
                      <a:srgbClr val="FF7C80"/>
                    </a:gs>
                    <a:gs pos="100000">
                      <a:srgbClr val="FF7C80">
                        <a:gamma/>
                        <a:tint val="69804"/>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25" name="Line 85"/>
                <p:cNvSpPr>
                  <a:spLocks noChangeShapeType="1"/>
                </p:cNvSpPr>
                <p:nvPr/>
              </p:nvSpPr>
              <p:spPr bwMode="auto">
                <a:xfrm flipV="1">
                  <a:off x="861" y="1309"/>
                  <a:ext cx="310" cy="148"/>
                </a:xfrm>
                <a:prstGeom prst="line">
                  <a:avLst/>
                </a:prstGeom>
                <a:noFill/>
                <a:ln w="9525">
                  <a:solidFill>
                    <a:srgbClr val="F1250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526" name="Line 86"/>
              <p:cNvSpPr>
                <a:spLocks noChangeShapeType="1"/>
              </p:cNvSpPr>
              <p:nvPr/>
            </p:nvSpPr>
            <p:spPr bwMode="auto">
              <a:xfrm>
                <a:off x="657" y="2931"/>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27" name="Line 87"/>
              <p:cNvSpPr>
                <a:spLocks noChangeShapeType="1"/>
              </p:cNvSpPr>
              <p:nvPr/>
            </p:nvSpPr>
            <p:spPr bwMode="auto">
              <a:xfrm flipV="1">
                <a:off x="657" y="3066"/>
                <a:ext cx="120"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28" name="Line 88"/>
              <p:cNvSpPr>
                <a:spLocks noChangeShapeType="1"/>
              </p:cNvSpPr>
              <p:nvPr/>
            </p:nvSpPr>
            <p:spPr bwMode="auto">
              <a:xfrm>
                <a:off x="915" y="3064"/>
                <a:ext cx="17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29" name="Line 89"/>
              <p:cNvSpPr>
                <a:spLocks noChangeShapeType="1"/>
              </p:cNvSpPr>
              <p:nvPr/>
            </p:nvSpPr>
            <p:spPr bwMode="auto">
              <a:xfrm flipV="1">
                <a:off x="848" y="2798"/>
                <a:ext cx="0" cy="193"/>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30" name="Line 90"/>
              <p:cNvSpPr>
                <a:spLocks noChangeShapeType="1"/>
              </p:cNvSpPr>
              <p:nvPr/>
            </p:nvSpPr>
            <p:spPr bwMode="auto">
              <a:xfrm flipH="1">
                <a:off x="748" y="2795"/>
                <a:ext cx="1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7531" name="Group 91"/>
            <p:cNvGrpSpPr>
              <a:grpSpLocks/>
            </p:cNvGrpSpPr>
            <p:nvPr/>
          </p:nvGrpSpPr>
          <p:grpSpPr bwMode="auto">
            <a:xfrm>
              <a:off x="3878" y="3775"/>
              <a:ext cx="430" cy="335"/>
              <a:chOff x="657" y="2795"/>
              <a:chExt cx="430" cy="335"/>
            </a:xfrm>
          </p:grpSpPr>
          <p:grpSp>
            <p:nvGrpSpPr>
              <p:cNvPr id="317532" name="Group 92"/>
              <p:cNvGrpSpPr>
                <a:grpSpLocks/>
              </p:cNvGrpSpPr>
              <p:nvPr/>
            </p:nvGrpSpPr>
            <p:grpSpPr bwMode="auto">
              <a:xfrm>
                <a:off x="721" y="2994"/>
                <a:ext cx="244" cy="136"/>
                <a:chOff x="861" y="1298"/>
                <a:chExt cx="310" cy="181"/>
              </a:xfrm>
            </p:grpSpPr>
            <p:sp>
              <p:nvSpPr>
                <p:cNvPr id="317533" name="Oval 93"/>
                <p:cNvSpPr>
                  <a:spLocks noChangeArrowheads="1"/>
                </p:cNvSpPr>
                <p:nvPr/>
              </p:nvSpPr>
              <p:spPr bwMode="auto">
                <a:xfrm>
                  <a:off x="930" y="1298"/>
                  <a:ext cx="181" cy="181"/>
                </a:xfrm>
                <a:prstGeom prst="ellipse">
                  <a:avLst/>
                </a:prstGeom>
                <a:gradFill rotWithShape="1">
                  <a:gsLst>
                    <a:gs pos="0">
                      <a:srgbClr val="FF7C80"/>
                    </a:gs>
                    <a:gs pos="100000">
                      <a:srgbClr val="FF7C80">
                        <a:gamma/>
                        <a:tint val="69804"/>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34" name="Line 94"/>
                <p:cNvSpPr>
                  <a:spLocks noChangeShapeType="1"/>
                </p:cNvSpPr>
                <p:nvPr/>
              </p:nvSpPr>
              <p:spPr bwMode="auto">
                <a:xfrm flipV="1">
                  <a:off x="861" y="1309"/>
                  <a:ext cx="310" cy="148"/>
                </a:xfrm>
                <a:prstGeom prst="line">
                  <a:avLst/>
                </a:prstGeom>
                <a:noFill/>
                <a:ln w="9525">
                  <a:solidFill>
                    <a:srgbClr val="F1250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535" name="Line 95"/>
              <p:cNvSpPr>
                <a:spLocks noChangeShapeType="1"/>
              </p:cNvSpPr>
              <p:nvPr/>
            </p:nvSpPr>
            <p:spPr bwMode="auto">
              <a:xfrm>
                <a:off x="657" y="2931"/>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36" name="Line 96"/>
              <p:cNvSpPr>
                <a:spLocks noChangeShapeType="1"/>
              </p:cNvSpPr>
              <p:nvPr/>
            </p:nvSpPr>
            <p:spPr bwMode="auto">
              <a:xfrm flipV="1">
                <a:off x="657" y="3066"/>
                <a:ext cx="120"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37" name="Line 97"/>
              <p:cNvSpPr>
                <a:spLocks noChangeShapeType="1"/>
              </p:cNvSpPr>
              <p:nvPr/>
            </p:nvSpPr>
            <p:spPr bwMode="auto">
              <a:xfrm>
                <a:off x="915" y="3064"/>
                <a:ext cx="17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38" name="Line 98"/>
              <p:cNvSpPr>
                <a:spLocks noChangeShapeType="1"/>
              </p:cNvSpPr>
              <p:nvPr/>
            </p:nvSpPr>
            <p:spPr bwMode="auto">
              <a:xfrm flipV="1">
                <a:off x="848" y="2798"/>
                <a:ext cx="0" cy="193"/>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39" name="Line 99"/>
              <p:cNvSpPr>
                <a:spLocks noChangeShapeType="1"/>
              </p:cNvSpPr>
              <p:nvPr/>
            </p:nvSpPr>
            <p:spPr bwMode="auto">
              <a:xfrm flipH="1">
                <a:off x="748" y="2795"/>
                <a:ext cx="1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7540" name="Group 100"/>
            <p:cNvGrpSpPr>
              <a:grpSpLocks/>
            </p:cNvGrpSpPr>
            <p:nvPr/>
          </p:nvGrpSpPr>
          <p:grpSpPr bwMode="auto">
            <a:xfrm>
              <a:off x="4468" y="3775"/>
              <a:ext cx="430" cy="335"/>
              <a:chOff x="657" y="2795"/>
              <a:chExt cx="430" cy="335"/>
            </a:xfrm>
          </p:grpSpPr>
          <p:grpSp>
            <p:nvGrpSpPr>
              <p:cNvPr id="317541" name="Group 101"/>
              <p:cNvGrpSpPr>
                <a:grpSpLocks/>
              </p:cNvGrpSpPr>
              <p:nvPr/>
            </p:nvGrpSpPr>
            <p:grpSpPr bwMode="auto">
              <a:xfrm>
                <a:off x="721" y="2994"/>
                <a:ext cx="244" cy="136"/>
                <a:chOff x="861" y="1298"/>
                <a:chExt cx="310" cy="181"/>
              </a:xfrm>
            </p:grpSpPr>
            <p:sp>
              <p:nvSpPr>
                <p:cNvPr id="317542" name="Oval 102"/>
                <p:cNvSpPr>
                  <a:spLocks noChangeArrowheads="1"/>
                </p:cNvSpPr>
                <p:nvPr/>
              </p:nvSpPr>
              <p:spPr bwMode="auto">
                <a:xfrm>
                  <a:off x="930" y="1298"/>
                  <a:ext cx="181" cy="181"/>
                </a:xfrm>
                <a:prstGeom prst="ellipse">
                  <a:avLst/>
                </a:prstGeom>
                <a:gradFill rotWithShape="1">
                  <a:gsLst>
                    <a:gs pos="0">
                      <a:srgbClr val="FF7C80"/>
                    </a:gs>
                    <a:gs pos="100000">
                      <a:srgbClr val="FF7C80">
                        <a:gamma/>
                        <a:tint val="69804"/>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43" name="Line 103"/>
                <p:cNvSpPr>
                  <a:spLocks noChangeShapeType="1"/>
                </p:cNvSpPr>
                <p:nvPr/>
              </p:nvSpPr>
              <p:spPr bwMode="auto">
                <a:xfrm flipV="1">
                  <a:off x="861" y="1309"/>
                  <a:ext cx="310" cy="148"/>
                </a:xfrm>
                <a:prstGeom prst="line">
                  <a:avLst/>
                </a:prstGeom>
                <a:noFill/>
                <a:ln w="9525">
                  <a:solidFill>
                    <a:srgbClr val="F1250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544" name="Line 104"/>
              <p:cNvSpPr>
                <a:spLocks noChangeShapeType="1"/>
              </p:cNvSpPr>
              <p:nvPr/>
            </p:nvSpPr>
            <p:spPr bwMode="auto">
              <a:xfrm>
                <a:off x="657" y="2931"/>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5" name="Line 105"/>
              <p:cNvSpPr>
                <a:spLocks noChangeShapeType="1"/>
              </p:cNvSpPr>
              <p:nvPr/>
            </p:nvSpPr>
            <p:spPr bwMode="auto">
              <a:xfrm flipV="1">
                <a:off x="657" y="3066"/>
                <a:ext cx="120"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6" name="Line 106"/>
              <p:cNvSpPr>
                <a:spLocks noChangeShapeType="1"/>
              </p:cNvSpPr>
              <p:nvPr/>
            </p:nvSpPr>
            <p:spPr bwMode="auto">
              <a:xfrm>
                <a:off x="915" y="3064"/>
                <a:ext cx="17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7" name="Line 107"/>
              <p:cNvSpPr>
                <a:spLocks noChangeShapeType="1"/>
              </p:cNvSpPr>
              <p:nvPr/>
            </p:nvSpPr>
            <p:spPr bwMode="auto">
              <a:xfrm flipV="1">
                <a:off x="848" y="2798"/>
                <a:ext cx="0" cy="193"/>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8" name="Line 108"/>
              <p:cNvSpPr>
                <a:spLocks noChangeShapeType="1"/>
              </p:cNvSpPr>
              <p:nvPr/>
            </p:nvSpPr>
            <p:spPr bwMode="auto">
              <a:xfrm flipH="1">
                <a:off x="748" y="2795"/>
                <a:ext cx="1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481" name="AutoShape 41"/>
            <p:cNvSpPr>
              <a:spLocks noChangeArrowheads="1"/>
            </p:cNvSpPr>
            <p:nvPr/>
          </p:nvSpPr>
          <p:spPr bwMode="auto">
            <a:xfrm flipV="1">
              <a:off x="1474" y="3321"/>
              <a:ext cx="182" cy="635"/>
            </a:xfrm>
            <a:prstGeom prst="roundRect">
              <a:avLst>
                <a:gd name="adj" fmla="val 50000"/>
              </a:avLst>
            </a:prstGeom>
            <a:gradFill rotWithShape="1">
              <a:gsLst>
                <a:gs pos="0">
                  <a:srgbClr val="F1250F"/>
                </a:gs>
                <a:gs pos="100000">
                  <a:srgbClr val="F1250F">
                    <a:gamma/>
                    <a:shade val="46275"/>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482" name="AutoShape 42"/>
            <p:cNvSpPr>
              <a:spLocks noChangeArrowheads="1"/>
            </p:cNvSpPr>
            <p:nvPr/>
          </p:nvSpPr>
          <p:spPr bwMode="auto">
            <a:xfrm flipV="1">
              <a:off x="2056" y="3094"/>
              <a:ext cx="182" cy="862"/>
            </a:xfrm>
            <a:prstGeom prst="roundRect">
              <a:avLst>
                <a:gd name="adj" fmla="val 50000"/>
              </a:avLst>
            </a:prstGeom>
            <a:gradFill rotWithShape="1">
              <a:gsLst>
                <a:gs pos="0">
                  <a:srgbClr val="F1250F"/>
                </a:gs>
                <a:gs pos="100000">
                  <a:srgbClr val="F1250F">
                    <a:gamma/>
                    <a:shade val="46275"/>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483" name="AutoShape 43"/>
            <p:cNvSpPr>
              <a:spLocks noChangeArrowheads="1"/>
            </p:cNvSpPr>
            <p:nvPr/>
          </p:nvSpPr>
          <p:spPr bwMode="auto">
            <a:xfrm flipV="1">
              <a:off x="2638" y="3004"/>
              <a:ext cx="182" cy="952"/>
            </a:xfrm>
            <a:prstGeom prst="roundRect">
              <a:avLst>
                <a:gd name="adj" fmla="val 50000"/>
              </a:avLst>
            </a:prstGeom>
            <a:gradFill rotWithShape="1">
              <a:gsLst>
                <a:gs pos="0">
                  <a:srgbClr val="F1250F"/>
                </a:gs>
                <a:gs pos="100000">
                  <a:srgbClr val="F1250F">
                    <a:gamma/>
                    <a:shade val="46275"/>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485" name="AutoShape 45"/>
            <p:cNvSpPr>
              <a:spLocks noChangeArrowheads="1"/>
            </p:cNvSpPr>
            <p:nvPr/>
          </p:nvSpPr>
          <p:spPr bwMode="auto">
            <a:xfrm flipV="1">
              <a:off x="3802" y="2822"/>
              <a:ext cx="182" cy="1134"/>
            </a:xfrm>
            <a:prstGeom prst="roundRect">
              <a:avLst>
                <a:gd name="adj" fmla="val 50000"/>
              </a:avLst>
            </a:prstGeom>
            <a:gradFill rotWithShape="1">
              <a:gsLst>
                <a:gs pos="0">
                  <a:srgbClr val="F1250F"/>
                </a:gs>
                <a:gs pos="100000">
                  <a:srgbClr val="F1250F">
                    <a:gamma/>
                    <a:shade val="46275"/>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486" name="AutoShape 46"/>
            <p:cNvSpPr>
              <a:spLocks noChangeArrowheads="1"/>
            </p:cNvSpPr>
            <p:nvPr/>
          </p:nvSpPr>
          <p:spPr bwMode="auto">
            <a:xfrm flipV="1">
              <a:off x="4384" y="2731"/>
              <a:ext cx="182" cy="1225"/>
            </a:xfrm>
            <a:prstGeom prst="roundRect">
              <a:avLst>
                <a:gd name="adj" fmla="val 50000"/>
              </a:avLst>
            </a:prstGeom>
            <a:gradFill rotWithShape="1">
              <a:gsLst>
                <a:gs pos="0">
                  <a:srgbClr val="F1250F"/>
                </a:gs>
                <a:gs pos="100000">
                  <a:srgbClr val="F1250F">
                    <a:gamma/>
                    <a:shade val="46275"/>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390004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6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615"/>
                                        </p:tgtEl>
                                        <p:attrNameLst>
                                          <p:attrName>style.visibility</p:attrName>
                                        </p:attrNameLst>
                                      </p:cBhvr>
                                      <p:to>
                                        <p:strVal val="visible"/>
                                      </p:to>
                                    </p:set>
                                  </p:childTnLst>
                                </p:cTn>
                              </p:par>
                            </p:childTnLst>
                          </p:cTn>
                        </p:par>
                        <p:par>
                          <p:cTn id="11" fill="hold" nodeType="afterGroup">
                            <p:stCondLst>
                              <p:cond delay="0"/>
                            </p:stCondLst>
                            <p:childTnLst>
                              <p:par>
                                <p:cTn id="12" presetID="10" presetClass="entr" presetSubtype="0" fill="hold" nodeType="afterEffect">
                                  <p:stCondLst>
                                    <p:cond delay="0"/>
                                  </p:stCondLst>
                                  <p:childTnLst>
                                    <p:set>
                                      <p:cBhvr>
                                        <p:cTn id="13" dur="1" fill="hold">
                                          <p:stCondLst>
                                            <p:cond delay="0"/>
                                          </p:stCondLst>
                                        </p:cTn>
                                        <p:tgtEl>
                                          <p:spTgt spid="317614"/>
                                        </p:tgtEl>
                                        <p:attrNameLst>
                                          <p:attrName>style.visibility</p:attrName>
                                        </p:attrNameLst>
                                      </p:cBhvr>
                                      <p:to>
                                        <p:strVal val="visible"/>
                                      </p:to>
                                    </p:set>
                                    <p:animEffect transition="in" filter="fade">
                                      <p:cBhvr>
                                        <p:cTn id="14" dur="2000"/>
                                        <p:tgtEl>
                                          <p:spTgt spid="317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6"/>
          <p:cNvSpPr txBox="1">
            <a:spLocks noChangeArrowheads="1"/>
          </p:cNvSpPr>
          <p:nvPr/>
        </p:nvSpPr>
        <p:spPr bwMode="auto">
          <a:xfrm>
            <a:off x="1384300" y="2297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800" b="0"/>
          </a:p>
        </p:txBody>
      </p:sp>
      <p:sp>
        <p:nvSpPr>
          <p:cNvPr id="5128" name="Text Box 8"/>
          <p:cNvSpPr txBox="1">
            <a:spLocks noChangeArrowheads="1"/>
          </p:cNvSpPr>
          <p:nvPr/>
        </p:nvSpPr>
        <p:spPr bwMode="auto">
          <a:xfrm>
            <a:off x="1239838" y="2297113"/>
            <a:ext cx="7508875" cy="300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4638" indent="-274638">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100000"/>
              </a:spcBef>
              <a:buClr>
                <a:srgbClr val="FF0000"/>
              </a:buClr>
              <a:buFont typeface="Wingdings" pitchFamily="2" charset="2"/>
              <a:buChar char="ü"/>
            </a:pPr>
            <a:r>
              <a:rPr lang="en-US" sz="1800" b="0" dirty="0">
                <a:solidFill>
                  <a:srgbClr val="C00000"/>
                </a:solidFill>
              </a:rPr>
              <a:t>Usually not available</a:t>
            </a:r>
            <a:r>
              <a:rPr lang="en-US" sz="1800" b="0" dirty="0">
                <a:solidFill>
                  <a:srgbClr val="0000FF"/>
                </a:solidFill>
              </a:rPr>
              <a:t>: </a:t>
            </a:r>
          </a:p>
          <a:p>
            <a:pPr>
              <a:spcBef>
                <a:spcPct val="20000"/>
              </a:spcBef>
            </a:pPr>
            <a:r>
              <a:rPr lang="en-US" sz="1800" b="0" dirty="0">
                <a:solidFill>
                  <a:srgbClr val="0000FF"/>
                </a:solidFill>
              </a:rPr>
              <a:t>		Equipment Libraries Databases</a:t>
            </a:r>
          </a:p>
          <a:p>
            <a:pPr>
              <a:spcBef>
                <a:spcPct val="20000"/>
              </a:spcBef>
            </a:pPr>
            <a:r>
              <a:rPr lang="en-US" sz="1800" b="0" dirty="0">
                <a:solidFill>
                  <a:srgbClr val="0000FF"/>
                </a:solidFill>
              </a:rPr>
              <a:t>		Component Property Databases</a:t>
            </a:r>
          </a:p>
          <a:p>
            <a:pPr>
              <a:spcBef>
                <a:spcPct val="20000"/>
              </a:spcBef>
            </a:pPr>
            <a:r>
              <a:rPr lang="en-US" sz="1800" b="0" dirty="0">
                <a:solidFill>
                  <a:srgbClr val="0000FF"/>
                </a:solidFill>
              </a:rPr>
              <a:t>		Property estimation</a:t>
            </a:r>
          </a:p>
          <a:p>
            <a:pPr algn="just">
              <a:spcBef>
                <a:spcPct val="100000"/>
              </a:spcBef>
              <a:buClr>
                <a:srgbClr val="FF0000"/>
              </a:buClr>
              <a:buFont typeface="Wingdings" pitchFamily="2" charset="2"/>
              <a:buChar char="ü"/>
            </a:pPr>
            <a:r>
              <a:rPr lang="en-US" sz="1800" b="0" dirty="0">
                <a:solidFill>
                  <a:srgbClr val="C00000"/>
                </a:solidFill>
              </a:rPr>
              <a:t>There are no difference between equations</a:t>
            </a:r>
            <a:r>
              <a:rPr lang="en-US" sz="1800" b="0" dirty="0">
                <a:solidFill>
                  <a:srgbClr val="0000FF"/>
                </a:solidFill>
              </a:rPr>
              <a:t>. Complete system is represented and solved by a set of equations without taking into account where they come from.</a:t>
            </a:r>
          </a:p>
          <a:p>
            <a:pPr>
              <a:spcBef>
                <a:spcPct val="100000"/>
              </a:spcBef>
              <a:buClr>
                <a:srgbClr val="FF0000"/>
              </a:buClr>
              <a:buFont typeface="Wingdings" pitchFamily="2" charset="2"/>
              <a:buChar char="ü"/>
            </a:pPr>
            <a:r>
              <a:rPr lang="en-US" sz="1800" b="0" dirty="0">
                <a:solidFill>
                  <a:srgbClr val="0000FF"/>
                </a:solidFill>
              </a:rPr>
              <a:t>In general</a:t>
            </a:r>
            <a:r>
              <a:rPr lang="en-US" sz="1800" b="0" dirty="0">
                <a:solidFill>
                  <a:srgbClr val="C00000"/>
                </a:solidFill>
              </a:rPr>
              <a:t>, no specific initialization </a:t>
            </a:r>
            <a:r>
              <a:rPr lang="en-US" sz="1800" b="0" dirty="0">
                <a:solidFill>
                  <a:srgbClr val="0000FF"/>
                </a:solidFill>
              </a:rPr>
              <a:t>methods.</a:t>
            </a:r>
          </a:p>
        </p:txBody>
      </p:sp>
      <p:sp>
        <p:nvSpPr>
          <p:cNvPr id="6" name="Text Box 4"/>
          <p:cNvSpPr txBox="1">
            <a:spLocks noChangeArrowheads="1"/>
          </p:cNvSpPr>
          <p:nvPr/>
        </p:nvSpPr>
        <p:spPr bwMode="auto">
          <a:xfrm>
            <a:off x="900113" y="908050"/>
            <a:ext cx="22159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sz="2400" b="1" i="1" dirty="0">
                <a:solidFill>
                  <a:srgbClr val="006666"/>
                </a:solidFill>
                <a:latin typeface="Times New Roman" pitchFamily="18" charset="0"/>
              </a:rPr>
              <a:t>MOTIVATION:</a:t>
            </a:r>
            <a:endParaRPr lang="es-ES_tradnl" sz="2400" b="1" i="1" dirty="0">
              <a:solidFill>
                <a:srgbClr val="006666"/>
              </a:solidFill>
              <a:latin typeface="Times New Roman" pitchFamily="18" charset="0"/>
            </a:endParaRPr>
          </a:p>
        </p:txBody>
      </p:sp>
      <p:sp>
        <p:nvSpPr>
          <p:cNvPr id="7" name="Text Box 11"/>
          <p:cNvSpPr txBox="1">
            <a:spLocks noChangeArrowheads="1"/>
          </p:cNvSpPr>
          <p:nvPr/>
        </p:nvSpPr>
        <p:spPr bwMode="auto">
          <a:xfrm>
            <a:off x="900113" y="1628775"/>
            <a:ext cx="70182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008080"/>
                </a:solidFill>
              </a:rPr>
              <a:t>MODELING SYSTEMS ( </a:t>
            </a:r>
            <a:r>
              <a:rPr lang="en-US" sz="1800" b="0" dirty="0" smtClean="0">
                <a:solidFill>
                  <a:srgbClr val="008080"/>
                </a:solidFill>
              </a:rPr>
              <a:t>GAMS, AMPL. AIMMS and </a:t>
            </a:r>
            <a:r>
              <a:rPr lang="en-US" sz="1800" b="0" dirty="0">
                <a:solidFill>
                  <a:srgbClr val="008080"/>
                </a:solidFill>
              </a:rPr>
              <a:t>similar modeling tools):</a:t>
            </a:r>
          </a:p>
        </p:txBody>
      </p:sp>
    </p:spTree>
    <p:extLst>
      <p:ext uri="{BB962C8B-B14F-4D97-AF65-F5344CB8AC3E}">
        <p14:creationId xmlns:p14="http://schemas.microsoft.com/office/powerpoint/2010/main" val="41327513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6" name="Text Box 4"/>
          <p:cNvSpPr txBox="1">
            <a:spLocks noChangeArrowheads="1"/>
          </p:cNvSpPr>
          <p:nvPr/>
        </p:nvSpPr>
        <p:spPr bwMode="auto">
          <a:xfrm>
            <a:off x="1042988" y="2276475"/>
            <a:ext cx="69850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804863" indent="-347663">
              <a:defRPr>
                <a:solidFill>
                  <a:schemeClr val="tx1"/>
                </a:solidFill>
                <a:latin typeface="Arial" charset="0"/>
              </a:defRPr>
            </a:lvl2pPr>
            <a:lvl3pPr marL="984250">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just"/>
            <a:r>
              <a:rPr lang="en-US" sz="1800" b="0" dirty="0">
                <a:latin typeface="Times New Roman" pitchFamily="18" charset="0"/>
              </a:rPr>
              <a:t>However, the direct </a:t>
            </a:r>
            <a:r>
              <a:rPr lang="en-US" sz="1800" b="0" dirty="0">
                <a:solidFill>
                  <a:srgbClr val="A50021"/>
                </a:solidFill>
                <a:latin typeface="Times New Roman" pitchFamily="18" charset="0"/>
              </a:rPr>
              <a:t>implementatio</a:t>
            </a:r>
            <a:r>
              <a:rPr lang="en-US" dirty="0">
                <a:solidFill>
                  <a:srgbClr val="A50021"/>
                </a:solidFill>
                <a:latin typeface="Times New Roman" pitchFamily="18" charset="0"/>
              </a:rPr>
              <a:t>n</a:t>
            </a:r>
            <a:r>
              <a:rPr lang="en-US" sz="1800" b="0" dirty="0">
                <a:latin typeface="Times New Roman" pitchFamily="18" charset="0"/>
              </a:rPr>
              <a:t> of the previous idea, </a:t>
            </a:r>
            <a:r>
              <a:rPr lang="en-US" sz="1800" b="0" dirty="0">
                <a:solidFill>
                  <a:srgbClr val="A50021"/>
                </a:solidFill>
                <a:latin typeface="Times New Roman" pitchFamily="18" charset="0"/>
              </a:rPr>
              <a:t>is not practical for systems with more than a single column</a:t>
            </a:r>
            <a:r>
              <a:rPr lang="en-US" sz="1800" b="0" dirty="0">
                <a:latin typeface="Times New Roman" pitchFamily="18" charset="0"/>
              </a:rPr>
              <a:t>:</a:t>
            </a:r>
          </a:p>
          <a:p>
            <a:pPr algn="just"/>
            <a:endParaRPr lang="en-US" sz="1800" b="0" dirty="0">
              <a:latin typeface="Times New Roman" pitchFamily="18" charset="0"/>
            </a:endParaRPr>
          </a:p>
          <a:p>
            <a:pPr lvl="1" algn="just">
              <a:buFontTx/>
              <a:buChar char="•"/>
            </a:pPr>
            <a:r>
              <a:rPr lang="en-US" sz="1800" b="0" dirty="0">
                <a:latin typeface="Times New Roman" pitchFamily="18" charset="0"/>
              </a:rPr>
              <a:t>Very </a:t>
            </a:r>
            <a:r>
              <a:rPr lang="en-US" sz="1800" b="0" dirty="0">
                <a:solidFill>
                  <a:srgbClr val="0033CC"/>
                </a:solidFill>
                <a:latin typeface="Times New Roman" pitchFamily="18" charset="0"/>
              </a:rPr>
              <a:t>complex model in the process simulator</a:t>
            </a:r>
            <a:r>
              <a:rPr lang="en-US" sz="1800" b="0" dirty="0">
                <a:latin typeface="Times New Roman" pitchFamily="18" charset="0"/>
              </a:rPr>
              <a:t> (even more if we include two or more columns) that slows down the simulations.</a:t>
            </a:r>
          </a:p>
          <a:p>
            <a:pPr lvl="1" algn="just">
              <a:buFontTx/>
              <a:buChar char="•"/>
            </a:pPr>
            <a:endParaRPr lang="en-US" sz="1800" b="0" dirty="0">
              <a:latin typeface="Times New Roman" pitchFamily="18" charset="0"/>
            </a:endParaRPr>
          </a:p>
          <a:p>
            <a:pPr lvl="1" algn="just">
              <a:buFontTx/>
              <a:buChar char="•"/>
            </a:pPr>
            <a:r>
              <a:rPr lang="en-US" sz="1800" b="0" dirty="0">
                <a:latin typeface="Times New Roman" pitchFamily="18" charset="0"/>
              </a:rPr>
              <a:t>NLP optimization takes </a:t>
            </a:r>
            <a:r>
              <a:rPr lang="en-US" sz="1800" b="0" dirty="0">
                <a:solidFill>
                  <a:srgbClr val="0033CC"/>
                </a:solidFill>
                <a:latin typeface="Times New Roman" pitchFamily="18" charset="0"/>
              </a:rPr>
              <a:t>large CPU times</a:t>
            </a:r>
            <a:r>
              <a:rPr lang="en-US" sz="1800" b="0" dirty="0">
                <a:latin typeface="Times New Roman" pitchFamily="18" charset="0"/>
              </a:rPr>
              <a:t> –mainly due to the calculation of derivatives-</a:t>
            </a:r>
          </a:p>
        </p:txBody>
      </p:sp>
      <p:sp>
        <p:nvSpPr>
          <p:cNvPr id="325637" name="Rectangle 5"/>
          <p:cNvSpPr>
            <a:spLocks noChangeArrowheads="1"/>
          </p:cNvSpPr>
          <p:nvPr/>
        </p:nvSpPr>
        <p:spPr bwMode="auto">
          <a:xfrm>
            <a:off x="468313" y="765175"/>
            <a:ext cx="56880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50000"/>
              </a:lnSpc>
            </a:pPr>
            <a:r>
              <a:rPr lang="en-US" sz="1800" b="0" dirty="0">
                <a:solidFill>
                  <a:schemeClr val="tx2"/>
                </a:solidFill>
                <a:effectLst>
                  <a:outerShdw blurRad="38100" dist="38100" dir="2700000" algn="tl">
                    <a:srgbClr val="C0C0C0"/>
                  </a:outerShdw>
                </a:effectLst>
                <a:latin typeface="Arial" charset="0"/>
              </a:rPr>
              <a:t>Hybrid Simulation-Optimization Algorithms. </a:t>
            </a:r>
          </a:p>
          <a:p>
            <a:pPr lvl="1" algn="just">
              <a:lnSpc>
                <a:spcPct val="150000"/>
              </a:lnSpc>
            </a:pPr>
            <a:r>
              <a:rPr lang="en-US" sz="1800" b="0" dirty="0" smtClean="0">
                <a:solidFill>
                  <a:srgbClr val="0033CC"/>
                </a:solidFill>
                <a:effectLst>
                  <a:outerShdw blurRad="38100" dist="38100" dir="2700000" algn="tl">
                    <a:srgbClr val="C0C0C0"/>
                  </a:outerShdw>
                </a:effectLst>
                <a:latin typeface="Arial" charset="0"/>
              </a:rPr>
              <a:t> </a:t>
            </a:r>
            <a:r>
              <a:rPr lang="en-US" sz="1800" b="0" dirty="0">
                <a:solidFill>
                  <a:srgbClr val="0033CC"/>
                </a:solidFill>
                <a:effectLst>
                  <a:outerShdw blurRad="38100" dist="38100" dir="2700000" algn="tl">
                    <a:srgbClr val="C0C0C0"/>
                  </a:outerShdw>
                </a:effectLst>
                <a:latin typeface="Arial" charset="0"/>
              </a:rPr>
              <a:t>Selection of column sections.</a:t>
            </a:r>
          </a:p>
        </p:txBody>
      </p:sp>
    </p:spTree>
    <p:extLst>
      <p:ext uri="{BB962C8B-B14F-4D97-AF65-F5344CB8AC3E}">
        <p14:creationId xmlns:p14="http://schemas.microsoft.com/office/powerpoint/2010/main" val="2216062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2276475"/>
            <a:ext cx="273685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94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052513"/>
            <a:ext cx="6162675" cy="506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9506" name="Group 18"/>
          <p:cNvGrpSpPr>
            <a:grpSpLocks/>
          </p:cNvGrpSpPr>
          <p:nvPr/>
        </p:nvGrpSpPr>
        <p:grpSpPr bwMode="auto">
          <a:xfrm>
            <a:off x="1390650" y="620713"/>
            <a:ext cx="6738938" cy="2816225"/>
            <a:chOff x="876" y="391"/>
            <a:chExt cx="4245" cy="1774"/>
          </a:xfrm>
        </p:grpSpPr>
        <p:pic>
          <p:nvPicPr>
            <p:cNvPr id="3194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 y="391"/>
              <a:ext cx="3039" cy="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9498" name="Oval 10"/>
            <p:cNvSpPr>
              <a:spLocks noChangeArrowheads="1"/>
            </p:cNvSpPr>
            <p:nvPr/>
          </p:nvSpPr>
          <p:spPr bwMode="auto">
            <a:xfrm>
              <a:off x="974" y="1525"/>
              <a:ext cx="817" cy="499"/>
            </a:xfrm>
            <a:prstGeom prst="ellipse">
              <a:avLst/>
            </a:prstGeom>
            <a:noFill/>
            <a:ln w="19050">
              <a:solidFill>
                <a:srgbClr val="F1250F"/>
              </a:solidFill>
              <a:prstDash val="dash"/>
              <a:round/>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499" name="Freeform 11"/>
            <p:cNvSpPr>
              <a:spLocks/>
            </p:cNvSpPr>
            <p:nvPr/>
          </p:nvSpPr>
          <p:spPr bwMode="auto">
            <a:xfrm>
              <a:off x="876" y="980"/>
              <a:ext cx="1188" cy="545"/>
            </a:xfrm>
            <a:custGeom>
              <a:avLst/>
              <a:gdLst>
                <a:gd name="T0" fmla="*/ 326 w 1188"/>
                <a:gd name="T1" fmla="*/ 545 h 545"/>
                <a:gd name="T2" fmla="*/ 144 w 1188"/>
                <a:gd name="T3" fmla="*/ 91 h 545"/>
                <a:gd name="T4" fmla="*/ 1188 w 1188"/>
                <a:gd name="T5" fmla="*/ 1 h 545"/>
              </a:gdLst>
              <a:ahLst/>
              <a:cxnLst>
                <a:cxn ang="0">
                  <a:pos x="T0" y="T1"/>
                </a:cxn>
                <a:cxn ang="0">
                  <a:pos x="T2" y="T3"/>
                </a:cxn>
                <a:cxn ang="0">
                  <a:pos x="T4" y="T5"/>
                </a:cxn>
              </a:cxnLst>
              <a:rect l="0" t="0" r="r" b="b"/>
              <a:pathLst>
                <a:path w="1188" h="545">
                  <a:moveTo>
                    <a:pt x="326" y="545"/>
                  </a:moveTo>
                  <a:cubicBezTo>
                    <a:pt x="296" y="469"/>
                    <a:pt x="0" y="182"/>
                    <a:pt x="144" y="91"/>
                  </a:cubicBezTo>
                  <a:cubicBezTo>
                    <a:pt x="288" y="0"/>
                    <a:pt x="738" y="0"/>
                    <a:pt x="1188" y="1"/>
                  </a:cubicBezTo>
                </a:path>
              </a:pathLst>
            </a:custGeom>
            <a:noFill/>
            <a:ln w="19050" cap="flat" cmpd="sng">
              <a:solidFill>
                <a:srgbClr val="F1250F"/>
              </a:solidFill>
              <a:prstDash val="dash"/>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9507" name="Group 19"/>
          <p:cNvGrpSpPr>
            <a:grpSpLocks/>
          </p:cNvGrpSpPr>
          <p:nvPr/>
        </p:nvGrpSpPr>
        <p:grpSpPr bwMode="auto">
          <a:xfrm>
            <a:off x="1403350" y="3500438"/>
            <a:ext cx="6726238" cy="2676525"/>
            <a:chOff x="884" y="2205"/>
            <a:chExt cx="4237" cy="1686"/>
          </a:xfrm>
        </p:grpSpPr>
        <p:pic>
          <p:nvPicPr>
            <p:cNvPr id="319503"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8" y="2251"/>
              <a:ext cx="3103" cy="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9505" name="Group 17"/>
            <p:cNvGrpSpPr>
              <a:grpSpLocks/>
            </p:cNvGrpSpPr>
            <p:nvPr/>
          </p:nvGrpSpPr>
          <p:grpSpPr bwMode="auto">
            <a:xfrm>
              <a:off x="884" y="2205"/>
              <a:ext cx="1043" cy="1263"/>
              <a:chOff x="884" y="2205"/>
              <a:chExt cx="1043" cy="1263"/>
            </a:xfrm>
          </p:grpSpPr>
          <p:sp>
            <p:nvSpPr>
              <p:cNvPr id="319502" name="Oval 14"/>
              <p:cNvSpPr>
                <a:spLocks noChangeArrowheads="1"/>
              </p:cNvSpPr>
              <p:nvPr/>
            </p:nvSpPr>
            <p:spPr bwMode="auto">
              <a:xfrm>
                <a:off x="884" y="2205"/>
                <a:ext cx="908" cy="635"/>
              </a:xfrm>
              <a:prstGeom prst="ellipse">
                <a:avLst/>
              </a:prstGeom>
              <a:noFill/>
              <a:ln w="19050">
                <a:solidFill>
                  <a:schemeClr val="hlink"/>
                </a:solidFill>
                <a:prstDash val="dash"/>
                <a:round/>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504" name="Freeform 16"/>
              <p:cNvSpPr>
                <a:spLocks/>
              </p:cNvSpPr>
              <p:nvPr/>
            </p:nvSpPr>
            <p:spPr bwMode="auto">
              <a:xfrm>
                <a:off x="1186" y="2840"/>
                <a:ext cx="741" cy="628"/>
              </a:xfrm>
              <a:custGeom>
                <a:avLst/>
                <a:gdLst>
                  <a:gd name="T0" fmla="*/ 106 w 741"/>
                  <a:gd name="T1" fmla="*/ 0 h 628"/>
                  <a:gd name="T2" fmla="*/ 106 w 741"/>
                  <a:gd name="T3" fmla="*/ 545 h 628"/>
                  <a:gd name="T4" fmla="*/ 741 w 741"/>
                  <a:gd name="T5" fmla="*/ 499 h 628"/>
                </a:gdLst>
                <a:ahLst/>
                <a:cxnLst>
                  <a:cxn ang="0">
                    <a:pos x="T0" y="T1"/>
                  </a:cxn>
                  <a:cxn ang="0">
                    <a:pos x="T2" y="T3"/>
                  </a:cxn>
                  <a:cxn ang="0">
                    <a:pos x="T4" y="T5"/>
                  </a:cxn>
                </a:cxnLst>
                <a:rect l="0" t="0" r="r" b="b"/>
                <a:pathLst>
                  <a:path w="741" h="628">
                    <a:moveTo>
                      <a:pt x="106" y="0"/>
                    </a:moveTo>
                    <a:cubicBezTo>
                      <a:pt x="53" y="231"/>
                      <a:pt x="0" y="462"/>
                      <a:pt x="106" y="545"/>
                    </a:cubicBezTo>
                    <a:cubicBezTo>
                      <a:pt x="212" y="628"/>
                      <a:pt x="476" y="563"/>
                      <a:pt x="741" y="499"/>
                    </a:cubicBezTo>
                  </a:path>
                </a:pathLst>
              </a:custGeom>
              <a:noFill/>
              <a:ln w="19050" cap="flat" cmpd="sng">
                <a:solidFill>
                  <a:schemeClr val="hlink"/>
                </a:solidFill>
                <a:prstDash val="dash"/>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3464198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319496"/>
                                        </p:tgtEl>
                                      </p:cBhvr>
                                      <p:by x="45000" y="45000"/>
                                    </p:animScale>
                                  </p:childTnLst>
                                </p:cTn>
                              </p:par>
                            </p:childTnLst>
                          </p:cTn>
                        </p:par>
                        <p:par>
                          <p:cTn id="7" fill="hold" nodeType="afterGroup">
                            <p:stCondLst>
                              <p:cond delay="2000"/>
                            </p:stCondLst>
                            <p:childTnLst>
                              <p:par>
                                <p:cTn id="8" presetID="1" presetClass="exit" presetSubtype="0" fill="hold" nodeType="afterEffect">
                                  <p:stCondLst>
                                    <p:cond delay="0"/>
                                  </p:stCondLst>
                                  <p:childTnLst>
                                    <p:set>
                                      <p:cBhvr>
                                        <p:cTn id="9" dur="1" fill="hold">
                                          <p:stCondLst>
                                            <p:cond delay="0"/>
                                          </p:stCondLst>
                                        </p:cTn>
                                        <p:tgtEl>
                                          <p:spTgt spid="319496"/>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2.5E-6 7.56419E-7 L -0.33872 0.00416 " pathEditMode="relative" rAng="0" ptsTypes="AA">
                                      <p:cBhvr>
                                        <p:cTn id="11" dur="2000" fill="hold"/>
                                        <p:tgtEl>
                                          <p:spTgt spid="319495"/>
                                        </p:tgtEl>
                                        <p:attrNameLst>
                                          <p:attrName>ppt_x</p:attrName>
                                          <p:attrName>ppt_y</p:attrName>
                                        </p:attrNameLst>
                                      </p:cBhvr>
                                      <p:rCtr x="-16944" y="208"/>
                                    </p:animMotion>
                                  </p:childTnLst>
                                </p:cTn>
                              </p:par>
                            </p:childTnLst>
                          </p:cTn>
                        </p:par>
                        <p:par>
                          <p:cTn id="12" fill="hold" nodeType="afterGroup">
                            <p:stCondLst>
                              <p:cond delay="4000"/>
                            </p:stCondLst>
                            <p:childTnLst>
                              <p:par>
                                <p:cTn id="13" presetID="1" presetClass="entr" presetSubtype="0" fill="hold" nodeType="afterEffect">
                                  <p:stCondLst>
                                    <p:cond delay="0"/>
                                  </p:stCondLst>
                                  <p:childTnLst>
                                    <p:set>
                                      <p:cBhvr>
                                        <p:cTn id="14" dur="1" fill="hold">
                                          <p:stCondLst>
                                            <p:cond delay="0"/>
                                          </p:stCondLst>
                                        </p:cTn>
                                        <p:tgtEl>
                                          <p:spTgt spid="319506"/>
                                        </p:tgtEl>
                                        <p:attrNameLst>
                                          <p:attrName>style.visibility</p:attrName>
                                        </p:attrNameLst>
                                      </p:cBhvr>
                                      <p:to>
                                        <p:strVal val="visible"/>
                                      </p:to>
                                    </p:set>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319507"/>
                                        </p:tgtEl>
                                        <p:attrNameLst>
                                          <p:attrName>style.visibility</p:attrName>
                                        </p:attrNameLst>
                                      </p:cBhvr>
                                      <p:to>
                                        <p:strVal val="visible"/>
                                      </p:to>
                                    </p:set>
                                    <p:animEffect transition="in" filter="fade">
                                      <p:cBhvr>
                                        <p:cTn id="18" dur="2000"/>
                                        <p:tgtEl>
                                          <p:spTgt spid="319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90" name="Rectangle 6"/>
          <p:cNvSpPr>
            <a:spLocks noChangeArrowheads="1"/>
          </p:cNvSpPr>
          <p:nvPr/>
        </p:nvSpPr>
        <p:spPr bwMode="auto">
          <a:xfrm>
            <a:off x="468313" y="765175"/>
            <a:ext cx="56880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50000"/>
              </a:lnSpc>
            </a:pPr>
            <a:r>
              <a:rPr lang="en-US" sz="1800" b="0" dirty="0">
                <a:solidFill>
                  <a:schemeClr val="tx2"/>
                </a:solidFill>
                <a:effectLst>
                  <a:outerShdw blurRad="38100" dist="38100" dir="2700000" algn="tl">
                    <a:srgbClr val="C0C0C0"/>
                  </a:outerShdw>
                </a:effectLst>
                <a:latin typeface="Arial" charset="0"/>
              </a:rPr>
              <a:t>Hybrid Simulation-Optimization Algorithms. </a:t>
            </a:r>
          </a:p>
          <a:p>
            <a:pPr lvl="1" algn="just">
              <a:lnSpc>
                <a:spcPct val="150000"/>
              </a:lnSpc>
            </a:pPr>
            <a:r>
              <a:rPr lang="en-US" sz="1800" b="0" dirty="0" smtClean="0">
                <a:solidFill>
                  <a:srgbClr val="0033CC"/>
                </a:solidFill>
                <a:effectLst>
                  <a:outerShdw blurRad="38100" dist="38100" dir="2700000" algn="tl">
                    <a:srgbClr val="C0C0C0"/>
                  </a:outerShdw>
                </a:effectLst>
                <a:latin typeface="Arial" charset="0"/>
              </a:rPr>
              <a:t>Selection </a:t>
            </a:r>
            <a:r>
              <a:rPr lang="en-US" sz="1800" b="0" dirty="0">
                <a:solidFill>
                  <a:srgbClr val="0033CC"/>
                </a:solidFill>
                <a:effectLst>
                  <a:outerShdw blurRad="38100" dist="38100" dir="2700000" algn="tl">
                    <a:srgbClr val="C0C0C0"/>
                  </a:outerShdw>
                </a:effectLst>
                <a:latin typeface="Arial" charset="0"/>
              </a:rPr>
              <a:t>of column sections.</a:t>
            </a:r>
          </a:p>
        </p:txBody>
      </p:sp>
      <p:sp>
        <p:nvSpPr>
          <p:cNvPr id="323591" name="Text Box 7"/>
          <p:cNvSpPr txBox="1">
            <a:spLocks noChangeArrowheads="1"/>
          </p:cNvSpPr>
          <p:nvPr/>
        </p:nvSpPr>
        <p:spPr bwMode="auto">
          <a:xfrm>
            <a:off x="900113" y="1916113"/>
            <a:ext cx="624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0"/>
              <a:t>Fortunately it </a:t>
            </a:r>
            <a:r>
              <a:rPr lang="en-US" sz="1800" b="0">
                <a:solidFill>
                  <a:srgbClr val="A50021"/>
                </a:solidFill>
              </a:rPr>
              <a:t>is not necessary to use this ‘</a:t>
            </a:r>
            <a:r>
              <a:rPr lang="en-US" sz="1800" b="0" i="1" u="sng">
                <a:solidFill>
                  <a:srgbClr val="A50021"/>
                </a:solidFill>
              </a:rPr>
              <a:t>Brute Force Approach</a:t>
            </a:r>
            <a:r>
              <a:rPr lang="en-US" sz="1800" b="0">
                <a:solidFill>
                  <a:srgbClr val="A50021"/>
                </a:solidFill>
              </a:rPr>
              <a:t>’ </a:t>
            </a:r>
          </a:p>
        </p:txBody>
      </p:sp>
      <p:sp>
        <p:nvSpPr>
          <p:cNvPr id="323592" name="Text Box 8"/>
          <p:cNvSpPr txBox="1">
            <a:spLocks noChangeArrowheads="1"/>
          </p:cNvSpPr>
          <p:nvPr/>
        </p:nvSpPr>
        <p:spPr bwMode="auto">
          <a:xfrm>
            <a:off x="5219700" y="2997200"/>
            <a:ext cx="360045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800" b="0"/>
              <a:t>The model can be formulated as a Disjunctive Problem with Net Structure:</a:t>
            </a:r>
          </a:p>
          <a:p>
            <a:pPr algn="ctr"/>
            <a:endParaRPr lang="en-US" sz="1800" b="0"/>
          </a:p>
          <a:p>
            <a:pPr algn="ctr"/>
            <a:r>
              <a:rPr lang="en-US" sz="1800" b="0"/>
              <a:t>The </a:t>
            </a:r>
            <a:r>
              <a:rPr lang="en-US" sz="1800" b="0">
                <a:solidFill>
                  <a:srgbClr val="A50021"/>
                </a:solidFill>
              </a:rPr>
              <a:t>Logic Based Outer Approximation algorithm</a:t>
            </a:r>
            <a:r>
              <a:rPr lang="en-US" sz="1800" b="0"/>
              <a:t> (</a:t>
            </a:r>
            <a:r>
              <a:rPr lang="en-US" sz="1400" b="0" i="1">
                <a:solidFill>
                  <a:srgbClr val="0000FF"/>
                </a:solidFill>
              </a:rPr>
              <a:t>Turkay &amp; Grossmann 1996</a:t>
            </a:r>
            <a:r>
              <a:rPr lang="en-US" sz="1800" b="0"/>
              <a:t>) is perfect for solving this problem</a:t>
            </a:r>
          </a:p>
        </p:txBody>
      </p:sp>
      <p:grpSp>
        <p:nvGrpSpPr>
          <p:cNvPr id="323598" name="Group 14"/>
          <p:cNvGrpSpPr>
            <a:grpSpLocks/>
          </p:cNvGrpSpPr>
          <p:nvPr/>
        </p:nvGrpSpPr>
        <p:grpSpPr bwMode="auto">
          <a:xfrm>
            <a:off x="684213" y="2924175"/>
            <a:ext cx="4375150" cy="3265488"/>
            <a:chOff x="431" y="1842"/>
            <a:chExt cx="2756" cy="2057"/>
          </a:xfrm>
        </p:grpSpPr>
        <p:graphicFrame>
          <p:nvGraphicFramePr>
            <p:cNvPr id="323594" name="Object 10"/>
            <p:cNvGraphicFramePr>
              <a:graphicFrameLocks noChangeAspect="1"/>
            </p:cNvGraphicFramePr>
            <p:nvPr/>
          </p:nvGraphicFramePr>
          <p:xfrm>
            <a:off x="476" y="1842"/>
            <a:ext cx="1486" cy="172"/>
          </p:xfrm>
          <a:graphic>
            <a:graphicData uri="http://schemas.openxmlformats.org/presentationml/2006/ole">
              <mc:AlternateContent xmlns:mc="http://schemas.openxmlformats.org/markup-compatibility/2006">
                <mc:Choice xmlns:v="urn:schemas-microsoft-com:vml" Requires="v">
                  <p:oleObj spid="_x0000_s26814" name="Equation" r:id="rId4" imgW="1752480" imgH="203040" progId="Equation.DSMT4">
                    <p:embed/>
                  </p:oleObj>
                </mc:Choice>
                <mc:Fallback>
                  <p:oleObj name="Equation" r:id="rId4" imgW="1752480" imgH="203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 y="1842"/>
                          <a:ext cx="1486"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3595" name="Object 11"/>
            <p:cNvGraphicFramePr>
              <a:graphicFrameLocks noChangeAspect="1"/>
            </p:cNvGraphicFramePr>
            <p:nvPr/>
          </p:nvGraphicFramePr>
          <p:xfrm>
            <a:off x="431" y="2114"/>
            <a:ext cx="2756" cy="452"/>
          </p:xfrm>
          <a:graphic>
            <a:graphicData uri="http://schemas.openxmlformats.org/presentationml/2006/ole">
              <mc:AlternateContent xmlns:mc="http://schemas.openxmlformats.org/markup-compatibility/2006">
                <mc:Choice xmlns:v="urn:schemas-microsoft-com:vml" Requires="v">
                  <p:oleObj spid="_x0000_s26815" name="Equation" r:id="rId6" imgW="3251160" imgH="533160" progId="Equation.DSMT4">
                    <p:embed/>
                  </p:oleObj>
                </mc:Choice>
                <mc:Fallback>
                  <p:oleObj name="Equation" r:id="rId6" imgW="3251160" imgH="53316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 y="2114"/>
                          <a:ext cx="2756" cy="4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3596" name="Object 12"/>
            <p:cNvGraphicFramePr>
              <a:graphicFrameLocks noChangeAspect="1"/>
            </p:cNvGraphicFramePr>
            <p:nvPr/>
          </p:nvGraphicFramePr>
          <p:xfrm>
            <a:off x="431" y="2704"/>
            <a:ext cx="2573" cy="452"/>
          </p:xfrm>
          <a:graphic>
            <a:graphicData uri="http://schemas.openxmlformats.org/presentationml/2006/ole">
              <mc:AlternateContent xmlns:mc="http://schemas.openxmlformats.org/markup-compatibility/2006">
                <mc:Choice xmlns:v="urn:schemas-microsoft-com:vml" Requires="v">
                  <p:oleObj spid="_x0000_s26816" name="Equation" r:id="rId8" imgW="3035160" imgH="533160" progId="Equation.DSMT4">
                    <p:embed/>
                  </p:oleObj>
                </mc:Choice>
                <mc:Fallback>
                  <p:oleObj name="Equation" r:id="rId8" imgW="3035160" imgH="53316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 y="2704"/>
                          <a:ext cx="2573" cy="4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3597" name="Object 13"/>
            <p:cNvGraphicFramePr>
              <a:graphicFrameLocks noChangeAspect="1"/>
            </p:cNvGraphicFramePr>
            <p:nvPr/>
          </p:nvGraphicFramePr>
          <p:xfrm>
            <a:off x="657" y="3134"/>
            <a:ext cx="1701" cy="765"/>
          </p:xfrm>
          <a:graphic>
            <a:graphicData uri="http://schemas.openxmlformats.org/presentationml/2006/ole">
              <mc:AlternateContent xmlns:mc="http://schemas.openxmlformats.org/markup-compatibility/2006">
                <mc:Choice xmlns:v="urn:schemas-microsoft-com:vml" Requires="v">
                  <p:oleObj spid="_x0000_s26817" name="Equation" r:id="rId10" imgW="2006280" imgH="901440" progId="Equation.DSMT4">
                    <p:embed/>
                  </p:oleObj>
                </mc:Choice>
                <mc:Fallback>
                  <p:oleObj name="Equation" r:id="rId10" imgW="2006280" imgH="9014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7" y="3134"/>
                          <a:ext cx="1701" cy="7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836620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35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3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9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60" name="Text Box 4"/>
          <p:cNvSpPr txBox="1">
            <a:spLocks noChangeArrowheads="1"/>
          </p:cNvSpPr>
          <p:nvPr/>
        </p:nvSpPr>
        <p:spPr bwMode="auto">
          <a:xfrm>
            <a:off x="827088" y="2205038"/>
            <a:ext cx="7508875"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1800" b="0" dirty="0">
                <a:solidFill>
                  <a:srgbClr val="0000FF"/>
                </a:solidFill>
              </a:rPr>
              <a:t>REMARKS</a:t>
            </a:r>
            <a:r>
              <a:rPr lang="en-US" sz="1800" b="0" dirty="0"/>
              <a:t>:</a:t>
            </a:r>
          </a:p>
          <a:p>
            <a:pPr algn="just"/>
            <a:endParaRPr lang="en-US" sz="1800" b="0" dirty="0"/>
          </a:p>
          <a:p>
            <a:pPr lvl="1" algn="just"/>
            <a:r>
              <a:rPr lang="en-US" sz="1800" b="0" dirty="0"/>
              <a:t>In the </a:t>
            </a:r>
            <a:r>
              <a:rPr lang="en-US" sz="1800" b="0" dirty="0">
                <a:solidFill>
                  <a:srgbClr val="A50021"/>
                </a:solidFill>
              </a:rPr>
              <a:t>Logic-Based-OA algorithm, each NLP is formed by a potential </a:t>
            </a:r>
            <a:r>
              <a:rPr lang="en-US" sz="1800" b="0" dirty="0" err="1">
                <a:solidFill>
                  <a:srgbClr val="A50021"/>
                </a:solidFill>
              </a:rPr>
              <a:t>flowsheet</a:t>
            </a:r>
            <a:r>
              <a:rPr lang="en-US" sz="1800" b="0" dirty="0"/>
              <a:t> configuration, the rest of variables do not appear in the model. In this </a:t>
            </a:r>
            <a:r>
              <a:rPr lang="en-US" sz="1800" b="0" dirty="0">
                <a:solidFill>
                  <a:srgbClr val="0000FF"/>
                </a:solidFill>
              </a:rPr>
              <a:t>case a potential </a:t>
            </a:r>
            <a:r>
              <a:rPr lang="en-US" sz="1800" b="0" dirty="0" err="1">
                <a:solidFill>
                  <a:srgbClr val="0000FF"/>
                </a:solidFill>
              </a:rPr>
              <a:t>flowsheet</a:t>
            </a:r>
            <a:r>
              <a:rPr lang="en-US" sz="1800" b="0" dirty="0">
                <a:solidFill>
                  <a:srgbClr val="0000FF"/>
                </a:solidFill>
              </a:rPr>
              <a:t> is simply a distillation column.</a:t>
            </a:r>
          </a:p>
          <a:p>
            <a:pPr lvl="1" algn="just"/>
            <a:endParaRPr lang="en-US" sz="1800" b="0" dirty="0"/>
          </a:p>
          <a:p>
            <a:pPr lvl="1" algn="just"/>
            <a:r>
              <a:rPr lang="en-US" sz="1800" b="0" dirty="0"/>
              <a:t>In a single column with fixed pressure there are only 2 degrees of freedom. Therefore the </a:t>
            </a:r>
            <a:r>
              <a:rPr lang="en-US" sz="1800" b="0" dirty="0">
                <a:solidFill>
                  <a:srgbClr val="A50021"/>
                </a:solidFill>
              </a:rPr>
              <a:t>CPU time needed</a:t>
            </a:r>
            <a:r>
              <a:rPr lang="en-US" sz="1800" b="0" dirty="0"/>
              <a:t> to solve each</a:t>
            </a:r>
            <a:r>
              <a:rPr lang="en-US" sz="1800" b="0" dirty="0">
                <a:solidFill>
                  <a:srgbClr val="A50021"/>
                </a:solidFill>
              </a:rPr>
              <a:t> NLP</a:t>
            </a:r>
            <a:r>
              <a:rPr lang="en-US" sz="1800" b="0" dirty="0"/>
              <a:t> is of a </a:t>
            </a:r>
            <a:r>
              <a:rPr lang="en-US" sz="1800" b="0" dirty="0">
                <a:solidFill>
                  <a:srgbClr val="A50021"/>
                </a:solidFill>
              </a:rPr>
              <a:t>few seconds. </a:t>
            </a:r>
          </a:p>
          <a:p>
            <a:pPr lvl="1" algn="just"/>
            <a:endParaRPr lang="en-US" sz="1800" b="0" dirty="0">
              <a:solidFill>
                <a:srgbClr val="A50021"/>
              </a:solidFill>
            </a:endParaRPr>
          </a:p>
          <a:p>
            <a:pPr lvl="1" algn="just"/>
            <a:r>
              <a:rPr lang="en-US" sz="1800" b="0" dirty="0"/>
              <a:t>Even in systems involving more than one distillation column these </a:t>
            </a:r>
            <a:r>
              <a:rPr lang="en-US" sz="1800" b="0" dirty="0">
                <a:solidFill>
                  <a:srgbClr val="A50021"/>
                </a:solidFill>
              </a:rPr>
              <a:t>NLPs can be solved very efficiently</a:t>
            </a:r>
            <a:r>
              <a:rPr lang="en-US" sz="1800" b="0" dirty="0"/>
              <a:t>. The same degree of difficulty that a regular NLP optimization in a process simulator.</a:t>
            </a:r>
          </a:p>
          <a:p>
            <a:pPr lvl="1" algn="just"/>
            <a:endParaRPr lang="en-US" sz="1800" b="0" dirty="0"/>
          </a:p>
        </p:txBody>
      </p:sp>
      <p:sp>
        <p:nvSpPr>
          <p:cNvPr id="352261" name="Rectangle 5"/>
          <p:cNvSpPr>
            <a:spLocks noChangeArrowheads="1"/>
          </p:cNvSpPr>
          <p:nvPr/>
        </p:nvSpPr>
        <p:spPr bwMode="auto">
          <a:xfrm>
            <a:off x="468313" y="765175"/>
            <a:ext cx="56880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50000"/>
              </a:lnSpc>
            </a:pPr>
            <a:r>
              <a:rPr lang="en-US" sz="1800" b="0" dirty="0">
                <a:solidFill>
                  <a:schemeClr val="tx2"/>
                </a:solidFill>
                <a:effectLst>
                  <a:outerShdw blurRad="38100" dist="38100" dir="2700000" algn="tl">
                    <a:srgbClr val="C0C0C0"/>
                  </a:outerShdw>
                </a:effectLst>
                <a:latin typeface="Arial" charset="0"/>
              </a:rPr>
              <a:t>Hybrid Simulation-Optimization Algorithms. </a:t>
            </a:r>
          </a:p>
          <a:p>
            <a:pPr lvl="1" algn="just">
              <a:lnSpc>
                <a:spcPct val="150000"/>
              </a:lnSpc>
            </a:pPr>
            <a:r>
              <a:rPr lang="en-US" sz="1800" b="0" dirty="0" smtClean="0">
                <a:solidFill>
                  <a:srgbClr val="0033CC"/>
                </a:solidFill>
                <a:effectLst>
                  <a:outerShdw blurRad="38100" dist="38100" dir="2700000" algn="tl">
                    <a:srgbClr val="C0C0C0"/>
                  </a:outerShdw>
                </a:effectLst>
                <a:latin typeface="Arial" charset="0"/>
              </a:rPr>
              <a:t>Selection </a:t>
            </a:r>
            <a:r>
              <a:rPr lang="en-US" sz="1800" b="0" dirty="0">
                <a:solidFill>
                  <a:srgbClr val="0033CC"/>
                </a:solidFill>
                <a:effectLst>
                  <a:outerShdw blurRad="38100" dist="38100" dir="2700000" algn="tl">
                    <a:srgbClr val="C0C0C0"/>
                  </a:outerShdw>
                </a:effectLst>
                <a:latin typeface="Arial" charset="0"/>
              </a:rPr>
              <a:t>of column sections</a:t>
            </a:r>
            <a:r>
              <a:rPr lang="en-US" sz="1800" b="0" dirty="0">
                <a:solidFill>
                  <a:schemeClr val="tx2"/>
                </a:solidFill>
                <a:effectLst>
                  <a:outerShdw blurRad="38100" dist="38100" dir="2700000" algn="tl">
                    <a:srgbClr val="C0C0C0"/>
                  </a:outerShdw>
                </a:effectLst>
                <a:latin typeface="Arial" charset="0"/>
              </a:rPr>
              <a:t>.</a:t>
            </a:r>
          </a:p>
        </p:txBody>
      </p:sp>
    </p:spTree>
    <p:extLst>
      <p:ext uri="{BB962C8B-B14F-4D97-AF65-F5344CB8AC3E}">
        <p14:creationId xmlns:p14="http://schemas.microsoft.com/office/powerpoint/2010/main" val="12609832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2" name="Rectangle 4"/>
          <p:cNvSpPr>
            <a:spLocks noChangeArrowheads="1"/>
          </p:cNvSpPr>
          <p:nvPr/>
        </p:nvSpPr>
        <p:spPr bwMode="auto">
          <a:xfrm>
            <a:off x="684213" y="884238"/>
            <a:ext cx="3505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0">
                <a:solidFill>
                  <a:schemeClr val="tx2"/>
                </a:solidFill>
                <a:effectLst>
                  <a:outerShdw blurRad="38100" dist="38100" dir="2700000" algn="tl">
                    <a:srgbClr val="C0C0C0"/>
                  </a:outerShdw>
                </a:effectLst>
              </a:rPr>
              <a:t>Example 3: </a:t>
            </a:r>
            <a:r>
              <a:rPr lang="en-US" b="0">
                <a:solidFill>
                  <a:srgbClr val="0033CC"/>
                </a:solidFill>
                <a:effectLst>
                  <a:outerShdw blurRad="38100" dist="38100" dir="2700000" algn="tl">
                    <a:srgbClr val="C0C0C0"/>
                  </a:outerShdw>
                </a:effectLst>
              </a:rPr>
              <a:t>Ethanol, Propanol, Butanol</a:t>
            </a:r>
          </a:p>
        </p:txBody>
      </p:sp>
      <p:grpSp>
        <p:nvGrpSpPr>
          <p:cNvPr id="350214" name="Group 6"/>
          <p:cNvGrpSpPr>
            <a:grpSpLocks/>
          </p:cNvGrpSpPr>
          <p:nvPr/>
        </p:nvGrpSpPr>
        <p:grpSpPr bwMode="auto">
          <a:xfrm>
            <a:off x="1619250" y="5233988"/>
            <a:ext cx="682625" cy="531812"/>
            <a:chOff x="657" y="2795"/>
            <a:chExt cx="430" cy="335"/>
          </a:xfrm>
        </p:grpSpPr>
        <p:grpSp>
          <p:nvGrpSpPr>
            <p:cNvPr id="350215" name="Group 7"/>
            <p:cNvGrpSpPr>
              <a:grpSpLocks/>
            </p:cNvGrpSpPr>
            <p:nvPr/>
          </p:nvGrpSpPr>
          <p:grpSpPr bwMode="auto">
            <a:xfrm>
              <a:off x="721" y="2994"/>
              <a:ext cx="244" cy="136"/>
              <a:chOff x="861" y="1298"/>
              <a:chExt cx="310" cy="181"/>
            </a:xfrm>
          </p:grpSpPr>
          <p:sp>
            <p:nvSpPr>
              <p:cNvPr id="350216" name="Oval 8"/>
              <p:cNvSpPr>
                <a:spLocks noChangeArrowheads="1"/>
              </p:cNvSpPr>
              <p:nvPr/>
            </p:nvSpPr>
            <p:spPr bwMode="auto">
              <a:xfrm>
                <a:off x="930" y="1298"/>
                <a:ext cx="181" cy="181"/>
              </a:xfrm>
              <a:prstGeom prst="ellipse">
                <a:avLst/>
              </a:prstGeom>
              <a:gradFill rotWithShape="1">
                <a:gsLst>
                  <a:gs pos="0">
                    <a:srgbClr val="FF7C80"/>
                  </a:gs>
                  <a:gs pos="100000">
                    <a:srgbClr val="FF7C80">
                      <a:gamma/>
                      <a:tint val="69804"/>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0217" name="Line 9"/>
              <p:cNvSpPr>
                <a:spLocks noChangeShapeType="1"/>
              </p:cNvSpPr>
              <p:nvPr/>
            </p:nvSpPr>
            <p:spPr bwMode="auto">
              <a:xfrm flipV="1">
                <a:off x="861" y="1309"/>
                <a:ext cx="310" cy="148"/>
              </a:xfrm>
              <a:prstGeom prst="line">
                <a:avLst/>
              </a:prstGeom>
              <a:noFill/>
              <a:ln w="9525">
                <a:solidFill>
                  <a:srgbClr val="F1250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50218" name="Line 10"/>
            <p:cNvSpPr>
              <a:spLocks noChangeShapeType="1"/>
            </p:cNvSpPr>
            <p:nvPr/>
          </p:nvSpPr>
          <p:spPr bwMode="auto">
            <a:xfrm>
              <a:off x="657" y="2931"/>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219" name="Line 11"/>
            <p:cNvSpPr>
              <a:spLocks noChangeShapeType="1"/>
            </p:cNvSpPr>
            <p:nvPr/>
          </p:nvSpPr>
          <p:spPr bwMode="auto">
            <a:xfrm flipV="1">
              <a:off x="657" y="3066"/>
              <a:ext cx="120"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220" name="Line 12"/>
            <p:cNvSpPr>
              <a:spLocks noChangeShapeType="1"/>
            </p:cNvSpPr>
            <p:nvPr/>
          </p:nvSpPr>
          <p:spPr bwMode="auto">
            <a:xfrm>
              <a:off x="915" y="3064"/>
              <a:ext cx="17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221" name="Line 13"/>
            <p:cNvSpPr>
              <a:spLocks noChangeShapeType="1"/>
            </p:cNvSpPr>
            <p:nvPr/>
          </p:nvSpPr>
          <p:spPr bwMode="auto">
            <a:xfrm flipV="1">
              <a:off x="848" y="2798"/>
              <a:ext cx="0" cy="193"/>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222" name="Line 14"/>
            <p:cNvSpPr>
              <a:spLocks noChangeShapeType="1"/>
            </p:cNvSpPr>
            <p:nvPr/>
          </p:nvSpPr>
          <p:spPr bwMode="auto">
            <a:xfrm flipH="1">
              <a:off x="748" y="2795"/>
              <a:ext cx="1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0224" name="Group 16"/>
          <p:cNvGrpSpPr>
            <a:grpSpLocks/>
          </p:cNvGrpSpPr>
          <p:nvPr/>
        </p:nvGrpSpPr>
        <p:grpSpPr bwMode="auto">
          <a:xfrm>
            <a:off x="1547813" y="1749425"/>
            <a:ext cx="533400" cy="441325"/>
            <a:chOff x="412" y="1329"/>
            <a:chExt cx="336" cy="278"/>
          </a:xfrm>
        </p:grpSpPr>
        <p:grpSp>
          <p:nvGrpSpPr>
            <p:cNvPr id="350225" name="Group 17"/>
            <p:cNvGrpSpPr>
              <a:grpSpLocks/>
            </p:cNvGrpSpPr>
            <p:nvPr/>
          </p:nvGrpSpPr>
          <p:grpSpPr bwMode="auto">
            <a:xfrm>
              <a:off x="521" y="1329"/>
              <a:ext cx="219" cy="135"/>
              <a:chOff x="793" y="2965"/>
              <a:chExt cx="310" cy="181"/>
            </a:xfrm>
          </p:grpSpPr>
          <p:sp>
            <p:nvSpPr>
              <p:cNvPr id="350226" name="Oval 18"/>
              <p:cNvSpPr>
                <a:spLocks noChangeArrowheads="1"/>
              </p:cNvSpPr>
              <p:nvPr/>
            </p:nvSpPr>
            <p:spPr bwMode="auto">
              <a:xfrm>
                <a:off x="862" y="2965"/>
                <a:ext cx="181" cy="181"/>
              </a:xfrm>
              <a:prstGeom prst="ellipse">
                <a:avLst/>
              </a:prstGeom>
              <a:solidFill>
                <a:srgbClr val="66FFCC"/>
              </a:soli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0227" name="Line 19"/>
              <p:cNvSpPr>
                <a:spLocks noChangeShapeType="1"/>
              </p:cNvSpPr>
              <p:nvPr/>
            </p:nvSpPr>
            <p:spPr bwMode="auto">
              <a:xfrm flipV="1">
                <a:off x="793" y="2976"/>
                <a:ext cx="310" cy="148"/>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50228" name="Line 20"/>
            <p:cNvSpPr>
              <a:spLocks noChangeShapeType="1"/>
            </p:cNvSpPr>
            <p:nvPr/>
          </p:nvSpPr>
          <p:spPr bwMode="auto">
            <a:xfrm flipV="1">
              <a:off x="412" y="1389"/>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229" name="Line 21"/>
            <p:cNvSpPr>
              <a:spLocks noChangeShapeType="1"/>
            </p:cNvSpPr>
            <p:nvPr/>
          </p:nvSpPr>
          <p:spPr bwMode="auto">
            <a:xfrm>
              <a:off x="413" y="1389"/>
              <a:ext cx="154"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230" name="Line 22"/>
            <p:cNvSpPr>
              <a:spLocks noChangeShapeType="1"/>
            </p:cNvSpPr>
            <p:nvPr/>
          </p:nvSpPr>
          <p:spPr bwMode="auto">
            <a:xfrm>
              <a:off x="636" y="1464"/>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231" name="Line 23"/>
            <p:cNvSpPr>
              <a:spLocks noChangeShapeType="1"/>
            </p:cNvSpPr>
            <p:nvPr/>
          </p:nvSpPr>
          <p:spPr bwMode="auto">
            <a:xfrm flipV="1">
              <a:off x="464" y="1606"/>
              <a:ext cx="284"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50223" name="AutoShape 15"/>
          <p:cNvSpPr>
            <a:spLocks noChangeArrowheads="1"/>
          </p:cNvSpPr>
          <p:nvPr/>
        </p:nvSpPr>
        <p:spPr bwMode="auto">
          <a:xfrm>
            <a:off x="1403350" y="2038350"/>
            <a:ext cx="360363" cy="3411538"/>
          </a:xfrm>
          <a:prstGeom prst="roundRect">
            <a:avLst>
              <a:gd name="adj" fmla="val 50000"/>
            </a:avLst>
          </a:prstGeom>
          <a:gradFill rotWithShape="1">
            <a:gsLst>
              <a:gs pos="0">
                <a:schemeClr val="accent1"/>
              </a:gs>
              <a:gs pos="100000">
                <a:schemeClr val="accent1">
                  <a:gamma/>
                  <a:shade val="46275"/>
                  <a:invGamma/>
                </a:scheme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endParaRPr lang="en-US">
              <a:solidFill>
                <a:srgbClr val="FFFF00"/>
              </a:solidFill>
            </a:endParaRPr>
          </a:p>
          <a:p>
            <a:pPr algn="ctr"/>
            <a:endParaRPr lang="en-US">
              <a:solidFill>
                <a:srgbClr val="FFFF00"/>
              </a:solidFill>
            </a:endParaRPr>
          </a:p>
        </p:txBody>
      </p:sp>
      <p:sp>
        <p:nvSpPr>
          <p:cNvPr id="350232" name="Line 24"/>
          <p:cNvSpPr>
            <a:spLocks noChangeShapeType="1"/>
          </p:cNvSpPr>
          <p:nvPr/>
        </p:nvSpPr>
        <p:spPr bwMode="auto">
          <a:xfrm>
            <a:off x="323850" y="3622675"/>
            <a:ext cx="1079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233" name="Text Box 25"/>
          <p:cNvSpPr txBox="1">
            <a:spLocks noChangeArrowheads="1"/>
          </p:cNvSpPr>
          <p:nvPr/>
        </p:nvSpPr>
        <p:spPr bwMode="auto">
          <a:xfrm>
            <a:off x="323850" y="3046413"/>
            <a:ext cx="11461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t>100 kmol/h</a:t>
            </a:r>
          </a:p>
          <a:p>
            <a:r>
              <a:rPr lang="en-US" sz="1400"/>
              <a:t>(0.3, 0.4, 0.3)</a:t>
            </a:r>
          </a:p>
        </p:txBody>
      </p:sp>
      <p:sp>
        <p:nvSpPr>
          <p:cNvPr id="350235" name="Text Box 27"/>
          <p:cNvSpPr txBox="1">
            <a:spLocks noChangeArrowheads="1"/>
          </p:cNvSpPr>
          <p:nvPr/>
        </p:nvSpPr>
        <p:spPr bwMode="auto">
          <a:xfrm>
            <a:off x="4859338" y="908050"/>
            <a:ext cx="3744912" cy="143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0"/>
              <a:t>Initially : </a:t>
            </a:r>
          </a:p>
          <a:p>
            <a:pPr lvl="1">
              <a:spcBef>
                <a:spcPct val="50000"/>
              </a:spcBef>
            </a:pPr>
            <a:r>
              <a:rPr lang="en-US" b="0"/>
              <a:t>Total Number of Trays = 50;</a:t>
            </a:r>
          </a:p>
          <a:p>
            <a:pPr lvl="1">
              <a:spcBef>
                <a:spcPct val="50000"/>
              </a:spcBef>
            </a:pPr>
            <a:r>
              <a:rPr lang="en-US" b="0"/>
              <a:t>Feed in Tray 25</a:t>
            </a:r>
          </a:p>
          <a:p>
            <a:pPr lvl="1">
              <a:spcBef>
                <a:spcPct val="50000"/>
              </a:spcBef>
            </a:pPr>
            <a:r>
              <a:rPr lang="en-US" b="0"/>
              <a:t>5 fixed trays in each section</a:t>
            </a:r>
          </a:p>
        </p:txBody>
      </p:sp>
      <p:sp>
        <p:nvSpPr>
          <p:cNvPr id="350236" name="Text Box 28"/>
          <p:cNvSpPr txBox="1">
            <a:spLocks noChangeArrowheads="1"/>
          </p:cNvSpPr>
          <p:nvPr/>
        </p:nvSpPr>
        <p:spPr bwMode="auto">
          <a:xfrm>
            <a:off x="4211638" y="2492375"/>
            <a:ext cx="3619500" cy="32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885825" indent="-342900">
              <a:defRPr>
                <a:solidFill>
                  <a:schemeClr val="tx1"/>
                </a:solidFill>
                <a:latin typeface="Arial" charset="0"/>
              </a:defRPr>
            </a:lvl2pPr>
            <a:lvl3pPr marL="1408113" indent="-342900">
              <a:defRPr>
                <a:solidFill>
                  <a:schemeClr val="tx1"/>
                </a:solidFill>
                <a:latin typeface="Arial" charset="0"/>
              </a:defRPr>
            </a:lvl3pPr>
            <a:lvl4pPr marL="1930400" indent="-342900">
              <a:defRPr>
                <a:solidFill>
                  <a:schemeClr val="tx1"/>
                </a:solidFill>
                <a:latin typeface="Arial" charset="0"/>
              </a:defRPr>
            </a:lvl4pPr>
            <a:lvl5pPr marL="2452688" indent="-342900">
              <a:defRPr>
                <a:solidFill>
                  <a:schemeClr val="tx1"/>
                </a:solidFill>
                <a:latin typeface="Arial" charset="0"/>
              </a:defRPr>
            </a:lvl5pPr>
            <a:lvl6pPr marL="2909888" indent="-342900" fontAlgn="base">
              <a:spcBef>
                <a:spcPct val="0"/>
              </a:spcBef>
              <a:spcAft>
                <a:spcPct val="0"/>
              </a:spcAft>
              <a:defRPr>
                <a:solidFill>
                  <a:schemeClr val="tx1"/>
                </a:solidFill>
                <a:latin typeface="Arial" charset="0"/>
              </a:defRPr>
            </a:lvl6pPr>
            <a:lvl7pPr marL="3367088" indent="-342900" fontAlgn="base">
              <a:spcBef>
                <a:spcPct val="0"/>
              </a:spcBef>
              <a:spcAft>
                <a:spcPct val="0"/>
              </a:spcAft>
              <a:defRPr>
                <a:solidFill>
                  <a:schemeClr val="tx1"/>
                </a:solidFill>
                <a:latin typeface="Arial" charset="0"/>
              </a:defRPr>
            </a:lvl7pPr>
            <a:lvl8pPr marL="3824288" indent="-342900" fontAlgn="base">
              <a:spcBef>
                <a:spcPct val="0"/>
              </a:spcBef>
              <a:spcAft>
                <a:spcPct val="0"/>
              </a:spcAft>
              <a:defRPr>
                <a:solidFill>
                  <a:schemeClr val="tx1"/>
                </a:solidFill>
                <a:latin typeface="Arial" charset="0"/>
              </a:defRPr>
            </a:lvl8pPr>
            <a:lvl9pPr marL="4281488" indent="-342900" fontAlgn="base">
              <a:spcBef>
                <a:spcPct val="0"/>
              </a:spcBef>
              <a:spcAft>
                <a:spcPct val="0"/>
              </a:spcAft>
              <a:defRPr>
                <a:solidFill>
                  <a:schemeClr val="tx1"/>
                </a:solidFill>
                <a:latin typeface="Arial" charset="0"/>
              </a:defRPr>
            </a:lvl9pPr>
          </a:lstStyle>
          <a:p>
            <a:pPr algn="just"/>
            <a:r>
              <a:rPr lang="en-US" b="0">
                <a:solidFill>
                  <a:srgbClr val="A50021"/>
                </a:solidFill>
                <a:latin typeface="Times New Roman" pitchFamily="18" charset="0"/>
              </a:rPr>
              <a:t>Strategy</a:t>
            </a:r>
          </a:p>
          <a:p>
            <a:pPr algn="just"/>
            <a:endParaRPr lang="en-US" b="0">
              <a:latin typeface="Times New Roman" pitchFamily="18" charset="0"/>
            </a:endParaRPr>
          </a:p>
          <a:p>
            <a:pPr algn="just"/>
            <a:r>
              <a:rPr lang="en-US" b="0">
                <a:latin typeface="Times New Roman" pitchFamily="18" charset="0"/>
              </a:rPr>
              <a:t> Potential column sections in each ‘section’ that differentiate in 2 stages and contraction around the best solution.</a:t>
            </a:r>
          </a:p>
          <a:p>
            <a:pPr algn="just">
              <a:buFontTx/>
              <a:buAutoNum type="alphaLcParenR"/>
            </a:pPr>
            <a:endParaRPr lang="en-US" b="0">
              <a:latin typeface="Times New Roman" pitchFamily="18" charset="0"/>
            </a:endParaRPr>
          </a:p>
          <a:p>
            <a:pPr algn="just"/>
            <a:r>
              <a:rPr lang="en-US" b="0">
                <a:solidFill>
                  <a:srgbClr val="0033CC"/>
                </a:solidFill>
                <a:latin typeface="Times New Roman" pitchFamily="18" charset="0"/>
              </a:rPr>
              <a:t>Remarks:</a:t>
            </a:r>
            <a:r>
              <a:rPr lang="en-US" b="0">
                <a:latin typeface="Times New Roman" pitchFamily="18" charset="0"/>
              </a:rPr>
              <a:t> </a:t>
            </a:r>
          </a:p>
          <a:p>
            <a:pPr algn="just"/>
            <a:r>
              <a:rPr lang="en-US" b="0">
                <a:latin typeface="Times New Roman" pitchFamily="18" charset="0"/>
              </a:rPr>
              <a:t>The same solution was found using 5 potential sections that differentiate in 4 trays.</a:t>
            </a:r>
          </a:p>
          <a:p>
            <a:pPr algn="just"/>
            <a:r>
              <a:rPr lang="en-US" b="0">
                <a:latin typeface="Times New Roman" pitchFamily="18" charset="0"/>
              </a:rPr>
              <a:t>Tested with different starting combinations. All solutions found differs only in one tray.</a:t>
            </a:r>
          </a:p>
        </p:txBody>
      </p:sp>
      <p:sp>
        <p:nvSpPr>
          <p:cNvPr id="350245" name="Text Box 37"/>
          <p:cNvSpPr txBox="1">
            <a:spLocks noChangeArrowheads="1"/>
          </p:cNvSpPr>
          <p:nvPr/>
        </p:nvSpPr>
        <p:spPr bwMode="auto">
          <a:xfrm>
            <a:off x="2124075" y="1965325"/>
            <a:ext cx="1704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Ethanol (0.98 mf)</a:t>
            </a:r>
          </a:p>
        </p:txBody>
      </p:sp>
      <p:grpSp>
        <p:nvGrpSpPr>
          <p:cNvPr id="350251" name="Group 43"/>
          <p:cNvGrpSpPr>
            <a:grpSpLocks/>
          </p:cNvGrpSpPr>
          <p:nvPr/>
        </p:nvGrpSpPr>
        <p:grpSpPr bwMode="auto">
          <a:xfrm>
            <a:off x="250825" y="1628775"/>
            <a:ext cx="3192463" cy="4702175"/>
            <a:chOff x="158" y="1026"/>
            <a:chExt cx="2011" cy="2962"/>
          </a:xfrm>
        </p:grpSpPr>
        <p:sp>
          <p:nvSpPr>
            <p:cNvPr id="350237" name="Text Box 29"/>
            <p:cNvSpPr txBox="1">
              <a:spLocks noChangeArrowheads="1"/>
            </p:cNvSpPr>
            <p:nvPr/>
          </p:nvSpPr>
          <p:spPr bwMode="auto">
            <a:xfrm>
              <a:off x="1383" y="1692"/>
              <a:ext cx="63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A50021"/>
                  </a:solidFill>
                </a:rPr>
                <a:t>12 trays</a:t>
              </a:r>
            </a:p>
          </p:txBody>
        </p:sp>
        <p:sp>
          <p:nvSpPr>
            <p:cNvPr id="350241" name="Text Box 33"/>
            <p:cNvSpPr txBox="1">
              <a:spLocks noChangeArrowheads="1"/>
            </p:cNvSpPr>
            <p:nvPr/>
          </p:nvSpPr>
          <p:spPr bwMode="auto">
            <a:xfrm>
              <a:off x="1292" y="2690"/>
              <a:ext cx="63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A50021"/>
                  </a:solidFill>
                </a:rPr>
                <a:t>15 trays</a:t>
              </a:r>
            </a:p>
          </p:txBody>
        </p:sp>
        <p:sp>
          <p:nvSpPr>
            <p:cNvPr id="350242" name="Text Box 34"/>
            <p:cNvSpPr txBox="1">
              <a:spLocks noChangeArrowheads="1"/>
            </p:cNvSpPr>
            <p:nvPr/>
          </p:nvSpPr>
          <p:spPr bwMode="auto">
            <a:xfrm>
              <a:off x="1292" y="2191"/>
              <a:ext cx="87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A50021"/>
                  </a:solidFill>
                </a:rPr>
                <a:t>Feed 13</a:t>
              </a:r>
              <a:r>
                <a:rPr lang="en-US" baseline="30000">
                  <a:solidFill>
                    <a:srgbClr val="A50021"/>
                  </a:solidFill>
                </a:rPr>
                <a:t>th</a:t>
              </a:r>
              <a:r>
                <a:rPr lang="en-US">
                  <a:solidFill>
                    <a:srgbClr val="A50021"/>
                  </a:solidFill>
                </a:rPr>
                <a:t> tray</a:t>
              </a:r>
            </a:p>
          </p:txBody>
        </p:sp>
        <p:sp>
          <p:nvSpPr>
            <p:cNvPr id="350243" name="AutoShape 35"/>
            <p:cNvSpPr>
              <a:spLocks/>
            </p:cNvSpPr>
            <p:nvPr/>
          </p:nvSpPr>
          <p:spPr bwMode="auto">
            <a:xfrm>
              <a:off x="1225" y="1465"/>
              <a:ext cx="96" cy="726"/>
            </a:xfrm>
            <a:prstGeom prst="rightBrace">
              <a:avLst>
                <a:gd name="adj1" fmla="val 63021"/>
                <a:gd name="adj2" fmla="val 50000"/>
              </a:avLst>
            </a:prstGeom>
            <a:noFill/>
            <a:ln w="9525">
              <a:solidFill>
                <a:schemeClr val="tx1"/>
              </a:solidFill>
              <a:round/>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0244" name="AutoShape 36"/>
            <p:cNvSpPr>
              <a:spLocks/>
            </p:cNvSpPr>
            <p:nvPr/>
          </p:nvSpPr>
          <p:spPr bwMode="auto">
            <a:xfrm>
              <a:off x="1224" y="2372"/>
              <a:ext cx="96" cy="817"/>
            </a:xfrm>
            <a:prstGeom prst="rightBrace">
              <a:avLst>
                <a:gd name="adj1" fmla="val 70920"/>
                <a:gd name="adj2" fmla="val 50000"/>
              </a:avLst>
            </a:prstGeom>
            <a:noFill/>
            <a:ln w="9525">
              <a:solidFill>
                <a:schemeClr val="tx1"/>
              </a:solidFill>
              <a:round/>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0246" name="Text Box 38"/>
            <p:cNvSpPr txBox="1">
              <a:spLocks noChangeArrowheads="1"/>
            </p:cNvSpPr>
            <p:nvPr/>
          </p:nvSpPr>
          <p:spPr bwMode="auto">
            <a:xfrm>
              <a:off x="1383" y="3339"/>
              <a:ext cx="60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33CC"/>
                  </a:solidFill>
                </a:rPr>
                <a:t>1307 kW</a:t>
              </a:r>
            </a:p>
          </p:txBody>
        </p:sp>
        <p:sp>
          <p:nvSpPr>
            <p:cNvPr id="350247" name="Text Box 39"/>
            <p:cNvSpPr txBox="1">
              <a:spLocks noChangeArrowheads="1"/>
            </p:cNvSpPr>
            <p:nvPr/>
          </p:nvSpPr>
          <p:spPr bwMode="auto">
            <a:xfrm>
              <a:off x="1338" y="1026"/>
              <a:ext cx="60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33CC"/>
                  </a:solidFill>
                </a:rPr>
                <a:t>1283 kW</a:t>
              </a:r>
            </a:p>
          </p:txBody>
        </p:sp>
        <p:sp>
          <p:nvSpPr>
            <p:cNvPr id="350248" name="Text Box 40"/>
            <p:cNvSpPr txBox="1">
              <a:spLocks noChangeArrowheads="1"/>
            </p:cNvSpPr>
            <p:nvPr/>
          </p:nvSpPr>
          <p:spPr bwMode="auto">
            <a:xfrm>
              <a:off x="158" y="2523"/>
              <a:ext cx="7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hlink"/>
                  </a:solidFill>
                </a:rPr>
                <a:t>D = 1.06 m</a:t>
              </a:r>
            </a:p>
          </p:txBody>
        </p:sp>
        <p:sp>
          <p:nvSpPr>
            <p:cNvPr id="350250" name="Text Box 42"/>
            <p:cNvSpPr txBox="1">
              <a:spLocks noChangeArrowheads="1"/>
            </p:cNvSpPr>
            <p:nvPr/>
          </p:nvSpPr>
          <p:spPr bwMode="auto">
            <a:xfrm>
              <a:off x="599" y="3776"/>
              <a:ext cx="1420" cy="212"/>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TAC = $ 433.4 10</a:t>
              </a:r>
              <a:r>
                <a:rPr lang="en-US" baseline="30000"/>
                <a:t>3</a:t>
              </a:r>
              <a:r>
                <a:rPr lang="en-US"/>
                <a:t> /year</a:t>
              </a:r>
            </a:p>
          </p:txBody>
        </p:sp>
      </p:grpSp>
    </p:spTree>
    <p:extLst>
      <p:ext uri="{BB962C8B-B14F-4D97-AF65-F5344CB8AC3E}">
        <p14:creationId xmlns:p14="http://schemas.microsoft.com/office/powerpoint/2010/main" val="18253561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49275"/>
            <a:ext cx="7416800" cy="561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6361" name="Group 9"/>
          <p:cNvGrpSpPr>
            <a:grpSpLocks/>
          </p:cNvGrpSpPr>
          <p:nvPr/>
        </p:nvGrpSpPr>
        <p:grpSpPr bwMode="auto">
          <a:xfrm>
            <a:off x="3348038" y="2060575"/>
            <a:ext cx="5400675" cy="3673475"/>
            <a:chOff x="2109" y="1298"/>
            <a:chExt cx="3402" cy="2314"/>
          </a:xfrm>
        </p:grpSpPr>
        <p:sp>
          <p:nvSpPr>
            <p:cNvPr id="356359" name="Oval 7"/>
            <p:cNvSpPr>
              <a:spLocks noChangeArrowheads="1"/>
            </p:cNvSpPr>
            <p:nvPr/>
          </p:nvSpPr>
          <p:spPr bwMode="auto">
            <a:xfrm>
              <a:off x="2109" y="1298"/>
              <a:ext cx="680" cy="2314"/>
            </a:xfrm>
            <a:prstGeom prst="ellipse">
              <a:avLst/>
            </a:prstGeom>
            <a:noFill/>
            <a:ln w="9525">
              <a:solidFill>
                <a:srgbClr val="A50021"/>
              </a:solidFill>
              <a:prstDash val="dash"/>
              <a:round/>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6360" name="Text Box 8"/>
            <p:cNvSpPr txBox="1">
              <a:spLocks noChangeArrowheads="1"/>
            </p:cNvSpPr>
            <p:nvPr/>
          </p:nvSpPr>
          <p:spPr bwMode="auto">
            <a:xfrm>
              <a:off x="4059" y="1298"/>
              <a:ext cx="1452" cy="603"/>
            </a:xfrm>
            <a:prstGeom prst="rect">
              <a:avLst/>
            </a:prstGeom>
            <a:noFill/>
            <a:ln w="9525">
              <a:solidFill>
                <a:srgbClr val="A5002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Results of the last Major iteration. </a:t>
              </a:r>
            </a:p>
            <a:p>
              <a:pPr>
                <a:spcBef>
                  <a:spcPct val="50000"/>
                </a:spcBef>
              </a:pPr>
              <a:r>
                <a:rPr lang="en-US"/>
                <a:t>Total CPU time ~ 15 s. </a:t>
              </a:r>
            </a:p>
          </p:txBody>
        </p:sp>
      </p:grpSp>
    </p:spTree>
    <p:extLst>
      <p:ext uri="{BB962C8B-B14F-4D97-AF65-F5344CB8AC3E}">
        <p14:creationId xmlns:p14="http://schemas.microsoft.com/office/powerpoint/2010/main" val="3594824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6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9" name="Rectangle 5"/>
          <p:cNvSpPr>
            <a:spLocks noChangeArrowheads="1"/>
          </p:cNvSpPr>
          <p:nvPr/>
        </p:nvSpPr>
        <p:spPr bwMode="auto">
          <a:xfrm>
            <a:off x="684213" y="884238"/>
            <a:ext cx="116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0">
                <a:solidFill>
                  <a:schemeClr val="tx2"/>
                </a:solidFill>
                <a:effectLst>
                  <a:outerShdw blurRad="38100" dist="38100" dir="2700000" algn="tl">
                    <a:srgbClr val="C0C0C0"/>
                  </a:outerShdw>
                </a:effectLst>
              </a:rPr>
              <a:t>Example 4</a:t>
            </a:r>
          </a:p>
        </p:txBody>
      </p:sp>
      <p:sp>
        <p:nvSpPr>
          <p:cNvPr id="344070" name="Line 6"/>
          <p:cNvSpPr>
            <a:spLocks noChangeShapeType="1"/>
          </p:cNvSpPr>
          <p:nvPr/>
        </p:nvSpPr>
        <p:spPr bwMode="auto">
          <a:xfrm flipV="1">
            <a:off x="4860925" y="2033588"/>
            <a:ext cx="0" cy="431800"/>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071" name="Line 7"/>
          <p:cNvSpPr>
            <a:spLocks noChangeShapeType="1"/>
          </p:cNvSpPr>
          <p:nvPr/>
        </p:nvSpPr>
        <p:spPr bwMode="auto">
          <a:xfrm>
            <a:off x="4860925" y="2033588"/>
            <a:ext cx="12954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081" name="Line 17"/>
          <p:cNvSpPr>
            <a:spLocks noChangeShapeType="1"/>
          </p:cNvSpPr>
          <p:nvPr/>
        </p:nvSpPr>
        <p:spPr bwMode="auto">
          <a:xfrm>
            <a:off x="3995738" y="3213100"/>
            <a:ext cx="7207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4082" name="Group 18"/>
          <p:cNvGrpSpPr>
            <a:grpSpLocks/>
          </p:cNvGrpSpPr>
          <p:nvPr/>
        </p:nvGrpSpPr>
        <p:grpSpPr bwMode="auto">
          <a:xfrm>
            <a:off x="4932363" y="5661025"/>
            <a:ext cx="682625" cy="531813"/>
            <a:chOff x="657" y="2795"/>
            <a:chExt cx="430" cy="335"/>
          </a:xfrm>
        </p:grpSpPr>
        <p:grpSp>
          <p:nvGrpSpPr>
            <p:cNvPr id="344083" name="Group 19"/>
            <p:cNvGrpSpPr>
              <a:grpSpLocks/>
            </p:cNvGrpSpPr>
            <p:nvPr/>
          </p:nvGrpSpPr>
          <p:grpSpPr bwMode="auto">
            <a:xfrm>
              <a:off x="721" y="2994"/>
              <a:ext cx="244" cy="136"/>
              <a:chOff x="861" y="1298"/>
              <a:chExt cx="310" cy="181"/>
            </a:xfrm>
          </p:grpSpPr>
          <p:sp>
            <p:nvSpPr>
              <p:cNvPr id="344084" name="Oval 20"/>
              <p:cNvSpPr>
                <a:spLocks noChangeArrowheads="1"/>
              </p:cNvSpPr>
              <p:nvPr/>
            </p:nvSpPr>
            <p:spPr bwMode="auto">
              <a:xfrm>
                <a:off x="930" y="1298"/>
                <a:ext cx="181" cy="181"/>
              </a:xfrm>
              <a:prstGeom prst="ellipse">
                <a:avLst/>
              </a:prstGeom>
              <a:gradFill rotWithShape="1">
                <a:gsLst>
                  <a:gs pos="0">
                    <a:srgbClr val="FF7C80"/>
                  </a:gs>
                  <a:gs pos="100000">
                    <a:srgbClr val="FF7C80">
                      <a:gamma/>
                      <a:tint val="69804"/>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085" name="Line 21"/>
              <p:cNvSpPr>
                <a:spLocks noChangeShapeType="1"/>
              </p:cNvSpPr>
              <p:nvPr/>
            </p:nvSpPr>
            <p:spPr bwMode="auto">
              <a:xfrm flipV="1">
                <a:off x="861" y="1309"/>
                <a:ext cx="310" cy="148"/>
              </a:xfrm>
              <a:prstGeom prst="line">
                <a:avLst/>
              </a:prstGeom>
              <a:noFill/>
              <a:ln w="9525">
                <a:solidFill>
                  <a:srgbClr val="F1250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4086" name="Line 22"/>
            <p:cNvSpPr>
              <a:spLocks noChangeShapeType="1"/>
            </p:cNvSpPr>
            <p:nvPr/>
          </p:nvSpPr>
          <p:spPr bwMode="auto">
            <a:xfrm>
              <a:off x="657" y="2931"/>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087" name="Line 23"/>
            <p:cNvSpPr>
              <a:spLocks noChangeShapeType="1"/>
            </p:cNvSpPr>
            <p:nvPr/>
          </p:nvSpPr>
          <p:spPr bwMode="auto">
            <a:xfrm flipV="1">
              <a:off x="657" y="3066"/>
              <a:ext cx="120"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088" name="Line 24"/>
            <p:cNvSpPr>
              <a:spLocks noChangeShapeType="1"/>
            </p:cNvSpPr>
            <p:nvPr/>
          </p:nvSpPr>
          <p:spPr bwMode="auto">
            <a:xfrm>
              <a:off x="915" y="3064"/>
              <a:ext cx="17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089" name="Line 25"/>
            <p:cNvSpPr>
              <a:spLocks noChangeShapeType="1"/>
            </p:cNvSpPr>
            <p:nvPr/>
          </p:nvSpPr>
          <p:spPr bwMode="auto">
            <a:xfrm flipV="1">
              <a:off x="848" y="2798"/>
              <a:ext cx="0" cy="193"/>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090" name="Line 26"/>
            <p:cNvSpPr>
              <a:spLocks noChangeShapeType="1"/>
            </p:cNvSpPr>
            <p:nvPr/>
          </p:nvSpPr>
          <p:spPr bwMode="auto">
            <a:xfrm flipH="1">
              <a:off x="748" y="2795"/>
              <a:ext cx="1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4091" name="Group 27"/>
          <p:cNvGrpSpPr>
            <a:grpSpLocks/>
          </p:cNvGrpSpPr>
          <p:nvPr/>
        </p:nvGrpSpPr>
        <p:grpSpPr bwMode="auto">
          <a:xfrm>
            <a:off x="6372225" y="881063"/>
            <a:ext cx="927100" cy="434975"/>
            <a:chOff x="1655" y="754"/>
            <a:chExt cx="584" cy="274"/>
          </a:xfrm>
        </p:grpSpPr>
        <p:grpSp>
          <p:nvGrpSpPr>
            <p:cNvPr id="344092" name="Group 28"/>
            <p:cNvGrpSpPr>
              <a:grpSpLocks/>
            </p:cNvGrpSpPr>
            <p:nvPr/>
          </p:nvGrpSpPr>
          <p:grpSpPr bwMode="auto">
            <a:xfrm>
              <a:off x="1764" y="754"/>
              <a:ext cx="219" cy="135"/>
              <a:chOff x="793" y="2965"/>
              <a:chExt cx="310" cy="181"/>
            </a:xfrm>
          </p:grpSpPr>
          <p:sp>
            <p:nvSpPr>
              <p:cNvPr id="344093" name="Oval 29"/>
              <p:cNvSpPr>
                <a:spLocks noChangeArrowheads="1"/>
              </p:cNvSpPr>
              <p:nvPr/>
            </p:nvSpPr>
            <p:spPr bwMode="auto">
              <a:xfrm>
                <a:off x="862" y="2965"/>
                <a:ext cx="181" cy="181"/>
              </a:xfrm>
              <a:prstGeom prst="ellipse">
                <a:avLst/>
              </a:prstGeom>
              <a:solidFill>
                <a:srgbClr val="66FFCC"/>
              </a:soli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094" name="Line 30"/>
              <p:cNvSpPr>
                <a:spLocks noChangeShapeType="1"/>
              </p:cNvSpPr>
              <p:nvPr/>
            </p:nvSpPr>
            <p:spPr bwMode="auto">
              <a:xfrm flipV="1">
                <a:off x="793" y="2976"/>
                <a:ext cx="310" cy="148"/>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4095" name="Line 31"/>
            <p:cNvSpPr>
              <a:spLocks noChangeShapeType="1"/>
            </p:cNvSpPr>
            <p:nvPr/>
          </p:nvSpPr>
          <p:spPr bwMode="auto">
            <a:xfrm flipV="1">
              <a:off x="1655" y="814"/>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096" name="Line 32"/>
            <p:cNvSpPr>
              <a:spLocks noChangeShapeType="1"/>
            </p:cNvSpPr>
            <p:nvPr/>
          </p:nvSpPr>
          <p:spPr bwMode="auto">
            <a:xfrm>
              <a:off x="1656" y="814"/>
              <a:ext cx="154"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097" name="Line 33"/>
            <p:cNvSpPr>
              <a:spLocks noChangeShapeType="1"/>
            </p:cNvSpPr>
            <p:nvPr/>
          </p:nvSpPr>
          <p:spPr bwMode="auto">
            <a:xfrm>
              <a:off x="1879" y="889"/>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098" name="Line 34"/>
            <p:cNvSpPr>
              <a:spLocks noChangeShapeType="1"/>
            </p:cNvSpPr>
            <p:nvPr/>
          </p:nvSpPr>
          <p:spPr bwMode="auto">
            <a:xfrm flipV="1">
              <a:off x="1701" y="1026"/>
              <a:ext cx="538" cy="2"/>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4100" name="AutoShape 36"/>
          <p:cNvSpPr>
            <a:spLocks noChangeArrowheads="1"/>
          </p:cNvSpPr>
          <p:nvPr/>
        </p:nvSpPr>
        <p:spPr bwMode="auto">
          <a:xfrm>
            <a:off x="4716463" y="2465388"/>
            <a:ext cx="360362" cy="3411537"/>
          </a:xfrm>
          <a:prstGeom prst="roundRect">
            <a:avLst>
              <a:gd name="adj" fmla="val 50000"/>
            </a:avLst>
          </a:prstGeom>
          <a:gradFill rotWithShape="1">
            <a:gsLst>
              <a:gs pos="0">
                <a:schemeClr val="accent1"/>
              </a:gs>
              <a:gs pos="100000">
                <a:schemeClr val="accent1">
                  <a:gamma/>
                  <a:shade val="46275"/>
                  <a:invGamma/>
                </a:scheme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endParaRPr lang="en-US">
              <a:solidFill>
                <a:srgbClr val="FFFF00"/>
              </a:solidFill>
            </a:endParaRPr>
          </a:p>
          <a:p>
            <a:pPr algn="ctr"/>
            <a:r>
              <a:rPr lang="en-US">
                <a:solidFill>
                  <a:srgbClr val="FFFF00"/>
                </a:solidFill>
              </a:rPr>
              <a:t>1</a:t>
            </a:r>
          </a:p>
          <a:p>
            <a:pPr algn="ctr"/>
            <a:endParaRPr lang="en-US">
              <a:solidFill>
                <a:srgbClr val="FFFF00"/>
              </a:solidFill>
            </a:endParaRPr>
          </a:p>
          <a:p>
            <a:pPr algn="ctr"/>
            <a:endParaRPr lang="en-US">
              <a:solidFill>
                <a:srgbClr val="FFFF00"/>
              </a:solidFill>
            </a:endParaRPr>
          </a:p>
          <a:p>
            <a:pPr algn="ctr"/>
            <a:r>
              <a:rPr lang="en-US">
                <a:solidFill>
                  <a:srgbClr val="FFFF00"/>
                </a:solidFill>
              </a:rPr>
              <a:t>2</a:t>
            </a:r>
          </a:p>
          <a:p>
            <a:pPr algn="ctr"/>
            <a:endParaRPr lang="en-US">
              <a:solidFill>
                <a:srgbClr val="FFFF00"/>
              </a:solidFill>
            </a:endParaRPr>
          </a:p>
          <a:p>
            <a:pPr algn="ctr"/>
            <a:endParaRPr lang="en-US">
              <a:solidFill>
                <a:srgbClr val="FFFF00"/>
              </a:solidFill>
            </a:endParaRPr>
          </a:p>
          <a:p>
            <a:pPr algn="ctr"/>
            <a:r>
              <a:rPr lang="en-US">
                <a:solidFill>
                  <a:srgbClr val="FFFF00"/>
                </a:solidFill>
              </a:rPr>
              <a:t>6</a:t>
            </a:r>
          </a:p>
          <a:p>
            <a:pPr algn="ctr"/>
            <a:endParaRPr lang="en-US">
              <a:solidFill>
                <a:srgbClr val="FFFF00"/>
              </a:solidFill>
            </a:endParaRPr>
          </a:p>
          <a:p>
            <a:pPr algn="ctr"/>
            <a:endParaRPr lang="en-US">
              <a:solidFill>
                <a:srgbClr val="FFFF00"/>
              </a:solidFill>
            </a:endParaRPr>
          </a:p>
          <a:p>
            <a:pPr algn="ctr"/>
            <a:endParaRPr lang="en-US">
              <a:solidFill>
                <a:srgbClr val="FFFF00"/>
              </a:solidFill>
            </a:endParaRPr>
          </a:p>
          <a:p>
            <a:pPr algn="ctr"/>
            <a:r>
              <a:rPr lang="en-US">
                <a:solidFill>
                  <a:srgbClr val="FFFF00"/>
                </a:solidFill>
              </a:rPr>
              <a:t>8</a:t>
            </a:r>
          </a:p>
        </p:txBody>
      </p:sp>
      <p:sp>
        <p:nvSpPr>
          <p:cNvPr id="344101" name="Line 37"/>
          <p:cNvSpPr>
            <a:spLocks noChangeShapeType="1"/>
          </p:cNvSpPr>
          <p:nvPr/>
        </p:nvSpPr>
        <p:spPr bwMode="auto">
          <a:xfrm flipH="1">
            <a:off x="4932363" y="2105025"/>
            <a:ext cx="1223962" cy="0"/>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102" name="Line 38"/>
          <p:cNvSpPr>
            <a:spLocks noChangeShapeType="1"/>
          </p:cNvSpPr>
          <p:nvPr/>
        </p:nvSpPr>
        <p:spPr bwMode="auto">
          <a:xfrm>
            <a:off x="4932363" y="2105025"/>
            <a:ext cx="0" cy="360363"/>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4103" name="Group 39"/>
          <p:cNvGrpSpPr>
            <a:grpSpLocks/>
          </p:cNvGrpSpPr>
          <p:nvPr/>
        </p:nvGrpSpPr>
        <p:grpSpPr bwMode="auto">
          <a:xfrm>
            <a:off x="7351713" y="3090863"/>
            <a:ext cx="533400" cy="441325"/>
            <a:chOff x="412" y="1329"/>
            <a:chExt cx="336" cy="278"/>
          </a:xfrm>
        </p:grpSpPr>
        <p:grpSp>
          <p:nvGrpSpPr>
            <p:cNvPr id="344104" name="Group 40"/>
            <p:cNvGrpSpPr>
              <a:grpSpLocks/>
            </p:cNvGrpSpPr>
            <p:nvPr/>
          </p:nvGrpSpPr>
          <p:grpSpPr bwMode="auto">
            <a:xfrm>
              <a:off x="521" y="1329"/>
              <a:ext cx="219" cy="135"/>
              <a:chOff x="793" y="2965"/>
              <a:chExt cx="310" cy="181"/>
            </a:xfrm>
          </p:grpSpPr>
          <p:sp>
            <p:nvSpPr>
              <p:cNvPr id="344105" name="Oval 41"/>
              <p:cNvSpPr>
                <a:spLocks noChangeArrowheads="1"/>
              </p:cNvSpPr>
              <p:nvPr/>
            </p:nvSpPr>
            <p:spPr bwMode="auto">
              <a:xfrm>
                <a:off x="862" y="2965"/>
                <a:ext cx="181" cy="181"/>
              </a:xfrm>
              <a:prstGeom prst="ellipse">
                <a:avLst/>
              </a:prstGeom>
              <a:solidFill>
                <a:srgbClr val="66FFCC"/>
              </a:soli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106" name="Line 42"/>
              <p:cNvSpPr>
                <a:spLocks noChangeShapeType="1"/>
              </p:cNvSpPr>
              <p:nvPr/>
            </p:nvSpPr>
            <p:spPr bwMode="auto">
              <a:xfrm flipV="1">
                <a:off x="793" y="2976"/>
                <a:ext cx="310" cy="148"/>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4107" name="Line 43"/>
            <p:cNvSpPr>
              <a:spLocks noChangeShapeType="1"/>
            </p:cNvSpPr>
            <p:nvPr/>
          </p:nvSpPr>
          <p:spPr bwMode="auto">
            <a:xfrm flipV="1">
              <a:off x="412" y="1389"/>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108" name="Line 44"/>
            <p:cNvSpPr>
              <a:spLocks noChangeShapeType="1"/>
            </p:cNvSpPr>
            <p:nvPr/>
          </p:nvSpPr>
          <p:spPr bwMode="auto">
            <a:xfrm>
              <a:off x="413" y="1389"/>
              <a:ext cx="154"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109" name="Line 45"/>
            <p:cNvSpPr>
              <a:spLocks noChangeShapeType="1"/>
            </p:cNvSpPr>
            <p:nvPr/>
          </p:nvSpPr>
          <p:spPr bwMode="auto">
            <a:xfrm>
              <a:off x="636" y="1464"/>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110" name="Line 46"/>
            <p:cNvSpPr>
              <a:spLocks noChangeShapeType="1"/>
            </p:cNvSpPr>
            <p:nvPr/>
          </p:nvSpPr>
          <p:spPr bwMode="auto">
            <a:xfrm flipV="1">
              <a:off x="464" y="1606"/>
              <a:ext cx="284"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4111" name="AutoShape 47"/>
          <p:cNvSpPr>
            <a:spLocks noChangeArrowheads="1"/>
          </p:cNvSpPr>
          <p:nvPr/>
        </p:nvSpPr>
        <p:spPr bwMode="auto">
          <a:xfrm>
            <a:off x="7164388" y="3357563"/>
            <a:ext cx="360362" cy="1160462"/>
          </a:xfrm>
          <a:prstGeom prst="roundRect">
            <a:avLst>
              <a:gd name="adj" fmla="val 50000"/>
            </a:avLst>
          </a:prstGeom>
          <a:gradFill rotWithShape="1">
            <a:gsLst>
              <a:gs pos="0">
                <a:srgbClr val="FF7C80"/>
              </a:gs>
              <a:gs pos="100000">
                <a:srgbClr val="FF7C80">
                  <a:gamma/>
                  <a:shade val="46275"/>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a:solidFill>
                  <a:srgbClr val="FFFF00"/>
                </a:solidFill>
              </a:rPr>
              <a:t>7</a:t>
            </a:r>
          </a:p>
        </p:txBody>
      </p:sp>
      <p:sp>
        <p:nvSpPr>
          <p:cNvPr id="344112" name="Text Box 48"/>
          <p:cNvSpPr txBox="1">
            <a:spLocks noChangeArrowheads="1"/>
          </p:cNvSpPr>
          <p:nvPr/>
        </p:nvSpPr>
        <p:spPr bwMode="auto">
          <a:xfrm>
            <a:off x="7361238" y="979488"/>
            <a:ext cx="1143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Benzene</a:t>
            </a:r>
          </a:p>
          <a:p>
            <a:pPr algn="ctr"/>
            <a:r>
              <a:rPr lang="en-US" sz="1400"/>
              <a:t>( &gt; 0.99 m.f.)</a:t>
            </a:r>
          </a:p>
        </p:txBody>
      </p:sp>
      <p:sp>
        <p:nvSpPr>
          <p:cNvPr id="344113" name="Text Box 49"/>
          <p:cNvSpPr txBox="1">
            <a:spLocks noChangeArrowheads="1"/>
          </p:cNvSpPr>
          <p:nvPr/>
        </p:nvSpPr>
        <p:spPr bwMode="auto">
          <a:xfrm>
            <a:off x="7308850" y="2276475"/>
            <a:ext cx="1143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Toluene</a:t>
            </a:r>
          </a:p>
          <a:p>
            <a:pPr algn="ctr"/>
            <a:r>
              <a:rPr lang="en-US" sz="1400"/>
              <a:t>( &gt; 0.99 m.f.)</a:t>
            </a:r>
          </a:p>
        </p:txBody>
      </p:sp>
      <p:sp>
        <p:nvSpPr>
          <p:cNvPr id="344114" name="Text Box 50"/>
          <p:cNvSpPr txBox="1">
            <a:spLocks noChangeArrowheads="1"/>
          </p:cNvSpPr>
          <p:nvPr/>
        </p:nvSpPr>
        <p:spPr bwMode="auto">
          <a:xfrm>
            <a:off x="7885113" y="3271838"/>
            <a:ext cx="1143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p-Xylene</a:t>
            </a:r>
          </a:p>
          <a:p>
            <a:pPr algn="ctr"/>
            <a:r>
              <a:rPr lang="en-US" sz="1400"/>
              <a:t>( &gt; 0.99 m.f.)</a:t>
            </a:r>
          </a:p>
        </p:txBody>
      </p:sp>
      <p:sp>
        <p:nvSpPr>
          <p:cNvPr id="344115" name="Text Box 51"/>
          <p:cNvSpPr txBox="1">
            <a:spLocks noChangeArrowheads="1"/>
          </p:cNvSpPr>
          <p:nvPr/>
        </p:nvSpPr>
        <p:spPr bwMode="auto">
          <a:xfrm>
            <a:off x="5651500" y="5876925"/>
            <a:ext cx="1143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Bi-Ph</a:t>
            </a:r>
          </a:p>
          <a:p>
            <a:pPr algn="ctr"/>
            <a:r>
              <a:rPr lang="en-US" sz="1400"/>
              <a:t>( &gt; 0.99 m.f.)</a:t>
            </a:r>
          </a:p>
        </p:txBody>
      </p:sp>
      <p:sp>
        <p:nvSpPr>
          <p:cNvPr id="344116" name="Text Box 52"/>
          <p:cNvSpPr txBox="1">
            <a:spLocks noChangeArrowheads="1"/>
          </p:cNvSpPr>
          <p:nvPr/>
        </p:nvSpPr>
        <p:spPr bwMode="auto">
          <a:xfrm>
            <a:off x="3635375" y="2708275"/>
            <a:ext cx="10271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t>200 kmol/h</a:t>
            </a:r>
          </a:p>
          <a:p>
            <a:r>
              <a:rPr lang="en-US" sz="1400"/>
              <a:t>(isomolar)</a:t>
            </a:r>
          </a:p>
        </p:txBody>
      </p:sp>
      <p:sp>
        <p:nvSpPr>
          <p:cNvPr id="344119" name="AutoShape 55"/>
          <p:cNvSpPr>
            <a:spLocks noChangeArrowheads="1"/>
          </p:cNvSpPr>
          <p:nvPr/>
        </p:nvSpPr>
        <p:spPr bwMode="auto">
          <a:xfrm>
            <a:off x="6156325" y="1125538"/>
            <a:ext cx="360363" cy="2735262"/>
          </a:xfrm>
          <a:prstGeom prst="roundRect">
            <a:avLst>
              <a:gd name="adj" fmla="val 50000"/>
            </a:avLst>
          </a:prstGeom>
          <a:gradFill rotWithShape="1">
            <a:gsLst>
              <a:gs pos="0">
                <a:srgbClr val="F1250F"/>
              </a:gs>
              <a:gs pos="100000">
                <a:srgbClr val="F1250F">
                  <a:gamma/>
                  <a:shade val="46275"/>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endParaRPr lang="en-US">
              <a:solidFill>
                <a:srgbClr val="FFFF00"/>
              </a:solidFill>
            </a:endParaRPr>
          </a:p>
          <a:p>
            <a:pPr algn="ctr"/>
            <a:r>
              <a:rPr lang="en-US">
                <a:solidFill>
                  <a:srgbClr val="FFFF00"/>
                </a:solidFill>
              </a:rPr>
              <a:t>3</a:t>
            </a:r>
          </a:p>
          <a:p>
            <a:pPr algn="ctr"/>
            <a:endParaRPr lang="en-US">
              <a:solidFill>
                <a:srgbClr val="FFFF00"/>
              </a:solidFill>
            </a:endParaRPr>
          </a:p>
          <a:p>
            <a:pPr algn="ctr"/>
            <a:endParaRPr lang="en-US">
              <a:solidFill>
                <a:srgbClr val="FFFF00"/>
              </a:solidFill>
            </a:endParaRPr>
          </a:p>
          <a:p>
            <a:pPr algn="ctr"/>
            <a:r>
              <a:rPr lang="en-US">
                <a:solidFill>
                  <a:srgbClr val="FFFF00"/>
                </a:solidFill>
              </a:rPr>
              <a:t>4</a:t>
            </a:r>
          </a:p>
          <a:p>
            <a:pPr algn="ctr"/>
            <a:endParaRPr lang="en-US">
              <a:solidFill>
                <a:srgbClr val="FFFF00"/>
              </a:solidFill>
            </a:endParaRPr>
          </a:p>
          <a:p>
            <a:pPr algn="ctr"/>
            <a:endParaRPr lang="en-US">
              <a:solidFill>
                <a:srgbClr val="FFFF00"/>
              </a:solidFill>
            </a:endParaRPr>
          </a:p>
          <a:p>
            <a:pPr algn="ctr"/>
            <a:endParaRPr lang="en-US">
              <a:solidFill>
                <a:srgbClr val="FFFF00"/>
              </a:solidFill>
            </a:endParaRPr>
          </a:p>
          <a:p>
            <a:pPr algn="ctr"/>
            <a:r>
              <a:rPr lang="en-US">
                <a:solidFill>
                  <a:srgbClr val="FFFF00"/>
                </a:solidFill>
              </a:rPr>
              <a:t>5</a:t>
            </a:r>
          </a:p>
        </p:txBody>
      </p:sp>
      <p:sp>
        <p:nvSpPr>
          <p:cNvPr id="344122" name="Line 58"/>
          <p:cNvSpPr>
            <a:spLocks noChangeShapeType="1"/>
          </p:cNvSpPr>
          <p:nvPr/>
        </p:nvSpPr>
        <p:spPr bwMode="auto">
          <a:xfrm>
            <a:off x="5076825" y="4149725"/>
            <a:ext cx="1295400" cy="0"/>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123" name="Line 59"/>
          <p:cNvSpPr>
            <a:spLocks noChangeShapeType="1"/>
          </p:cNvSpPr>
          <p:nvPr/>
        </p:nvSpPr>
        <p:spPr bwMode="auto">
          <a:xfrm flipV="1">
            <a:off x="6372225" y="3860800"/>
            <a:ext cx="0" cy="288925"/>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124" name="Line 60"/>
          <p:cNvSpPr>
            <a:spLocks noChangeShapeType="1"/>
          </p:cNvSpPr>
          <p:nvPr/>
        </p:nvSpPr>
        <p:spPr bwMode="auto">
          <a:xfrm>
            <a:off x="6300788" y="3860800"/>
            <a:ext cx="0" cy="215900"/>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125" name="Line 61"/>
          <p:cNvSpPr>
            <a:spLocks noChangeShapeType="1"/>
          </p:cNvSpPr>
          <p:nvPr/>
        </p:nvSpPr>
        <p:spPr bwMode="auto">
          <a:xfrm flipH="1">
            <a:off x="5076825" y="4076700"/>
            <a:ext cx="122396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126" name="Line 62"/>
          <p:cNvSpPr>
            <a:spLocks noChangeShapeType="1"/>
          </p:cNvSpPr>
          <p:nvPr/>
        </p:nvSpPr>
        <p:spPr bwMode="auto">
          <a:xfrm>
            <a:off x="6516688" y="2708275"/>
            <a:ext cx="71913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127" name="Line 63"/>
          <p:cNvSpPr>
            <a:spLocks noChangeShapeType="1"/>
          </p:cNvSpPr>
          <p:nvPr/>
        </p:nvSpPr>
        <p:spPr bwMode="auto">
          <a:xfrm>
            <a:off x="5076825" y="4868863"/>
            <a:ext cx="2303463" cy="0"/>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128" name="Line 64"/>
          <p:cNvSpPr>
            <a:spLocks noChangeShapeType="1"/>
          </p:cNvSpPr>
          <p:nvPr/>
        </p:nvSpPr>
        <p:spPr bwMode="auto">
          <a:xfrm flipV="1">
            <a:off x="7380288" y="4508500"/>
            <a:ext cx="0" cy="360363"/>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129" name="Line 65"/>
          <p:cNvSpPr>
            <a:spLocks noChangeShapeType="1"/>
          </p:cNvSpPr>
          <p:nvPr/>
        </p:nvSpPr>
        <p:spPr bwMode="auto">
          <a:xfrm>
            <a:off x="7307263" y="4508500"/>
            <a:ext cx="0" cy="288925"/>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130" name="Line 66"/>
          <p:cNvSpPr>
            <a:spLocks noChangeShapeType="1"/>
          </p:cNvSpPr>
          <p:nvPr/>
        </p:nvSpPr>
        <p:spPr bwMode="auto">
          <a:xfrm flipH="1">
            <a:off x="5076825" y="4797425"/>
            <a:ext cx="22320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134" name="Text Box 70"/>
          <p:cNvSpPr txBox="1">
            <a:spLocks noChangeArrowheads="1"/>
          </p:cNvSpPr>
          <p:nvPr/>
        </p:nvSpPr>
        <p:spPr bwMode="auto">
          <a:xfrm>
            <a:off x="395288" y="1412875"/>
            <a:ext cx="3095625" cy="32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b="0"/>
              <a:t>Isomolar mixture of:</a:t>
            </a:r>
          </a:p>
          <a:p>
            <a:pPr algn="just">
              <a:spcBef>
                <a:spcPct val="50000"/>
              </a:spcBef>
            </a:pPr>
            <a:r>
              <a:rPr lang="en-US" b="0"/>
              <a:t> </a:t>
            </a:r>
            <a:r>
              <a:rPr lang="en-US" b="0">
                <a:solidFill>
                  <a:srgbClr val="A50021"/>
                </a:solidFill>
              </a:rPr>
              <a:t>Benzene, Toluene, p-Xylene, Bi-Phenilo</a:t>
            </a:r>
            <a:r>
              <a:rPr lang="en-US" b="0"/>
              <a:t>.</a:t>
            </a:r>
          </a:p>
          <a:p>
            <a:pPr algn="just">
              <a:spcBef>
                <a:spcPct val="50000"/>
              </a:spcBef>
            </a:pPr>
            <a:endParaRPr lang="en-US" b="0"/>
          </a:p>
          <a:p>
            <a:pPr algn="just">
              <a:spcBef>
                <a:spcPct val="50000"/>
              </a:spcBef>
            </a:pPr>
            <a:r>
              <a:rPr lang="en-US" b="0"/>
              <a:t>Number of Trays and position of feeds and products in the column sequence of the Figure.</a:t>
            </a:r>
          </a:p>
          <a:p>
            <a:pPr algn="just">
              <a:spcBef>
                <a:spcPct val="50000"/>
              </a:spcBef>
            </a:pPr>
            <a:endParaRPr lang="en-US" b="0"/>
          </a:p>
          <a:p>
            <a:pPr algn="just">
              <a:spcBef>
                <a:spcPct val="50000"/>
              </a:spcBef>
            </a:pPr>
            <a:r>
              <a:rPr lang="en-US" b="0"/>
              <a:t>Objective: </a:t>
            </a:r>
          </a:p>
          <a:p>
            <a:pPr algn="just">
              <a:spcBef>
                <a:spcPct val="50000"/>
              </a:spcBef>
            </a:pPr>
            <a:r>
              <a:rPr lang="en-US" b="0"/>
              <a:t>Minimize Total Annualized Cost.</a:t>
            </a:r>
          </a:p>
        </p:txBody>
      </p:sp>
    </p:spTree>
    <p:extLst>
      <p:ext uri="{BB962C8B-B14F-4D97-AF65-F5344CB8AC3E}">
        <p14:creationId xmlns:p14="http://schemas.microsoft.com/office/powerpoint/2010/main" val="18557413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206" name="Rectangle 94"/>
          <p:cNvSpPr>
            <a:spLocks noChangeArrowheads="1"/>
          </p:cNvSpPr>
          <p:nvPr/>
        </p:nvSpPr>
        <p:spPr bwMode="auto">
          <a:xfrm>
            <a:off x="6300788" y="1412875"/>
            <a:ext cx="2232025" cy="792163"/>
          </a:xfrm>
          <a:prstGeom prst="rect">
            <a:avLst/>
          </a:prstGeom>
          <a:solidFill>
            <a:srgbClr val="CCFFCC"/>
          </a:solidFill>
          <a:ln w="9525">
            <a:solidFill>
              <a:schemeClr val="tx1"/>
            </a:solidFill>
            <a:miter lim="800000"/>
            <a:headEnd/>
            <a:tailEnd type="none" w="sm" len="med"/>
          </a:ln>
          <a:effectLst>
            <a:outerShdw dist="107763" dir="2700000" algn="ctr" rotWithShape="0">
              <a:schemeClr val="bg2">
                <a:alpha val="50000"/>
              </a:schemeClr>
            </a:outerShdw>
          </a:effectLst>
        </p:spPr>
        <p:txBody>
          <a:bodyPr wrap="none" anchor="ctr"/>
          <a:lstStyle/>
          <a:p>
            <a:pPr algn="ctr"/>
            <a:r>
              <a:rPr lang="en-US" sz="1800"/>
              <a:t>~ 3 min. CPU TIME</a:t>
            </a:r>
          </a:p>
        </p:txBody>
      </p:sp>
      <p:sp>
        <p:nvSpPr>
          <p:cNvPr id="346116" name="Rectangle 4"/>
          <p:cNvSpPr>
            <a:spLocks noChangeArrowheads="1"/>
          </p:cNvSpPr>
          <p:nvPr/>
        </p:nvSpPr>
        <p:spPr bwMode="auto">
          <a:xfrm>
            <a:off x="395288" y="765175"/>
            <a:ext cx="2832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0">
                <a:solidFill>
                  <a:schemeClr val="tx2"/>
                </a:solidFill>
                <a:effectLst>
                  <a:outerShdw blurRad="38100" dist="38100" dir="2700000" algn="tl">
                    <a:srgbClr val="C0C0C0"/>
                  </a:outerShdw>
                </a:effectLst>
              </a:rPr>
              <a:t>Example 4: Optimal solution</a:t>
            </a:r>
          </a:p>
        </p:txBody>
      </p:sp>
      <p:sp>
        <p:nvSpPr>
          <p:cNvPr id="346119" name="Line 7"/>
          <p:cNvSpPr>
            <a:spLocks noChangeShapeType="1"/>
          </p:cNvSpPr>
          <p:nvPr/>
        </p:nvSpPr>
        <p:spPr bwMode="auto">
          <a:xfrm flipV="1">
            <a:off x="1414463" y="2033588"/>
            <a:ext cx="0" cy="431800"/>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20" name="Line 8"/>
          <p:cNvSpPr>
            <a:spLocks noChangeShapeType="1"/>
          </p:cNvSpPr>
          <p:nvPr/>
        </p:nvSpPr>
        <p:spPr bwMode="auto">
          <a:xfrm>
            <a:off x="1403350" y="2033588"/>
            <a:ext cx="2601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23" name="Line 11"/>
          <p:cNvSpPr>
            <a:spLocks noChangeShapeType="1"/>
          </p:cNvSpPr>
          <p:nvPr/>
        </p:nvSpPr>
        <p:spPr bwMode="auto">
          <a:xfrm>
            <a:off x="1414463" y="3689350"/>
            <a:ext cx="0" cy="576263"/>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24" name="Line 12"/>
          <p:cNvSpPr>
            <a:spLocks noChangeShapeType="1"/>
          </p:cNvSpPr>
          <p:nvPr/>
        </p:nvSpPr>
        <p:spPr bwMode="auto">
          <a:xfrm>
            <a:off x="1403350" y="4265613"/>
            <a:ext cx="2601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25" name="Line 13"/>
          <p:cNvSpPr>
            <a:spLocks noChangeShapeType="1"/>
          </p:cNvSpPr>
          <p:nvPr/>
        </p:nvSpPr>
        <p:spPr bwMode="auto">
          <a:xfrm flipH="1">
            <a:off x="1476375" y="4194175"/>
            <a:ext cx="2528888" cy="0"/>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26" name="Line 14"/>
          <p:cNvSpPr>
            <a:spLocks noChangeShapeType="1"/>
          </p:cNvSpPr>
          <p:nvPr/>
        </p:nvSpPr>
        <p:spPr bwMode="auto">
          <a:xfrm flipV="1">
            <a:off x="1485900" y="3762375"/>
            <a:ext cx="0" cy="43180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27" name="Line 15"/>
          <p:cNvSpPr>
            <a:spLocks noChangeShapeType="1"/>
          </p:cNvSpPr>
          <p:nvPr/>
        </p:nvSpPr>
        <p:spPr bwMode="auto">
          <a:xfrm flipV="1">
            <a:off x="4292600" y="2997200"/>
            <a:ext cx="792163" cy="1588"/>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29" name="Line 17"/>
          <p:cNvSpPr>
            <a:spLocks noChangeShapeType="1"/>
          </p:cNvSpPr>
          <p:nvPr/>
        </p:nvSpPr>
        <p:spPr bwMode="auto">
          <a:xfrm>
            <a:off x="4149725" y="4984750"/>
            <a:ext cx="0" cy="358775"/>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30" name="Line 18"/>
          <p:cNvSpPr>
            <a:spLocks noChangeShapeType="1"/>
          </p:cNvSpPr>
          <p:nvPr/>
        </p:nvSpPr>
        <p:spPr bwMode="auto">
          <a:xfrm>
            <a:off x="4149725" y="5343525"/>
            <a:ext cx="2222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31" name="Line 19"/>
          <p:cNvSpPr>
            <a:spLocks noChangeShapeType="1"/>
          </p:cNvSpPr>
          <p:nvPr/>
        </p:nvSpPr>
        <p:spPr bwMode="auto">
          <a:xfrm flipH="1">
            <a:off x="4221163" y="5272088"/>
            <a:ext cx="2151062" cy="0"/>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32" name="Line 20"/>
          <p:cNvSpPr>
            <a:spLocks noChangeShapeType="1"/>
          </p:cNvSpPr>
          <p:nvPr/>
        </p:nvSpPr>
        <p:spPr bwMode="auto">
          <a:xfrm flipV="1">
            <a:off x="4221163" y="4984750"/>
            <a:ext cx="0" cy="287338"/>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33" name="Line 21"/>
          <p:cNvSpPr>
            <a:spLocks noChangeShapeType="1"/>
          </p:cNvSpPr>
          <p:nvPr/>
        </p:nvSpPr>
        <p:spPr bwMode="auto">
          <a:xfrm>
            <a:off x="539750" y="3041650"/>
            <a:ext cx="7207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6134" name="Group 22"/>
          <p:cNvGrpSpPr>
            <a:grpSpLocks/>
          </p:cNvGrpSpPr>
          <p:nvPr/>
        </p:nvGrpSpPr>
        <p:grpSpPr bwMode="auto">
          <a:xfrm>
            <a:off x="6562725" y="5921375"/>
            <a:ext cx="682625" cy="531813"/>
            <a:chOff x="657" y="2795"/>
            <a:chExt cx="430" cy="335"/>
          </a:xfrm>
        </p:grpSpPr>
        <p:grpSp>
          <p:nvGrpSpPr>
            <p:cNvPr id="346135" name="Group 23"/>
            <p:cNvGrpSpPr>
              <a:grpSpLocks/>
            </p:cNvGrpSpPr>
            <p:nvPr/>
          </p:nvGrpSpPr>
          <p:grpSpPr bwMode="auto">
            <a:xfrm>
              <a:off x="721" y="2994"/>
              <a:ext cx="244" cy="136"/>
              <a:chOff x="861" y="1298"/>
              <a:chExt cx="310" cy="181"/>
            </a:xfrm>
          </p:grpSpPr>
          <p:sp>
            <p:nvSpPr>
              <p:cNvPr id="346136" name="Oval 24"/>
              <p:cNvSpPr>
                <a:spLocks noChangeArrowheads="1"/>
              </p:cNvSpPr>
              <p:nvPr/>
            </p:nvSpPr>
            <p:spPr bwMode="auto">
              <a:xfrm>
                <a:off x="930" y="1298"/>
                <a:ext cx="181" cy="181"/>
              </a:xfrm>
              <a:prstGeom prst="ellipse">
                <a:avLst/>
              </a:prstGeom>
              <a:gradFill rotWithShape="1">
                <a:gsLst>
                  <a:gs pos="0">
                    <a:srgbClr val="FF7C80"/>
                  </a:gs>
                  <a:gs pos="100000">
                    <a:srgbClr val="FF7C80">
                      <a:gamma/>
                      <a:tint val="69804"/>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6137" name="Line 25"/>
              <p:cNvSpPr>
                <a:spLocks noChangeShapeType="1"/>
              </p:cNvSpPr>
              <p:nvPr/>
            </p:nvSpPr>
            <p:spPr bwMode="auto">
              <a:xfrm flipV="1">
                <a:off x="861" y="1309"/>
                <a:ext cx="310" cy="148"/>
              </a:xfrm>
              <a:prstGeom prst="line">
                <a:avLst/>
              </a:prstGeom>
              <a:noFill/>
              <a:ln w="9525">
                <a:solidFill>
                  <a:srgbClr val="F1250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6138" name="Line 26"/>
            <p:cNvSpPr>
              <a:spLocks noChangeShapeType="1"/>
            </p:cNvSpPr>
            <p:nvPr/>
          </p:nvSpPr>
          <p:spPr bwMode="auto">
            <a:xfrm>
              <a:off x="657" y="2931"/>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39" name="Line 27"/>
            <p:cNvSpPr>
              <a:spLocks noChangeShapeType="1"/>
            </p:cNvSpPr>
            <p:nvPr/>
          </p:nvSpPr>
          <p:spPr bwMode="auto">
            <a:xfrm flipV="1">
              <a:off x="657" y="3066"/>
              <a:ext cx="120"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40" name="Line 28"/>
            <p:cNvSpPr>
              <a:spLocks noChangeShapeType="1"/>
            </p:cNvSpPr>
            <p:nvPr/>
          </p:nvSpPr>
          <p:spPr bwMode="auto">
            <a:xfrm>
              <a:off x="915" y="3064"/>
              <a:ext cx="17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41" name="Line 29"/>
            <p:cNvSpPr>
              <a:spLocks noChangeShapeType="1"/>
            </p:cNvSpPr>
            <p:nvPr/>
          </p:nvSpPr>
          <p:spPr bwMode="auto">
            <a:xfrm flipV="1">
              <a:off x="848" y="2798"/>
              <a:ext cx="0" cy="193"/>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42" name="Line 30"/>
            <p:cNvSpPr>
              <a:spLocks noChangeShapeType="1"/>
            </p:cNvSpPr>
            <p:nvPr/>
          </p:nvSpPr>
          <p:spPr bwMode="auto">
            <a:xfrm flipH="1">
              <a:off x="748" y="2795"/>
              <a:ext cx="1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6162" name="Group 50"/>
          <p:cNvGrpSpPr>
            <a:grpSpLocks/>
          </p:cNvGrpSpPr>
          <p:nvPr/>
        </p:nvGrpSpPr>
        <p:grpSpPr bwMode="auto">
          <a:xfrm>
            <a:off x="4221163" y="881063"/>
            <a:ext cx="927100" cy="434975"/>
            <a:chOff x="1655" y="754"/>
            <a:chExt cx="584" cy="274"/>
          </a:xfrm>
        </p:grpSpPr>
        <p:grpSp>
          <p:nvGrpSpPr>
            <p:cNvPr id="346144" name="Group 32"/>
            <p:cNvGrpSpPr>
              <a:grpSpLocks/>
            </p:cNvGrpSpPr>
            <p:nvPr/>
          </p:nvGrpSpPr>
          <p:grpSpPr bwMode="auto">
            <a:xfrm>
              <a:off x="1764" y="754"/>
              <a:ext cx="219" cy="135"/>
              <a:chOff x="793" y="2965"/>
              <a:chExt cx="310" cy="181"/>
            </a:xfrm>
          </p:grpSpPr>
          <p:sp>
            <p:nvSpPr>
              <p:cNvPr id="346145" name="Oval 33"/>
              <p:cNvSpPr>
                <a:spLocks noChangeArrowheads="1"/>
              </p:cNvSpPr>
              <p:nvPr/>
            </p:nvSpPr>
            <p:spPr bwMode="auto">
              <a:xfrm>
                <a:off x="862" y="2965"/>
                <a:ext cx="181" cy="181"/>
              </a:xfrm>
              <a:prstGeom prst="ellipse">
                <a:avLst/>
              </a:prstGeom>
              <a:solidFill>
                <a:srgbClr val="66FFCC"/>
              </a:soli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6146" name="Line 34"/>
              <p:cNvSpPr>
                <a:spLocks noChangeShapeType="1"/>
              </p:cNvSpPr>
              <p:nvPr/>
            </p:nvSpPr>
            <p:spPr bwMode="auto">
              <a:xfrm flipV="1">
                <a:off x="793" y="2976"/>
                <a:ext cx="310" cy="148"/>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6147" name="Line 35"/>
            <p:cNvSpPr>
              <a:spLocks noChangeShapeType="1"/>
            </p:cNvSpPr>
            <p:nvPr/>
          </p:nvSpPr>
          <p:spPr bwMode="auto">
            <a:xfrm flipV="1">
              <a:off x="1655" y="814"/>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48" name="Line 36"/>
            <p:cNvSpPr>
              <a:spLocks noChangeShapeType="1"/>
            </p:cNvSpPr>
            <p:nvPr/>
          </p:nvSpPr>
          <p:spPr bwMode="auto">
            <a:xfrm>
              <a:off x="1656" y="814"/>
              <a:ext cx="154"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49" name="Line 37"/>
            <p:cNvSpPr>
              <a:spLocks noChangeShapeType="1"/>
            </p:cNvSpPr>
            <p:nvPr/>
          </p:nvSpPr>
          <p:spPr bwMode="auto">
            <a:xfrm>
              <a:off x="1879" y="889"/>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50" name="Line 38"/>
            <p:cNvSpPr>
              <a:spLocks noChangeShapeType="1"/>
            </p:cNvSpPr>
            <p:nvPr/>
          </p:nvSpPr>
          <p:spPr bwMode="auto">
            <a:xfrm flipV="1">
              <a:off x="1701" y="1026"/>
              <a:ext cx="538" cy="2"/>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6118" name="AutoShape 6"/>
          <p:cNvSpPr>
            <a:spLocks noChangeArrowheads="1"/>
          </p:cNvSpPr>
          <p:nvPr/>
        </p:nvSpPr>
        <p:spPr bwMode="auto">
          <a:xfrm>
            <a:off x="4005263" y="1196975"/>
            <a:ext cx="360362" cy="1655763"/>
          </a:xfrm>
          <a:prstGeom prst="roundRect">
            <a:avLst>
              <a:gd name="adj" fmla="val 50000"/>
            </a:avLst>
          </a:prstGeom>
          <a:gradFill rotWithShape="1">
            <a:gsLst>
              <a:gs pos="0">
                <a:srgbClr val="F1250F"/>
              </a:gs>
              <a:gs pos="100000">
                <a:srgbClr val="F1250F">
                  <a:gamma/>
                  <a:shade val="46275"/>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FF00"/>
                </a:solidFill>
              </a:rPr>
              <a:t>3</a:t>
            </a:r>
          </a:p>
          <a:p>
            <a:pPr algn="ctr"/>
            <a:endParaRPr lang="en-US">
              <a:solidFill>
                <a:srgbClr val="FFFF00"/>
              </a:solidFill>
            </a:endParaRPr>
          </a:p>
          <a:p>
            <a:pPr algn="ctr"/>
            <a:endParaRPr lang="en-US">
              <a:solidFill>
                <a:srgbClr val="FFFF00"/>
              </a:solidFill>
            </a:endParaRPr>
          </a:p>
          <a:p>
            <a:pPr algn="ctr"/>
            <a:endParaRPr lang="en-US">
              <a:solidFill>
                <a:srgbClr val="FFFF00"/>
              </a:solidFill>
            </a:endParaRPr>
          </a:p>
          <a:p>
            <a:pPr algn="ctr"/>
            <a:r>
              <a:rPr lang="en-US">
                <a:solidFill>
                  <a:srgbClr val="FFFF00"/>
                </a:solidFill>
              </a:rPr>
              <a:t>4</a:t>
            </a:r>
          </a:p>
        </p:txBody>
      </p:sp>
      <p:sp>
        <p:nvSpPr>
          <p:cNvPr id="346117" name="AutoShape 5"/>
          <p:cNvSpPr>
            <a:spLocks noChangeArrowheads="1"/>
          </p:cNvSpPr>
          <p:nvPr/>
        </p:nvSpPr>
        <p:spPr bwMode="auto">
          <a:xfrm>
            <a:off x="1260475" y="2465388"/>
            <a:ext cx="360363" cy="1296987"/>
          </a:xfrm>
          <a:prstGeom prst="roundRect">
            <a:avLst>
              <a:gd name="adj" fmla="val 50000"/>
            </a:avLst>
          </a:prstGeom>
          <a:gradFill rotWithShape="1">
            <a:gsLst>
              <a:gs pos="0">
                <a:schemeClr val="accent1"/>
              </a:gs>
              <a:gs pos="100000">
                <a:schemeClr val="accent1">
                  <a:gamma/>
                  <a:shade val="46275"/>
                  <a:invGamma/>
                </a:scheme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FF00"/>
                </a:solidFill>
              </a:rPr>
              <a:t>1</a:t>
            </a:r>
          </a:p>
          <a:p>
            <a:pPr algn="ctr"/>
            <a:endParaRPr lang="en-US">
              <a:solidFill>
                <a:srgbClr val="FFFF00"/>
              </a:solidFill>
            </a:endParaRPr>
          </a:p>
          <a:p>
            <a:pPr algn="ctr"/>
            <a:endParaRPr lang="en-US">
              <a:solidFill>
                <a:srgbClr val="FFFF00"/>
              </a:solidFill>
            </a:endParaRPr>
          </a:p>
          <a:p>
            <a:pPr algn="ctr"/>
            <a:r>
              <a:rPr lang="en-US">
                <a:solidFill>
                  <a:srgbClr val="FFFF00"/>
                </a:solidFill>
              </a:rPr>
              <a:t>2</a:t>
            </a:r>
          </a:p>
        </p:txBody>
      </p:sp>
      <p:sp>
        <p:nvSpPr>
          <p:cNvPr id="346151" name="Line 39"/>
          <p:cNvSpPr>
            <a:spLocks noChangeShapeType="1"/>
          </p:cNvSpPr>
          <p:nvPr/>
        </p:nvSpPr>
        <p:spPr bwMode="auto">
          <a:xfrm flipH="1">
            <a:off x="1476375" y="2105025"/>
            <a:ext cx="2528888" cy="0"/>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52" name="Line 40"/>
          <p:cNvSpPr>
            <a:spLocks noChangeShapeType="1"/>
          </p:cNvSpPr>
          <p:nvPr/>
        </p:nvSpPr>
        <p:spPr bwMode="auto">
          <a:xfrm>
            <a:off x="1485900" y="2105025"/>
            <a:ext cx="0" cy="360363"/>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6153" name="Group 41"/>
          <p:cNvGrpSpPr>
            <a:grpSpLocks/>
          </p:cNvGrpSpPr>
          <p:nvPr/>
        </p:nvGrpSpPr>
        <p:grpSpPr bwMode="auto">
          <a:xfrm>
            <a:off x="6567488" y="4111625"/>
            <a:ext cx="533400" cy="441325"/>
            <a:chOff x="412" y="1329"/>
            <a:chExt cx="336" cy="278"/>
          </a:xfrm>
        </p:grpSpPr>
        <p:grpSp>
          <p:nvGrpSpPr>
            <p:cNvPr id="346154" name="Group 42"/>
            <p:cNvGrpSpPr>
              <a:grpSpLocks/>
            </p:cNvGrpSpPr>
            <p:nvPr/>
          </p:nvGrpSpPr>
          <p:grpSpPr bwMode="auto">
            <a:xfrm>
              <a:off x="521" y="1329"/>
              <a:ext cx="219" cy="135"/>
              <a:chOff x="793" y="2965"/>
              <a:chExt cx="310" cy="181"/>
            </a:xfrm>
          </p:grpSpPr>
          <p:sp>
            <p:nvSpPr>
              <p:cNvPr id="346155" name="Oval 43"/>
              <p:cNvSpPr>
                <a:spLocks noChangeArrowheads="1"/>
              </p:cNvSpPr>
              <p:nvPr/>
            </p:nvSpPr>
            <p:spPr bwMode="auto">
              <a:xfrm>
                <a:off x="862" y="2965"/>
                <a:ext cx="181" cy="181"/>
              </a:xfrm>
              <a:prstGeom prst="ellipse">
                <a:avLst/>
              </a:prstGeom>
              <a:solidFill>
                <a:srgbClr val="66FFCC"/>
              </a:soli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6156" name="Line 44"/>
              <p:cNvSpPr>
                <a:spLocks noChangeShapeType="1"/>
              </p:cNvSpPr>
              <p:nvPr/>
            </p:nvSpPr>
            <p:spPr bwMode="auto">
              <a:xfrm flipV="1">
                <a:off x="793" y="2976"/>
                <a:ext cx="310" cy="148"/>
              </a:xfrm>
              <a:prstGeom prst="line">
                <a:avLst/>
              </a:prstGeom>
              <a:noFill/>
              <a:ln w="9525">
                <a:solidFill>
                  <a:srgbClr val="0000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6157" name="Line 45"/>
            <p:cNvSpPr>
              <a:spLocks noChangeShapeType="1"/>
            </p:cNvSpPr>
            <p:nvPr/>
          </p:nvSpPr>
          <p:spPr bwMode="auto">
            <a:xfrm flipV="1">
              <a:off x="412" y="1389"/>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58" name="Line 46"/>
            <p:cNvSpPr>
              <a:spLocks noChangeShapeType="1"/>
            </p:cNvSpPr>
            <p:nvPr/>
          </p:nvSpPr>
          <p:spPr bwMode="auto">
            <a:xfrm>
              <a:off x="413" y="1389"/>
              <a:ext cx="154"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59" name="Line 47"/>
            <p:cNvSpPr>
              <a:spLocks noChangeShapeType="1"/>
            </p:cNvSpPr>
            <p:nvPr/>
          </p:nvSpPr>
          <p:spPr bwMode="auto">
            <a:xfrm>
              <a:off x="636" y="1464"/>
              <a:ext cx="0" cy="136"/>
            </a:xfrm>
            <a:prstGeom prst="line">
              <a:avLst/>
            </a:prstGeom>
            <a:noFill/>
            <a:ln w="952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60" name="Line 48"/>
            <p:cNvSpPr>
              <a:spLocks noChangeShapeType="1"/>
            </p:cNvSpPr>
            <p:nvPr/>
          </p:nvSpPr>
          <p:spPr bwMode="auto">
            <a:xfrm flipV="1">
              <a:off x="464" y="1606"/>
              <a:ext cx="284" cy="1"/>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6128" name="AutoShape 16"/>
          <p:cNvSpPr>
            <a:spLocks noChangeArrowheads="1"/>
          </p:cNvSpPr>
          <p:nvPr/>
        </p:nvSpPr>
        <p:spPr bwMode="auto">
          <a:xfrm>
            <a:off x="6380163" y="4408488"/>
            <a:ext cx="360362" cy="1728787"/>
          </a:xfrm>
          <a:prstGeom prst="roundRect">
            <a:avLst>
              <a:gd name="adj" fmla="val 50000"/>
            </a:avLst>
          </a:prstGeom>
          <a:gradFill rotWithShape="1">
            <a:gsLst>
              <a:gs pos="0">
                <a:srgbClr val="FF7C80"/>
              </a:gs>
              <a:gs pos="100000">
                <a:srgbClr val="FF7C80">
                  <a:gamma/>
                  <a:shade val="46275"/>
                  <a:invGamma/>
                </a:srgbClr>
              </a:gs>
            </a:gsLst>
            <a:lin ang="0" scaled="1"/>
          </a:gradFill>
          <a:ln w="9525" algn="ctr">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FF00"/>
                </a:solidFill>
              </a:rPr>
              <a:t>7</a:t>
            </a:r>
          </a:p>
          <a:p>
            <a:pPr algn="ctr"/>
            <a:endParaRPr lang="en-US">
              <a:solidFill>
                <a:srgbClr val="FFFF00"/>
              </a:solidFill>
            </a:endParaRPr>
          </a:p>
          <a:p>
            <a:pPr algn="ctr"/>
            <a:endParaRPr lang="en-US">
              <a:solidFill>
                <a:srgbClr val="FFFF00"/>
              </a:solidFill>
            </a:endParaRPr>
          </a:p>
          <a:p>
            <a:pPr algn="ctr"/>
            <a:endParaRPr lang="en-US">
              <a:solidFill>
                <a:srgbClr val="FFFF00"/>
              </a:solidFill>
            </a:endParaRPr>
          </a:p>
          <a:p>
            <a:pPr algn="ctr"/>
            <a:r>
              <a:rPr lang="en-US">
                <a:solidFill>
                  <a:srgbClr val="FFFF00"/>
                </a:solidFill>
              </a:rPr>
              <a:t>8</a:t>
            </a:r>
          </a:p>
        </p:txBody>
      </p:sp>
      <p:sp>
        <p:nvSpPr>
          <p:cNvPr id="346163" name="Text Box 51"/>
          <p:cNvSpPr txBox="1">
            <a:spLocks noChangeArrowheads="1"/>
          </p:cNvSpPr>
          <p:nvPr/>
        </p:nvSpPr>
        <p:spPr bwMode="auto">
          <a:xfrm>
            <a:off x="5210175" y="979488"/>
            <a:ext cx="1143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Benzene</a:t>
            </a:r>
          </a:p>
          <a:p>
            <a:pPr algn="ctr"/>
            <a:r>
              <a:rPr lang="en-US" sz="1400"/>
              <a:t>( &gt; 0.99 m.f.)</a:t>
            </a:r>
          </a:p>
        </p:txBody>
      </p:sp>
      <p:sp>
        <p:nvSpPr>
          <p:cNvPr id="346168" name="Text Box 56"/>
          <p:cNvSpPr txBox="1">
            <a:spLocks noChangeArrowheads="1"/>
          </p:cNvSpPr>
          <p:nvPr/>
        </p:nvSpPr>
        <p:spPr bwMode="auto">
          <a:xfrm>
            <a:off x="5302250" y="2709863"/>
            <a:ext cx="1143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Toluene</a:t>
            </a:r>
          </a:p>
          <a:p>
            <a:pPr algn="ctr"/>
            <a:r>
              <a:rPr lang="en-US" sz="1400"/>
              <a:t>( &gt; 0.99 m.f.)</a:t>
            </a:r>
          </a:p>
        </p:txBody>
      </p:sp>
      <p:sp>
        <p:nvSpPr>
          <p:cNvPr id="346169" name="Text Box 57"/>
          <p:cNvSpPr txBox="1">
            <a:spLocks noChangeArrowheads="1"/>
          </p:cNvSpPr>
          <p:nvPr/>
        </p:nvSpPr>
        <p:spPr bwMode="auto">
          <a:xfrm>
            <a:off x="7100888" y="4292600"/>
            <a:ext cx="1143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p-Xylene</a:t>
            </a:r>
          </a:p>
          <a:p>
            <a:pPr algn="ctr"/>
            <a:r>
              <a:rPr lang="en-US" sz="1400"/>
              <a:t>( &gt; 0.99 m.f.)</a:t>
            </a:r>
          </a:p>
        </p:txBody>
      </p:sp>
      <p:sp>
        <p:nvSpPr>
          <p:cNvPr id="346170" name="Text Box 58"/>
          <p:cNvSpPr txBox="1">
            <a:spLocks noChangeArrowheads="1"/>
          </p:cNvSpPr>
          <p:nvPr/>
        </p:nvSpPr>
        <p:spPr bwMode="auto">
          <a:xfrm>
            <a:off x="7316788" y="5876925"/>
            <a:ext cx="1143000" cy="517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Bi-Ph</a:t>
            </a:r>
          </a:p>
          <a:p>
            <a:pPr algn="ctr"/>
            <a:r>
              <a:rPr lang="en-US" sz="1400"/>
              <a:t>( &gt; 0.99 m.f.)</a:t>
            </a:r>
          </a:p>
        </p:txBody>
      </p:sp>
      <p:sp>
        <p:nvSpPr>
          <p:cNvPr id="346171" name="Text Box 59"/>
          <p:cNvSpPr txBox="1">
            <a:spLocks noChangeArrowheads="1"/>
          </p:cNvSpPr>
          <p:nvPr/>
        </p:nvSpPr>
        <p:spPr bwMode="auto">
          <a:xfrm>
            <a:off x="107950" y="2492375"/>
            <a:ext cx="10271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t>200 kmol/h</a:t>
            </a:r>
          </a:p>
          <a:p>
            <a:r>
              <a:rPr lang="en-US" sz="1400"/>
              <a:t>(isomolar)</a:t>
            </a:r>
          </a:p>
        </p:txBody>
      </p:sp>
      <p:sp>
        <p:nvSpPr>
          <p:cNvPr id="346174" name="AutoShape 62"/>
          <p:cNvSpPr>
            <a:spLocks noChangeArrowheads="1"/>
          </p:cNvSpPr>
          <p:nvPr/>
        </p:nvSpPr>
        <p:spPr bwMode="auto">
          <a:xfrm>
            <a:off x="4005263" y="3213100"/>
            <a:ext cx="360362" cy="1800225"/>
          </a:xfrm>
          <a:prstGeom prst="roundRect">
            <a:avLst>
              <a:gd name="adj" fmla="val 50000"/>
            </a:avLst>
          </a:prstGeom>
          <a:gradFill rotWithShape="1">
            <a:gsLst>
              <a:gs pos="0">
                <a:srgbClr val="F1250F"/>
              </a:gs>
              <a:gs pos="100000">
                <a:srgbClr val="F1250F">
                  <a:gamma/>
                  <a:shade val="46275"/>
                  <a:invGamma/>
                </a:srgbClr>
              </a:gs>
            </a:gsLst>
            <a:lin ang="0" scaled="1"/>
          </a:gradFill>
          <a:ln w="9525">
            <a:solidFill>
              <a:schemeClr val="tx1"/>
            </a:solidFill>
            <a:round/>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FF00"/>
                </a:solidFill>
              </a:rPr>
              <a:t>5</a:t>
            </a:r>
          </a:p>
          <a:p>
            <a:pPr algn="ctr"/>
            <a:endParaRPr lang="en-US">
              <a:solidFill>
                <a:srgbClr val="FFFF00"/>
              </a:solidFill>
            </a:endParaRPr>
          </a:p>
          <a:p>
            <a:pPr algn="ctr"/>
            <a:endParaRPr lang="en-US">
              <a:solidFill>
                <a:srgbClr val="FFFF00"/>
              </a:solidFill>
            </a:endParaRPr>
          </a:p>
          <a:p>
            <a:pPr algn="ctr"/>
            <a:endParaRPr lang="en-US">
              <a:solidFill>
                <a:srgbClr val="FFFF00"/>
              </a:solidFill>
            </a:endParaRPr>
          </a:p>
          <a:p>
            <a:pPr algn="ctr"/>
            <a:endParaRPr lang="en-US">
              <a:solidFill>
                <a:srgbClr val="FFFF00"/>
              </a:solidFill>
            </a:endParaRPr>
          </a:p>
          <a:p>
            <a:pPr algn="ctr"/>
            <a:r>
              <a:rPr lang="en-US">
                <a:solidFill>
                  <a:srgbClr val="FFFF00"/>
                </a:solidFill>
              </a:rPr>
              <a:t>6</a:t>
            </a:r>
          </a:p>
        </p:txBody>
      </p:sp>
      <p:sp>
        <p:nvSpPr>
          <p:cNvPr id="346176" name="Line 64"/>
          <p:cNvSpPr>
            <a:spLocks noChangeShapeType="1"/>
          </p:cNvSpPr>
          <p:nvPr/>
        </p:nvSpPr>
        <p:spPr bwMode="auto">
          <a:xfrm>
            <a:off x="4292600" y="2852738"/>
            <a:ext cx="0" cy="360362"/>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77" name="Line 65"/>
          <p:cNvSpPr>
            <a:spLocks noChangeShapeType="1"/>
          </p:cNvSpPr>
          <p:nvPr/>
        </p:nvSpPr>
        <p:spPr bwMode="auto">
          <a:xfrm flipV="1">
            <a:off x="4149725" y="2852738"/>
            <a:ext cx="0" cy="360362"/>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6208" name="Group 96"/>
          <p:cNvGrpSpPr>
            <a:grpSpLocks/>
          </p:cNvGrpSpPr>
          <p:nvPr/>
        </p:nvGrpSpPr>
        <p:grpSpPr bwMode="auto">
          <a:xfrm>
            <a:off x="1547813" y="620713"/>
            <a:ext cx="6261100" cy="5705475"/>
            <a:chOff x="975" y="391"/>
            <a:chExt cx="3944" cy="3594"/>
          </a:xfrm>
        </p:grpSpPr>
        <p:sp>
          <p:nvSpPr>
            <p:cNvPr id="346172" name="Text Box 60"/>
            <p:cNvSpPr txBox="1">
              <a:spLocks noChangeArrowheads="1"/>
            </p:cNvSpPr>
            <p:nvPr/>
          </p:nvSpPr>
          <p:spPr bwMode="auto">
            <a:xfrm>
              <a:off x="2569" y="391"/>
              <a:ext cx="54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0000FF"/>
                  </a:solidFill>
                </a:rPr>
                <a:t>2306 kW</a:t>
              </a:r>
            </a:p>
          </p:txBody>
        </p:sp>
        <p:sp>
          <p:nvSpPr>
            <p:cNvPr id="346173" name="Text Box 61"/>
            <p:cNvSpPr txBox="1">
              <a:spLocks noChangeArrowheads="1"/>
            </p:cNvSpPr>
            <p:nvPr/>
          </p:nvSpPr>
          <p:spPr bwMode="auto">
            <a:xfrm>
              <a:off x="4065" y="2387"/>
              <a:ext cx="57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0000FF"/>
                  </a:solidFill>
                </a:rPr>
                <a:t>556.2 kW</a:t>
              </a:r>
            </a:p>
          </p:txBody>
        </p:sp>
        <p:sp>
          <p:nvSpPr>
            <p:cNvPr id="346178" name="Text Box 66"/>
            <p:cNvSpPr txBox="1">
              <a:spLocks noChangeArrowheads="1"/>
            </p:cNvSpPr>
            <p:nvPr/>
          </p:nvSpPr>
          <p:spPr bwMode="auto">
            <a:xfrm>
              <a:off x="3560" y="3793"/>
              <a:ext cx="54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0000FF"/>
                  </a:solidFill>
                </a:rPr>
                <a:t>3791 kW</a:t>
              </a:r>
            </a:p>
          </p:txBody>
        </p:sp>
        <p:sp>
          <p:nvSpPr>
            <p:cNvPr id="346179" name="Text Box 67"/>
            <p:cNvSpPr txBox="1">
              <a:spLocks noChangeArrowheads="1"/>
            </p:cNvSpPr>
            <p:nvPr/>
          </p:nvSpPr>
          <p:spPr bwMode="auto">
            <a:xfrm>
              <a:off x="1156" y="1797"/>
              <a:ext cx="815"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solidFill>
                    <a:srgbClr val="A50021"/>
                  </a:solidFill>
                </a:rPr>
                <a:t>27 Trays</a:t>
              </a:r>
            </a:p>
            <a:p>
              <a:pPr algn="ctr"/>
              <a:r>
                <a:rPr lang="en-US" sz="1400">
                  <a:solidFill>
                    <a:srgbClr val="A50021"/>
                  </a:solidFill>
                </a:rPr>
                <a:t>Feed 15</a:t>
              </a:r>
              <a:r>
                <a:rPr lang="en-US" sz="1400" baseline="30000">
                  <a:solidFill>
                    <a:srgbClr val="A50021"/>
                  </a:solidFill>
                </a:rPr>
                <a:t>th</a:t>
              </a:r>
              <a:r>
                <a:rPr lang="en-US" sz="1400">
                  <a:solidFill>
                    <a:srgbClr val="A50021"/>
                  </a:solidFill>
                </a:rPr>
                <a:t> Tray</a:t>
              </a:r>
            </a:p>
          </p:txBody>
        </p:sp>
        <p:sp>
          <p:nvSpPr>
            <p:cNvPr id="346185" name="Text Box 73"/>
            <p:cNvSpPr txBox="1">
              <a:spLocks noChangeArrowheads="1"/>
            </p:cNvSpPr>
            <p:nvPr/>
          </p:nvSpPr>
          <p:spPr bwMode="auto">
            <a:xfrm>
              <a:off x="2835" y="1162"/>
              <a:ext cx="53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solidFill>
                    <a:srgbClr val="A50021"/>
                  </a:solidFill>
                </a:rPr>
                <a:t>31 Trays</a:t>
              </a:r>
            </a:p>
          </p:txBody>
        </p:sp>
        <p:sp>
          <p:nvSpPr>
            <p:cNvPr id="346186" name="Text Box 74"/>
            <p:cNvSpPr txBox="1">
              <a:spLocks noChangeArrowheads="1"/>
            </p:cNvSpPr>
            <p:nvPr/>
          </p:nvSpPr>
          <p:spPr bwMode="auto">
            <a:xfrm>
              <a:off x="2835" y="2523"/>
              <a:ext cx="53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solidFill>
                    <a:srgbClr val="A50021"/>
                  </a:solidFill>
                </a:rPr>
                <a:t>34 Trays</a:t>
              </a:r>
            </a:p>
          </p:txBody>
        </p:sp>
        <p:sp>
          <p:nvSpPr>
            <p:cNvPr id="346187" name="Text Box 75"/>
            <p:cNvSpPr txBox="1">
              <a:spLocks noChangeArrowheads="1"/>
            </p:cNvSpPr>
            <p:nvPr/>
          </p:nvSpPr>
          <p:spPr bwMode="auto">
            <a:xfrm>
              <a:off x="4331" y="3249"/>
              <a:ext cx="53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solidFill>
                    <a:srgbClr val="A50021"/>
                  </a:solidFill>
                </a:rPr>
                <a:t>13 Trays</a:t>
              </a:r>
            </a:p>
          </p:txBody>
        </p:sp>
        <p:sp>
          <p:nvSpPr>
            <p:cNvPr id="346188" name="Rectangle 76"/>
            <p:cNvSpPr>
              <a:spLocks noChangeArrowheads="1"/>
            </p:cNvSpPr>
            <p:nvPr/>
          </p:nvSpPr>
          <p:spPr bwMode="auto">
            <a:xfrm>
              <a:off x="1837" y="1071"/>
              <a:ext cx="5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A50021"/>
                  </a:solidFill>
                </a:rPr>
                <a:t>14th Tray</a:t>
              </a:r>
            </a:p>
          </p:txBody>
        </p:sp>
        <p:sp>
          <p:nvSpPr>
            <p:cNvPr id="346189" name="Rectangle 77"/>
            <p:cNvSpPr>
              <a:spLocks noChangeArrowheads="1"/>
            </p:cNvSpPr>
            <p:nvPr/>
          </p:nvSpPr>
          <p:spPr bwMode="auto">
            <a:xfrm>
              <a:off x="1837" y="2432"/>
              <a:ext cx="5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A50021"/>
                  </a:solidFill>
                </a:rPr>
                <a:t>15th Tray</a:t>
              </a:r>
            </a:p>
          </p:txBody>
        </p:sp>
        <p:sp>
          <p:nvSpPr>
            <p:cNvPr id="346190" name="Rectangle 78"/>
            <p:cNvSpPr>
              <a:spLocks noChangeArrowheads="1"/>
            </p:cNvSpPr>
            <p:nvPr/>
          </p:nvSpPr>
          <p:spPr bwMode="auto">
            <a:xfrm>
              <a:off x="3423" y="3113"/>
              <a:ext cx="5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A50021"/>
                  </a:solidFill>
                </a:rPr>
                <a:t>5th Tray</a:t>
              </a:r>
            </a:p>
          </p:txBody>
        </p:sp>
        <p:sp>
          <p:nvSpPr>
            <p:cNvPr id="346191" name="Text Box 79"/>
            <p:cNvSpPr txBox="1">
              <a:spLocks noChangeArrowheads="1"/>
            </p:cNvSpPr>
            <p:nvPr/>
          </p:nvSpPr>
          <p:spPr bwMode="auto">
            <a:xfrm>
              <a:off x="1066" y="1570"/>
              <a:ext cx="63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hlink"/>
                  </a:solidFill>
                </a:rPr>
                <a:t>D = 1.69 m</a:t>
              </a:r>
            </a:p>
          </p:txBody>
        </p:sp>
        <p:sp>
          <p:nvSpPr>
            <p:cNvPr id="346192" name="Text Box 80"/>
            <p:cNvSpPr txBox="1">
              <a:spLocks noChangeArrowheads="1"/>
            </p:cNvSpPr>
            <p:nvPr/>
          </p:nvSpPr>
          <p:spPr bwMode="auto">
            <a:xfrm>
              <a:off x="1066" y="2160"/>
              <a:ext cx="63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hlink"/>
                  </a:solidFill>
                </a:rPr>
                <a:t>D = 1.74 m</a:t>
              </a:r>
            </a:p>
          </p:txBody>
        </p:sp>
        <p:sp>
          <p:nvSpPr>
            <p:cNvPr id="346193" name="Text Box 81"/>
            <p:cNvSpPr txBox="1">
              <a:spLocks noChangeArrowheads="1"/>
            </p:cNvSpPr>
            <p:nvPr/>
          </p:nvSpPr>
          <p:spPr bwMode="auto">
            <a:xfrm>
              <a:off x="2789" y="935"/>
              <a:ext cx="63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hlink"/>
                  </a:solidFill>
                </a:rPr>
                <a:t>D = 1.87 m</a:t>
              </a:r>
            </a:p>
          </p:txBody>
        </p:sp>
        <p:sp>
          <p:nvSpPr>
            <p:cNvPr id="346194" name="Text Box 82"/>
            <p:cNvSpPr txBox="1">
              <a:spLocks noChangeArrowheads="1"/>
            </p:cNvSpPr>
            <p:nvPr/>
          </p:nvSpPr>
          <p:spPr bwMode="auto">
            <a:xfrm>
              <a:off x="2789" y="1389"/>
              <a:ext cx="63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hlink"/>
                  </a:solidFill>
                </a:rPr>
                <a:t>D = 0.89 m</a:t>
              </a:r>
            </a:p>
          </p:txBody>
        </p:sp>
        <p:sp>
          <p:nvSpPr>
            <p:cNvPr id="346195" name="Text Box 83"/>
            <p:cNvSpPr txBox="1">
              <a:spLocks noChangeArrowheads="1"/>
            </p:cNvSpPr>
            <p:nvPr/>
          </p:nvSpPr>
          <p:spPr bwMode="auto">
            <a:xfrm>
              <a:off x="2789" y="2205"/>
              <a:ext cx="63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hlink"/>
                  </a:solidFill>
                </a:rPr>
                <a:t>D = 0.89 m</a:t>
              </a:r>
            </a:p>
          </p:txBody>
        </p:sp>
        <p:sp>
          <p:nvSpPr>
            <p:cNvPr id="346196" name="Text Box 84"/>
            <p:cNvSpPr txBox="1">
              <a:spLocks noChangeArrowheads="1"/>
            </p:cNvSpPr>
            <p:nvPr/>
          </p:nvSpPr>
          <p:spPr bwMode="auto">
            <a:xfrm>
              <a:off x="2789" y="2795"/>
              <a:ext cx="5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hlink"/>
                  </a:solidFill>
                </a:rPr>
                <a:t>D = 2.0 m</a:t>
              </a:r>
            </a:p>
          </p:txBody>
        </p:sp>
        <p:sp>
          <p:nvSpPr>
            <p:cNvPr id="346197" name="Text Box 85"/>
            <p:cNvSpPr txBox="1">
              <a:spLocks noChangeArrowheads="1"/>
            </p:cNvSpPr>
            <p:nvPr/>
          </p:nvSpPr>
          <p:spPr bwMode="auto">
            <a:xfrm>
              <a:off x="4285" y="3022"/>
              <a:ext cx="63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hlink"/>
                  </a:solidFill>
                </a:rPr>
                <a:t>D = 0.89 m</a:t>
              </a:r>
            </a:p>
          </p:txBody>
        </p:sp>
        <p:sp>
          <p:nvSpPr>
            <p:cNvPr id="346198" name="Text Box 86"/>
            <p:cNvSpPr txBox="1">
              <a:spLocks noChangeArrowheads="1"/>
            </p:cNvSpPr>
            <p:nvPr/>
          </p:nvSpPr>
          <p:spPr bwMode="auto">
            <a:xfrm>
              <a:off x="4285" y="3475"/>
              <a:ext cx="63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hlink"/>
                  </a:solidFill>
                </a:rPr>
                <a:t>D = 2.44 m</a:t>
              </a:r>
            </a:p>
          </p:txBody>
        </p:sp>
        <p:sp>
          <p:nvSpPr>
            <p:cNvPr id="346199" name="Text Box 87"/>
            <p:cNvSpPr txBox="1">
              <a:spLocks noChangeArrowheads="1"/>
            </p:cNvSpPr>
            <p:nvPr/>
          </p:nvSpPr>
          <p:spPr bwMode="auto">
            <a:xfrm>
              <a:off x="975" y="1071"/>
              <a:ext cx="73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CC00CC"/>
                  </a:solidFill>
                </a:rPr>
                <a:t>200.6 kmol/h</a:t>
              </a:r>
            </a:p>
          </p:txBody>
        </p:sp>
        <p:sp>
          <p:nvSpPr>
            <p:cNvPr id="346200" name="Text Box 88"/>
            <p:cNvSpPr txBox="1">
              <a:spLocks noChangeArrowheads="1"/>
            </p:cNvSpPr>
            <p:nvPr/>
          </p:nvSpPr>
          <p:spPr bwMode="auto">
            <a:xfrm>
              <a:off x="975" y="1344"/>
              <a:ext cx="73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CC00CC"/>
                  </a:solidFill>
                </a:rPr>
                <a:t>119.2 kmol/h</a:t>
              </a:r>
            </a:p>
          </p:txBody>
        </p:sp>
        <p:sp>
          <p:nvSpPr>
            <p:cNvPr id="346201" name="Text Box 89"/>
            <p:cNvSpPr txBox="1">
              <a:spLocks noChangeArrowheads="1"/>
            </p:cNvSpPr>
            <p:nvPr/>
          </p:nvSpPr>
          <p:spPr bwMode="auto">
            <a:xfrm>
              <a:off x="1020" y="2704"/>
              <a:ext cx="73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CC00CC"/>
                  </a:solidFill>
                </a:rPr>
                <a:t>302.4 kmol/h</a:t>
              </a:r>
            </a:p>
          </p:txBody>
        </p:sp>
        <p:sp>
          <p:nvSpPr>
            <p:cNvPr id="346202" name="Text Box 90"/>
            <p:cNvSpPr txBox="1">
              <a:spLocks noChangeArrowheads="1"/>
            </p:cNvSpPr>
            <p:nvPr/>
          </p:nvSpPr>
          <p:spPr bwMode="auto">
            <a:xfrm>
              <a:off x="1020" y="2432"/>
              <a:ext cx="73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CC00CC"/>
                  </a:solidFill>
                </a:rPr>
                <a:t>183.8 kmol/h</a:t>
              </a:r>
            </a:p>
          </p:txBody>
        </p:sp>
        <p:sp>
          <p:nvSpPr>
            <p:cNvPr id="346203" name="Text Box 91"/>
            <p:cNvSpPr txBox="1">
              <a:spLocks noChangeArrowheads="1"/>
            </p:cNvSpPr>
            <p:nvPr/>
          </p:nvSpPr>
          <p:spPr bwMode="auto">
            <a:xfrm>
              <a:off x="2744" y="3385"/>
              <a:ext cx="73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CC00CC"/>
                  </a:solidFill>
                </a:rPr>
                <a:t>326.4 kmol/h</a:t>
              </a:r>
            </a:p>
          </p:txBody>
        </p:sp>
        <p:sp>
          <p:nvSpPr>
            <p:cNvPr id="346204" name="Text Box 92"/>
            <p:cNvSpPr txBox="1">
              <a:spLocks noChangeArrowheads="1"/>
            </p:cNvSpPr>
            <p:nvPr/>
          </p:nvSpPr>
          <p:spPr bwMode="auto">
            <a:xfrm>
              <a:off x="2744" y="3148"/>
              <a:ext cx="73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CC00CC"/>
                  </a:solidFill>
                </a:rPr>
                <a:t>226.5 kmol/h</a:t>
              </a:r>
            </a:p>
          </p:txBody>
        </p:sp>
      </p:grpSp>
    </p:spTree>
    <p:extLst>
      <p:ext uri="{BB962C8B-B14F-4D97-AF65-F5344CB8AC3E}">
        <p14:creationId xmlns:p14="http://schemas.microsoft.com/office/powerpoint/2010/main" val="1481998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62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6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20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670074"/>
            <a:ext cx="5214889" cy="400110"/>
          </a:xfrm>
          <a:prstGeom prst="rect">
            <a:avLst/>
          </a:prstGeom>
          <a:noFill/>
        </p:spPr>
        <p:txBody>
          <a:bodyPr wrap="non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Unfortunately not everything is so beautiful…</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3" name="Text Box 14"/>
          <p:cNvSpPr txBox="1">
            <a:spLocks noChangeArrowheads="1"/>
          </p:cNvSpPr>
          <p:nvPr/>
        </p:nvSpPr>
        <p:spPr bwMode="auto">
          <a:xfrm>
            <a:off x="809580" y="1124744"/>
            <a:ext cx="7379947"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715963" indent="-715963" defTabSz="715963">
              <a:tabLst>
                <a:tab pos="715963" algn="l"/>
              </a:tabLst>
              <a:defRPr>
                <a:solidFill>
                  <a:schemeClr val="tx1"/>
                </a:solidFill>
                <a:latin typeface="Arial" pitchFamily="34" charset="0"/>
              </a:defRPr>
            </a:lvl1pPr>
            <a:lvl2pPr marL="1160463" defTabSz="715963">
              <a:tabLst>
                <a:tab pos="715963" algn="l"/>
              </a:tabLst>
              <a:defRPr>
                <a:solidFill>
                  <a:schemeClr val="tx1"/>
                </a:solidFill>
                <a:latin typeface="Arial" pitchFamily="34" charset="0"/>
              </a:defRPr>
            </a:lvl2pPr>
            <a:lvl3pPr marL="1339850" defTabSz="715963">
              <a:tabLst>
                <a:tab pos="715963" algn="l"/>
              </a:tabLst>
              <a:defRPr>
                <a:solidFill>
                  <a:schemeClr val="tx1"/>
                </a:solidFill>
                <a:latin typeface="Arial" pitchFamily="34" charset="0"/>
              </a:defRPr>
            </a:lvl3pPr>
            <a:lvl4pPr marL="1519238" defTabSz="715963">
              <a:tabLst>
                <a:tab pos="715963" algn="l"/>
              </a:tabLst>
              <a:defRPr>
                <a:solidFill>
                  <a:schemeClr val="tx1"/>
                </a:solidFill>
                <a:latin typeface="Arial" pitchFamily="34" charset="0"/>
              </a:defRPr>
            </a:lvl4pPr>
            <a:lvl5pPr defTabSz="715963">
              <a:tabLst>
                <a:tab pos="715963" algn="l"/>
              </a:tabLst>
              <a:defRPr>
                <a:solidFill>
                  <a:schemeClr val="tx1"/>
                </a:solidFill>
                <a:latin typeface="Arial" pitchFamily="34" charset="0"/>
              </a:defRPr>
            </a:lvl5pPr>
            <a:lvl6pPr defTabSz="715963" fontAlgn="base">
              <a:spcBef>
                <a:spcPct val="0"/>
              </a:spcBef>
              <a:spcAft>
                <a:spcPct val="0"/>
              </a:spcAft>
              <a:tabLst>
                <a:tab pos="715963" algn="l"/>
              </a:tabLst>
              <a:defRPr>
                <a:solidFill>
                  <a:schemeClr val="tx1"/>
                </a:solidFill>
                <a:latin typeface="Arial" pitchFamily="34" charset="0"/>
              </a:defRPr>
            </a:lvl6pPr>
            <a:lvl7pPr defTabSz="715963" fontAlgn="base">
              <a:spcBef>
                <a:spcPct val="0"/>
              </a:spcBef>
              <a:spcAft>
                <a:spcPct val="0"/>
              </a:spcAft>
              <a:tabLst>
                <a:tab pos="715963" algn="l"/>
              </a:tabLst>
              <a:defRPr>
                <a:solidFill>
                  <a:schemeClr val="tx1"/>
                </a:solidFill>
                <a:latin typeface="Arial" pitchFamily="34" charset="0"/>
              </a:defRPr>
            </a:lvl7pPr>
            <a:lvl8pPr defTabSz="715963" fontAlgn="base">
              <a:spcBef>
                <a:spcPct val="0"/>
              </a:spcBef>
              <a:spcAft>
                <a:spcPct val="0"/>
              </a:spcAft>
              <a:tabLst>
                <a:tab pos="715963" algn="l"/>
              </a:tabLst>
              <a:defRPr>
                <a:solidFill>
                  <a:schemeClr val="tx1"/>
                </a:solidFill>
                <a:latin typeface="Arial" pitchFamily="34" charset="0"/>
              </a:defRPr>
            </a:lvl8pPr>
            <a:lvl9pPr defTabSz="715963" fontAlgn="base">
              <a:spcBef>
                <a:spcPct val="0"/>
              </a:spcBef>
              <a:spcAft>
                <a:spcPct val="0"/>
              </a:spcAft>
              <a:tabLst>
                <a:tab pos="715963" algn="l"/>
              </a:tabLst>
              <a:defRPr>
                <a:solidFill>
                  <a:schemeClr val="tx1"/>
                </a:solidFill>
                <a:latin typeface="Arial" pitchFamily="34" charset="0"/>
              </a:defRPr>
            </a:lvl9pPr>
          </a:lstStyle>
          <a:p>
            <a:pPr>
              <a:lnSpc>
                <a:spcPct val="140000"/>
              </a:lnSpc>
            </a:pPr>
            <a:r>
              <a:rPr lang="en-US" altLang="es-ES" sz="1800" dirty="0">
                <a:solidFill>
                  <a:srgbClr val="0033CC"/>
                </a:solidFill>
                <a:latin typeface="Times New Roman" pitchFamily="18" charset="0"/>
              </a:rPr>
              <a:t>In modular process simulators:</a:t>
            </a:r>
          </a:p>
          <a:p>
            <a:pPr marL="266700" indent="-266700">
              <a:lnSpc>
                <a:spcPct val="140000"/>
              </a:lnSpc>
              <a:buFontTx/>
              <a:buChar char="•"/>
              <a:tabLst>
                <a:tab pos="266700" algn="l"/>
              </a:tabLst>
            </a:pPr>
            <a:r>
              <a:rPr lang="en-US" altLang="es-ES" dirty="0">
                <a:solidFill>
                  <a:srgbClr val="A50021"/>
                </a:solidFill>
                <a:latin typeface="Times New Roman" pitchFamily="18" charset="0"/>
              </a:rPr>
              <a:t>No derivative information available</a:t>
            </a:r>
          </a:p>
          <a:p>
            <a:pPr marL="266700" indent="-266700">
              <a:lnSpc>
                <a:spcPct val="140000"/>
              </a:lnSpc>
              <a:buFontTx/>
              <a:buChar char="•"/>
              <a:tabLst>
                <a:tab pos="266700" algn="l"/>
              </a:tabLst>
            </a:pPr>
            <a:r>
              <a:rPr lang="en-US" altLang="es-ES" dirty="0" smtClean="0">
                <a:solidFill>
                  <a:srgbClr val="A50021"/>
                </a:solidFill>
                <a:latin typeface="Times New Roman" pitchFamily="18" charset="0"/>
              </a:rPr>
              <a:t>Perturbation </a:t>
            </a:r>
            <a:r>
              <a:rPr lang="en-US" altLang="es-ES" dirty="0">
                <a:solidFill>
                  <a:srgbClr val="A50021"/>
                </a:solidFill>
                <a:latin typeface="Times New Roman" pitchFamily="18" charset="0"/>
              </a:rPr>
              <a:t>does </a:t>
            </a:r>
            <a:r>
              <a:rPr lang="en-US" altLang="es-ES" dirty="0" smtClean="0">
                <a:solidFill>
                  <a:srgbClr val="A50021"/>
                </a:solidFill>
                <a:latin typeface="Times New Roman" pitchFamily="18" charset="0"/>
              </a:rPr>
              <a:t>not always </a:t>
            </a:r>
            <a:r>
              <a:rPr lang="en-US" altLang="es-ES" dirty="0">
                <a:solidFill>
                  <a:srgbClr val="A50021"/>
                </a:solidFill>
                <a:latin typeface="Times New Roman" pitchFamily="18" charset="0"/>
              </a:rPr>
              <a:t>provide accurate </a:t>
            </a:r>
            <a:r>
              <a:rPr lang="en-US" altLang="es-ES" dirty="0" smtClean="0">
                <a:solidFill>
                  <a:srgbClr val="A50021"/>
                </a:solidFill>
                <a:latin typeface="Times New Roman" pitchFamily="18" charset="0"/>
              </a:rPr>
              <a:t>derivatives </a:t>
            </a:r>
            <a:r>
              <a:rPr lang="en-US" altLang="es-ES" dirty="0">
                <a:solidFill>
                  <a:srgbClr val="A50021"/>
                </a:solidFill>
                <a:latin typeface="Times New Roman" pitchFamily="18" charset="0"/>
              </a:rPr>
              <a:t>due to the noise introduced by the model</a:t>
            </a:r>
          </a:p>
        </p:txBody>
      </p:sp>
      <p:grpSp>
        <p:nvGrpSpPr>
          <p:cNvPr id="71" name="70 Grupo"/>
          <p:cNvGrpSpPr/>
          <p:nvPr/>
        </p:nvGrpSpPr>
        <p:grpSpPr>
          <a:xfrm>
            <a:off x="502773" y="2401569"/>
            <a:ext cx="8382041" cy="3694530"/>
            <a:chOff x="502773" y="2401569"/>
            <a:chExt cx="8382041" cy="3694530"/>
          </a:xfrm>
        </p:grpSpPr>
        <p:sp>
          <p:nvSpPr>
            <p:cNvPr id="38" name="Text Box 4"/>
            <p:cNvSpPr txBox="1">
              <a:spLocks noChangeArrowheads="1"/>
            </p:cNvSpPr>
            <p:nvPr/>
          </p:nvSpPr>
          <p:spPr bwMode="auto">
            <a:xfrm>
              <a:off x="502773" y="2796703"/>
              <a:ext cx="104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sz="1800" b="1" dirty="0">
                  <a:solidFill>
                    <a:srgbClr val="A50021"/>
                  </a:solidFill>
                </a:rPr>
                <a:t>Example</a:t>
              </a:r>
            </a:p>
          </p:txBody>
        </p:sp>
        <p:sp>
          <p:nvSpPr>
            <p:cNvPr id="39" name="Text Box 9"/>
            <p:cNvSpPr txBox="1">
              <a:spLocks noChangeArrowheads="1"/>
            </p:cNvSpPr>
            <p:nvPr/>
          </p:nvSpPr>
          <p:spPr bwMode="auto">
            <a:xfrm>
              <a:off x="731373" y="3253903"/>
              <a:ext cx="404630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s-ES"/>
              </a:defPPr>
              <a:lvl1pPr fontAlgn="base">
                <a:spcBef>
                  <a:spcPct val="0"/>
                </a:spcBef>
                <a:spcAft>
                  <a:spcPct val="0"/>
                </a:spcAft>
                <a:defRPr sz="1600">
                  <a:solidFill>
                    <a:schemeClr val="accent2"/>
                  </a:solidFill>
                  <a:latin typeface="Times New Roman" pitchFamily="18" charset="0"/>
                </a:defRPr>
              </a:lvl1pPr>
              <a:lvl2pPr fontAlgn="base">
                <a:spcBef>
                  <a:spcPct val="0"/>
                </a:spcBef>
                <a:spcAft>
                  <a:spcPct val="0"/>
                </a:spcAft>
                <a:defRPr sz="1600">
                  <a:latin typeface="Times New Roman" pitchFamily="18" charset="0"/>
                </a:defRPr>
              </a:lvl2pPr>
              <a:lvl3pPr fontAlgn="base">
                <a:spcBef>
                  <a:spcPct val="0"/>
                </a:spcBef>
                <a:spcAft>
                  <a:spcPct val="0"/>
                </a:spcAft>
                <a:defRPr sz="1600">
                  <a:latin typeface="Times New Roman" pitchFamily="18" charset="0"/>
                </a:defRPr>
              </a:lvl3pPr>
              <a:lvl4pPr fontAlgn="base">
                <a:spcBef>
                  <a:spcPct val="0"/>
                </a:spcBef>
                <a:spcAft>
                  <a:spcPct val="0"/>
                </a:spcAft>
                <a:defRPr sz="1600">
                  <a:latin typeface="Times New Roman" pitchFamily="18" charset="0"/>
                </a:defRPr>
              </a:lvl4pPr>
              <a:lvl5pPr fontAlgn="base">
                <a:spcBef>
                  <a:spcPct val="0"/>
                </a:spcBef>
                <a:spcAft>
                  <a:spcPct val="0"/>
                </a:spcAft>
                <a:defRPr sz="1600">
                  <a:latin typeface="Times New Roman" pitchFamily="18" charset="0"/>
                </a:defRPr>
              </a:lvl5pPr>
              <a:lvl6pPr>
                <a:defRPr sz="1600">
                  <a:latin typeface="Times New Roman" pitchFamily="18" charset="0"/>
                </a:defRPr>
              </a:lvl6pPr>
              <a:lvl7pPr>
                <a:defRPr sz="1600">
                  <a:latin typeface="Times New Roman" pitchFamily="18" charset="0"/>
                </a:defRPr>
              </a:lvl7pPr>
              <a:lvl8pPr>
                <a:defRPr sz="1600">
                  <a:latin typeface="Times New Roman" pitchFamily="18" charset="0"/>
                </a:defRPr>
              </a:lvl8pPr>
              <a:lvl9pPr>
                <a:defRPr sz="1600">
                  <a:latin typeface="Times New Roman" pitchFamily="18" charset="0"/>
                </a:defRPr>
              </a:lvl9pPr>
            </a:lstStyle>
            <a:p>
              <a:r>
                <a:rPr lang="en-US" altLang="es-ES" dirty="0">
                  <a:solidFill>
                    <a:srgbClr val="0000FF"/>
                  </a:solidFill>
                </a:rPr>
                <a:t>Minimize the heat load in a distillation column</a:t>
              </a:r>
            </a:p>
            <a:p>
              <a:r>
                <a:rPr lang="en-US" altLang="es-ES" dirty="0">
                  <a:solidFill>
                    <a:srgbClr val="0000FF"/>
                  </a:solidFill>
                </a:rPr>
                <a:t>Free variables Reflux and </a:t>
              </a:r>
              <a:r>
                <a:rPr lang="en-US" altLang="es-ES" dirty="0" err="1">
                  <a:solidFill>
                    <a:srgbClr val="0000FF"/>
                  </a:solidFill>
                </a:rPr>
                <a:t>Reboil</a:t>
              </a:r>
              <a:r>
                <a:rPr lang="en-US" altLang="es-ES" dirty="0">
                  <a:solidFill>
                    <a:srgbClr val="0000FF"/>
                  </a:solidFill>
                </a:rPr>
                <a:t> Ratio</a:t>
              </a:r>
            </a:p>
            <a:p>
              <a:r>
                <a:rPr lang="en-US" altLang="es-ES" dirty="0">
                  <a:solidFill>
                    <a:srgbClr val="0000FF"/>
                  </a:solidFill>
                </a:rPr>
                <a:t>Process Simulator HYSYS</a:t>
              </a:r>
            </a:p>
          </p:txBody>
        </p:sp>
        <p:grpSp>
          <p:nvGrpSpPr>
            <p:cNvPr id="40" name="Group 11"/>
            <p:cNvGrpSpPr>
              <a:grpSpLocks/>
            </p:cNvGrpSpPr>
            <p:nvPr/>
          </p:nvGrpSpPr>
          <p:grpSpPr bwMode="auto">
            <a:xfrm>
              <a:off x="4499901" y="2401569"/>
              <a:ext cx="4384913" cy="2980156"/>
              <a:chOff x="1807" y="768"/>
              <a:chExt cx="3096" cy="2104"/>
            </a:xfrm>
          </p:grpSpPr>
          <p:grpSp>
            <p:nvGrpSpPr>
              <p:cNvPr id="41" name="Group 12"/>
              <p:cNvGrpSpPr>
                <a:grpSpLocks/>
              </p:cNvGrpSpPr>
              <p:nvPr/>
            </p:nvGrpSpPr>
            <p:grpSpPr bwMode="auto">
              <a:xfrm>
                <a:off x="2688" y="1008"/>
                <a:ext cx="1344" cy="1632"/>
                <a:chOff x="576" y="1536"/>
                <a:chExt cx="1344" cy="1632"/>
              </a:xfrm>
            </p:grpSpPr>
            <p:sp>
              <p:nvSpPr>
                <p:cNvPr id="50" name="AutoShape 13"/>
                <p:cNvSpPr>
                  <a:spLocks noChangeArrowheads="1"/>
                </p:cNvSpPr>
                <p:nvPr/>
              </p:nvSpPr>
              <p:spPr bwMode="auto">
                <a:xfrm>
                  <a:off x="1004" y="1734"/>
                  <a:ext cx="261" cy="1192"/>
                </a:xfrm>
                <a:prstGeom prst="roundRect">
                  <a:avLst>
                    <a:gd name="adj" fmla="val 50000"/>
                  </a:avLst>
                </a:prstGeom>
                <a:gradFill rotWithShape="0">
                  <a:gsLst>
                    <a:gs pos="0">
                      <a:schemeClr val="accent1"/>
                    </a:gs>
                    <a:gs pos="100000">
                      <a:schemeClr val="accent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FF"/>
                    </a:solidFill>
                  </a:endParaRPr>
                </a:p>
              </p:txBody>
            </p:sp>
            <p:grpSp>
              <p:nvGrpSpPr>
                <p:cNvPr id="51" name="Group 14"/>
                <p:cNvGrpSpPr>
                  <a:grpSpLocks/>
                </p:cNvGrpSpPr>
                <p:nvPr/>
              </p:nvGrpSpPr>
              <p:grpSpPr bwMode="auto">
                <a:xfrm>
                  <a:off x="1460" y="1536"/>
                  <a:ext cx="194" cy="198"/>
                  <a:chOff x="1056" y="624"/>
                  <a:chExt cx="144" cy="144"/>
                </a:xfrm>
              </p:grpSpPr>
              <p:sp>
                <p:nvSpPr>
                  <p:cNvPr id="65" name="Oval 15"/>
                  <p:cNvSpPr>
                    <a:spLocks noChangeArrowheads="1"/>
                  </p:cNvSpPr>
                  <p:nvPr/>
                </p:nvSpPr>
                <p:spPr bwMode="auto">
                  <a:xfrm>
                    <a:off x="1056" y="624"/>
                    <a:ext cx="144" cy="144"/>
                  </a:xfrm>
                  <a:prstGeom prst="ellipse">
                    <a:avLst/>
                  </a:prstGeom>
                  <a:gradFill rotWithShape="0">
                    <a:gsLst>
                      <a:gs pos="0">
                        <a:srgbClr val="00CCFF"/>
                      </a:gs>
                      <a:gs pos="100000">
                        <a:srgbClr val="00CCFF">
                          <a:gamma/>
                          <a:shade val="46275"/>
                          <a:invGamma/>
                        </a:srgb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FF"/>
                      </a:solidFill>
                    </a:endParaRPr>
                  </a:p>
                </p:txBody>
              </p:sp>
              <p:grpSp>
                <p:nvGrpSpPr>
                  <p:cNvPr id="66" name="Group 16"/>
                  <p:cNvGrpSpPr>
                    <a:grpSpLocks/>
                  </p:cNvGrpSpPr>
                  <p:nvPr/>
                </p:nvGrpSpPr>
                <p:grpSpPr bwMode="auto">
                  <a:xfrm>
                    <a:off x="1104" y="624"/>
                    <a:ext cx="48" cy="144"/>
                    <a:chOff x="1392" y="480"/>
                    <a:chExt cx="48" cy="144"/>
                  </a:xfrm>
                </p:grpSpPr>
                <p:sp>
                  <p:nvSpPr>
                    <p:cNvPr id="67" name="Line 17"/>
                    <p:cNvSpPr>
                      <a:spLocks noChangeShapeType="1"/>
                    </p:cNvSpPr>
                    <p:nvPr/>
                  </p:nvSpPr>
                  <p:spPr bwMode="auto">
                    <a:xfrm>
                      <a:off x="1392" y="480"/>
                      <a:ext cx="48" cy="48"/>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FF"/>
                        </a:solidFill>
                      </a:endParaRPr>
                    </a:p>
                  </p:txBody>
                </p:sp>
                <p:sp>
                  <p:nvSpPr>
                    <p:cNvPr id="68" name="Line 18"/>
                    <p:cNvSpPr>
                      <a:spLocks noChangeShapeType="1"/>
                    </p:cNvSpPr>
                    <p:nvPr/>
                  </p:nvSpPr>
                  <p:spPr bwMode="auto">
                    <a:xfrm flipH="1">
                      <a:off x="1392" y="528"/>
                      <a:ext cx="48" cy="48"/>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FF"/>
                        </a:solidFill>
                      </a:endParaRPr>
                    </a:p>
                  </p:txBody>
                </p:sp>
                <p:sp>
                  <p:nvSpPr>
                    <p:cNvPr id="69" name="Line 19"/>
                    <p:cNvSpPr>
                      <a:spLocks noChangeShapeType="1"/>
                    </p:cNvSpPr>
                    <p:nvPr/>
                  </p:nvSpPr>
                  <p:spPr bwMode="auto">
                    <a:xfrm>
                      <a:off x="1392" y="576"/>
                      <a:ext cx="48" cy="48"/>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FF"/>
                        </a:solidFill>
                      </a:endParaRPr>
                    </a:p>
                  </p:txBody>
                </p:sp>
              </p:grpSp>
            </p:grpSp>
            <p:cxnSp>
              <p:nvCxnSpPr>
                <p:cNvPr id="52" name="AutoShape 20"/>
                <p:cNvCxnSpPr>
                  <a:cxnSpLocks noChangeShapeType="1"/>
                  <a:stCxn id="50" idx="0"/>
                  <a:endCxn id="65" idx="2"/>
                </p:cNvCxnSpPr>
                <p:nvPr/>
              </p:nvCxnSpPr>
              <p:spPr bwMode="auto">
                <a:xfrm rot="16200000">
                  <a:off x="1249" y="1522"/>
                  <a:ext cx="98" cy="325"/>
                </a:xfrm>
                <a:prstGeom prst="bentConnector2">
                  <a:avLst/>
                </a:prstGeom>
                <a:noFill/>
                <a:ln w="9525">
                  <a:solidFill>
                    <a:schemeClr val="tx1"/>
                  </a:solidFill>
                  <a:miter lim="800000"/>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AutoShape 21"/>
                <p:cNvCxnSpPr>
                  <a:cxnSpLocks noChangeShapeType="1"/>
                  <a:stCxn id="65" idx="4"/>
                </p:cNvCxnSpPr>
                <p:nvPr/>
              </p:nvCxnSpPr>
              <p:spPr bwMode="auto">
                <a:xfrm rot="5400000">
                  <a:off x="1354" y="1639"/>
                  <a:ext cx="107" cy="298"/>
                </a:xfrm>
                <a:prstGeom prst="bentConnector2">
                  <a:avLst/>
                </a:prstGeom>
                <a:noFill/>
                <a:ln w="9525">
                  <a:solidFill>
                    <a:schemeClr val="tx1"/>
                  </a:solidFill>
                  <a:miter lim="800000"/>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4" name="Group 22"/>
                <p:cNvGrpSpPr>
                  <a:grpSpLocks/>
                </p:cNvGrpSpPr>
                <p:nvPr/>
              </p:nvGrpSpPr>
              <p:grpSpPr bwMode="auto">
                <a:xfrm flipV="1">
                  <a:off x="1460" y="2970"/>
                  <a:ext cx="194" cy="198"/>
                  <a:chOff x="1056" y="624"/>
                  <a:chExt cx="144" cy="144"/>
                </a:xfrm>
              </p:grpSpPr>
              <p:sp>
                <p:nvSpPr>
                  <p:cNvPr id="60" name="Oval 23"/>
                  <p:cNvSpPr>
                    <a:spLocks noChangeArrowheads="1"/>
                  </p:cNvSpPr>
                  <p:nvPr/>
                </p:nvSpPr>
                <p:spPr bwMode="auto">
                  <a:xfrm>
                    <a:off x="1056" y="624"/>
                    <a:ext cx="144" cy="144"/>
                  </a:xfrm>
                  <a:prstGeom prst="ellipse">
                    <a:avLst/>
                  </a:prstGeom>
                  <a:gradFill rotWithShape="0">
                    <a:gsLst>
                      <a:gs pos="0">
                        <a:schemeClr val="bg1"/>
                      </a:gs>
                      <a:gs pos="100000">
                        <a:srgbClr val="FF3300"/>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FF"/>
                      </a:solidFill>
                    </a:endParaRPr>
                  </a:p>
                </p:txBody>
              </p:sp>
              <p:grpSp>
                <p:nvGrpSpPr>
                  <p:cNvPr id="61" name="Group 24"/>
                  <p:cNvGrpSpPr>
                    <a:grpSpLocks/>
                  </p:cNvGrpSpPr>
                  <p:nvPr/>
                </p:nvGrpSpPr>
                <p:grpSpPr bwMode="auto">
                  <a:xfrm>
                    <a:off x="1104" y="624"/>
                    <a:ext cx="48" cy="144"/>
                    <a:chOff x="1392" y="480"/>
                    <a:chExt cx="48" cy="144"/>
                  </a:xfrm>
                </p:grpSpPr>
                <p:sp>
                  <p:nvSpPr>
                    <p:cNvPr id="62" name="Line 25"/>
                    <p:cNvSpPr>
                      <a:spLocks noChangeShapeType="1"/>
                    </p:cNvSpPr>
                    <p:nvPr/>
                  </p:nvSpPr>
                  <p:spPr bwMode="auto">
                    <a:xfrm>
                      <a:off x="1392" y="480"/>
                      <a:ext cx="48" cy="48"/>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FF"/>
                        </a:solidFill>
                      </a:endParaRPr>
                    </a:p>
                  </p:txBody>
                </p:sp>
                <p:sp>
                  <p:nvSpPr>
                    <p:cNvPr id="63" name="Line 26"/>
                    <p:cNvSpPr>
                      <a:spLocks noChangeShapeType="1"/>
                    </p:cNvSpPr>
                    <p:nvPr/>
                  </p:nvSpPr>
                  <p:spPr bwMode="auto">
                    <a:xfrm flipH="1">
                      <a:off x="1392" y="528"/>
                      <a:ext cx="48" cy="48"/>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FF"/>
                        </a:solidFill>
                      </a:endParaRPr>
                    </a:p>
                  </p:txBody>
                </p:sp>
                <p:sp>
                  <p:nvSpPr>
                    <p:cNvPr id="64" name="Line 27"/>
                    <p:cNvSpPr>
                      <a:spLocks noChangeShapeType="1"/>
                    </p:cNvSpPr>
                    <p:nvPr/>
                  </p:nvSpPr>
                  <p:spPr bwMode="auto">
                    <a:xfrm>
                      <a:off x="1392" y="576"/>
                      <a:ext cx="48" cy="48"/>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FF"/>
                        </a:solidFill>
                      </a:endParaRPr>
                    </a:p>
                  </p:txBody>
                </p:sp>
              </p:grpSp>
            </p:grpSp>
            <p:cxnSp>
              <p:nvCxnSpPr>
                <p:cNvPr id="55" name="AutoShape 28"/>
                <p:cNvCxnSpPr>
                  <a:cxnSpLocks noChangeShapeType="1"/>
                  <a:stCxn id="50" idx="2"/>
                  <a:endCxn id="60" idx="2"/>
                </p:cNvCxnSpPr>
                <p:nvPr/>
              </p:nvCxnSpPr>
              <p:spPr bwMode="auto">
                <a:xfrm rot="16200000" flipH="1">
                  <a:off x="1226" y="2835"/>
                  <a:ext cx="144" cy="325"/>
                </a:xfrm>
                <a:prstGeom prst="bentConnector2">
                  <a:avLst/>
                </a:prstGeom>
                <a:noFill/>
                <a:ln w="9525">
                  <a:solidFill>
                    <a:schemeClr val="tx1"/>
                  </a:solidFill>
                  <a:miter lim="800000"/>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AutoShape 29"/>
                <p:cNvCxnSpPr>
                  <a:cxnSpLocks noChangeShapeType="1"/>
                  <a:stCxn id="60" idx="4"/>
                </p:cNvCxnSpPr>
                <p:nvPr/>
              </p:nvCxnSpPr>
              <p:spPr bwMode="auto">
                <a:xfrm rot="16200000" flipV="1">
                  <a:off x="1353" y="2767"/>
                  <a:ext cx="109" cy="298"/>
                </a:xfrm>
                <a:prstGeom prst="bentConnector2">
                  <a:avLst/>
                </a:prstGeom>
                <a:noFill/>
                <a:ln w="9525">
                  <a:solidFill>
                    <a:schemeClr val="tx1"/>
                  </a:solidFill>
                  <a:miter lim="800000"/>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AutoShape 30"/>
                <p:cNvCxnSpPr>
                  <a:cxnSpLocks noChangeShapeType="1"/>
                  <a:endCxn id="50" idx="1"/>
                </p:cNvCxnSpPr>
                <p:nvPr/>
              </p:nvCxnSpPr>
              <p:spPr bwMode="auto">
                <a:xfrm>
                  <a:off x="576" y="2330"/>
                  <a:ext cx="428" cy="0"/>
                </a:xfrm>
                <a:prstGeom prst="straightConnector1">
                  <a:avLst/>
                </a:prstGeom>
                <a:noFill/>
                <a:ln w="952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AutoShape 31"/>
                <p:cNvCxnSpPr>
                  <a:cxnSpLocks noChangeShapeType="1"/>
                  <a:stCxn id="65" idx="6"/>
                </p:cNvCxnSpPr>
                <p:nvPr/>
              </p:nvCxnSpPr>
              <p:spPr bwMode="auto">
                <a:xfrm>
                  <a:off x="1654" y="1635"/>
                  <a:ext cx="266"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AutoShape 32"/>
                <p:cNvCxnSpPr>
                  <a:cxnSpLocks noChangeShapeType="1"/>
                  <a:stCxn id="60" idx="6"/>
                </p:cNvCxnSpPr>
                <p:nvPr/>
              </p:nvCxnSpPr>
              <p:spPr bwMode="auto">
                <a:xfrm>
                  <a:off x="1654" y="3069"/>
                  <a:ext cx="266"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2" name="Text Box 33"/>
              <p:cNvSpPr txBox="1">
                <a:spLocks noChangeArrowheads="1"/>
              </p:cNvSpPr>
              <p:nvPr/>
            </p:nvSpPr>
            <p:spPr bwMode="auto">
              <a:xfrm>
                <a:off x="3464" y="2655"/>
                <a:ext cx="384"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s-ES"/>
                </a:defPPr>
                <a:lvl1pPr fontAlgn="base">
                  <a:spcBef>
                    <a:spcPct val="0"/>
                  </a:spcBef>
                  <a:spcAft>
                    <a:spcPct val="0"/>
                  </a:spcAft>
                  <a:defRPr sz="1600">
                    <a:solidFill>
                      <a:srgbClr val="0000FF"/>
                    </a:solidFill>
                    <a:latin typeface="Times New Roman" pitchFamily="18" charset="0"/>
                  </a:defRPr>
                </a:lvl1pPr>
                <a:lvl2pPr fontAlgn="base">
                  <a:spcBef>
                    <a:spcPct val="0"/>
                  </a:spcBef>
                  <a:spcAft>
                    <a:spcPct val="0"/>
                  </a:spcAft>
                  <a:defRPr sz="1600">
                    <a:latin typeface="Times New Roman" pitchFamily="18" charset="0"/>
                  </a:defRPr>
                </a:lvl2pPr>
                <a:lvl3pPr fontAlgn="base">
                  <a:spcBef>
                    <a:spcPct val="0"/>
                  </a:spcBef>
                  <a:spcAft>
                    <a:spcPct val="0"/>
                  </a:spcAft>
                  <a:defRPr sz="1600">
                    <a:latin typeface="Times New Roman" pitchFamily="18" charset="0"/>
                  </a:defRPr>
                </a:lvl3pPr>
                <a:lvl4pPr fontAlgn="base">
                  <a:spcBef>
                    <a:spcPct val="0"/>
                  </a:spcBef>
                  <a:spcAft>
                    <a:spcPct val="0"/>
                  </a:spcAft>
                  <a:defRPr sz="1600">
                    <a:latin typeface="Times New Roman" pitchFamily="18" charset="0"/>
                  </a:defRPr>
                </a:lvl4pPr>
                <a:lvl5pPr fontAlgn="base">
                  <a:spcBef>
                    <a:spcPct val="0"/>
                  </a:spcBef>
                  <a:spcAft>
                    <a:spcPct val="0"/>
                  </a:spcAft>
                  <a:defRPr sz="1600">
                    <a:latin typeface="Times New Roman" pitchFamily="18" charset="0"/>
                  </a:defRPr>
                </a:lvl5pPr>
                <a:lvl6pPr>
                  <a:defRPr sz="1600">
                    <a:latin typeface="Times New Roman" pitchFamily="18" charset="0"/>
                  </a:defRPr>
                </a:lvl6pPr>
                <a:lvl7pPr>
                  <a:defRPr sz="1600">
                    <a:latin typeface="Times New Roman" pitchFamily="18" charset="0"/>
                  </a:defRPr>
                </a:lvl7pPr>
                <a:lvl8pPr>
                  <a:defRPr sz="1600">
                    <a:latin typeface="Times New Roman" pitchFamily="18" charset="0"/>
                  </a:defRPr>
                </a:lvl8pPr>
                <a:lvl9pPr>
                  <a:defRPr sz="1600">
                    <a:latin typeface="Times New Roman" pitchFamily="18" charset="0"/>
                  </a:defRPr>
                </a:lvl9pPr>
              </a:lstStyle>
              <a:p>
                <a:r>
                  <a:rPr lang="es-ES" altLang="es-ES" sz="1400" dirty="0" err="1">
                    <a:solidFill>
                      <a:schemeClr val="tx1"/>
                    </a:solidFill>
                  </a:rPr>
                  <a:t>Qreb</a:t>
                </a:r>
                <a:endParaRPr lang="es-ES" altLang="es-ES" sz="1400" dirty="0">
                  <a:solidFill>
                    <a:schemeClr val="tx1"/>
                  </a:solidFill>
                </a:endParaRPr>
              </a:p>
            </p:txBody>
          </p:sp>
          <p:sp>
            <p:nvSpPr>
              <p:cNvPr id="43" name="Text Box 34"/>
              <p:cNvSpPr txBox="1">
                <a:spLocks noChangeArrowheads="1"/>
              </p:cNvSpPr>
              <p:nvPr/>
            </p:nvSpPr>
            <p:spPr bwMode="auto">
              <a:xfrm>
                <a:off x="3334" y="768"/>
                <a:ext cx="469"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s-ES"/>
                </a:defPPr>
                <a:lvl1pPr fontAlgn="base">
                  <a:spcBef>
                    <a:spcPct val="0"/>
                  </a:spcBef>
                  <a:spcAft>
                    <a:spcPct val="0"/>
                  </a:spcAft>
                  <a:defRPr sz="1600">
                    <a:solidFill>
                      <a:srgbClr val="0000FF"/>
                    </a:solidFill>
                    <a:latin typeface="Times New Roman" pitchFamily="18" charset="0"/>
                  </a:defRPr>
                </a:lvl1pPr>
                <a:lvl2pPr fontAlgn="base">
                  <a:spcBef>
                    <a:spcPct val="0"/>
                  </a:spcBef>
                  <a:spcAft>
                    <a:spcPct val="0"/>
                  </a:spcAft>
                  <a:defRPr sz="1600">
                    <a:latin typeface="Times New Roman" pitchFamily="18" charset="0"/>
                  </a:defRPr>
                </a:lvl2pPr>
                <a:lvl3pPr fontAlgn="base">
                  <a:spcBef>
                    <a:spcPct val="0"/>
                  </a:spcBef>
                  <a:spcAft>
                    <a:spcPct val="0"/>
                  </a:spcAft>
                  <a:defRPr sz="1600">
                    <a:latin typeface="Times New Roman" pitchFamily="18" charset="0"/>
                  </a:defRPr>
                </a:lvl3pPr>
                <a:lvl4pPr fontAlgn="base">
                  <a:spcBef>
                    <a:spcPct val="0"/>
                  </a:spcBef>
                  <a:spcAft>
                    <a:spcPct val="0"/>
                  </a:spcAft>
                  <a:defRPr sz="1600">
                    <a:latin typeface="Times New Roman" pitchFamily="18" charset="0"/>
                  </a:defRPr>
                </a:lvl4pPr>
                <a:lvl5pPr fontAlgn="base">
                  <a:spcBef>
                    <a:spcPct val="0"/>
                  </a:spcBef>
                  <a:spcAft>
                    <a:spcPct val="0"/>
                  </a:spcAft>
                  <a:defRPr sz="1600">
                    <a:latin typeface="Times New Roman" pitchFamily="18" charset="0"/>
                  </a:defRPr>
                </a:lvl5pPr>
                <a:lvl6pPr>
                  <a:defRPr sz="1600">
                    <a:latin typeface="Times New Roman" pitchFamily="18" charset="0"/>
                  </a:defRPr>
                </a:lvl6pPr>
                <a:lvl7pPr>
                  <a:defRPr sz="1600">
                    <a:latin typeface="Times New Roman" pitchFamily="18" charset="0"/>
                  </a:defRPr>
                </a:lvl7pPr>
                <a:lvl8pPr>
                  <a:defRPr sz="1600">
                    <a:latin typeface="Times New Roman" pitchFamily="18" charset="0"/>
                  </a:defRPr>
                </a:lvl8pPr>
                <a:lvl9pPr>
                  <a:defRPr sz="1600">
                    <a:latin typeface="Times New Roman" pitchFamily="18" charset="0"/>
                  </a:defRPr>
                </a:lvl9pPr>
              </a:lstStyle>
              <a:p>
                <a:r>
                  <a:rPr lang="es-ES" altLang="es-ES" sz="1400" dirty="0" err="1">
                    <a:solidFill>
                      <a:schemeClr val="tx1"/>
                    </a:solidFill>
                  </a:rPr>
                  <a:t>Qcond</a:t>
                </a:r>
                <a:endParaRPr lang="es-ES" altLang="es-ES" sz="1400" dirty="0">
                  <a:solidFill>
                    <a:schemeClr val="tx1"/>
                  </a:solidFill>
                </a:endParaRPr>
              </a:p>
            </p:txBody>
          </p:sp>
          <p:sp>
            <p:nvSpPr>
              <p:cNvPr id="44" name="Rectangle 35"/>
              <p:cNvSpPr>
                <a:spLocks noChangeArrowheads="1"/>
              </p:cNvSpPr>
              <p:nvPr/>
            </p:nvSpPr>
            <p:spPr bwMode="auto">
              <a:xfrm>
                <a:off x="2303" y="1584"/>
                <a:ext cx="711"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ES" sz="1400" dirty="0">
                    <a:latin typeface="Times New Roman" pitchFamily="18" charset="0"/>
                  </a:rPr>
                  <a:t>100 </a:t>
                </a:r>
                <a:r>
                  <a:rPr lang="en-US" altLang="es-ES" sz="1400" dirty="0" err="1">
                    <a:latin typeface="Times New Roman" pitchFamily="18" charset="0"/>
                  </a:rPr>
                  <a:t>kmol</a:t>
                </a:r>
                <a:r>
                  <a:rPr lang="en-US" altLang="es-ES" sz="1400" dirty="0">
                    <a:latin typeface="Times New Roman" pitchFamily="18" charset="0"/>
                  </a:rPr>
                  <a:t>/h</a:t>
                </a:r>
              </a:p>
            </p:txBody>
          </p:sp>
          <p:sp>
            <p:nvSpPr>
              <p:cNvPr id="45" name="Rectangle 36"/>
              <p:cNvSpPr>
                <a:spLocks noChangeArrowheads="1"/>
              </p:cNvSpPr>
              <p:nvPr/>
            </p:nvSpPr>
            <p:spPr bwMode="auto">
              <a:xfrm>
                <a:off x="3504" y="1968"/>
                <a:ext cx="1399"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ES" sz="1400" dirty="0">
                    <a:latin typeface="Times New Roman" pitchFamily="18" charset="0"/>
                  </a:rPr>
                  <a:t>Pressure fixed = 450 </a:t>
                </a:r>
                <a:r>
                  <a:rPr lang="en-US" altLang="es-ES" sz="1400" dirty="0" err="1">
                    <a:latin typeface="Times New Roman" pitchFamily="18" charset="0"/>
                  </a:rPr>
                  <a:t>kPa</a:t>
                </a:r>
                <a:endParaRPr lang="en-US" altLang="es-ES" sz="1400" dirty="0">
                  <a:latin typeface="Times New Roman" pitchFamily="18" charset="0"/>
                </a:endParaRPr>
              </a:p>
            </p:txBody>
          </p:sp>
          <p:grpSp>
            <p:nvGrpSpPr>
              <p:cNvPr id="46" name="Group 37"/>
              <p:cNvGrpSpPr>
                <a:grpSpLocks/>
              </p:cNvGrpSpPr>
              <p:nvPr/>
            </p:nvGrpSpPr>
            <p:grpSpPr bwMode="auto">
              <a:xfrm>
                <a:off x="1807" y="1872"/>
                <a:ext cx="1249" cy="369"/>
                <a:chOff x="2959" y="1872"/>
                <a:chExt cx="1249" cy="369"/>
              </a:xfrm>
            </p:grpSpPr>
            <p:sp>
              <p:nvSpPr>
                <p:cNvPr id="48" name="Rectangle 38"/>
                <p:cNvSpPr>
                  <a:spLocks noChangeArrowheads="1"/>
                </p:cNvSpPr>
                <p:nvPr/>
              </p:nvSpPr>
              <p:spPr bwMode="auto">
                <a:xfrm>
                  <a:off x="3504" y="1872"/>
                  <a:ext cx="704"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ES" sz="1400" dirty="0">
                      <a:latin typeface="Times New Roman" pitchFamily="18" charset="0"/>
                    </a:rPr>
                    <a:t>n-C4 i-C4, </a:t>
                  </a:r>
                </a:p>
                <a:p>
                  <a:pPr fontAlgn="base">
                    <a:spcBef>
                      <a:spcPct val="0"/>
                    </a:spcBef>
                    <a:spcAft>
                      <a:spcPct val="0"/>
                    </a:spcAft>
                  </a:pPr>
                  <a:r>
                    <a:rPr lang="en-US" altLang="es-ES" sz="1400" dirty="0">
                      <a:latin typeface="Times New Roman" pitchFamily="18" charset="0"/>
                    </a:rPr>
                    <a:t>n-C5, i-C5</a:t>
                  </a:r>
                </a:p>
              </p:txBody>
            </p:sp>
            <p:sp>
              <p:nvSpPr>
                <p:cNvPr id="49" name="Text Box 39"/>
                <p:cNvSpPr txBox="1">
                  <a:spLocks noChangeArrowheads="1"/>
                </p:cNvSpPr>
                <p:nvPr/>
              </p:nvSpPr>
              <p:spPr bwMode="auto">
                <a:xfrm>
                  <a:off x="2959" y="1872"/>
                  <a:ext cx="659"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fontAlgn="base">
                    <a:spcBef>
                      <a:spcPct val="0"/>
                    </a:spcBef>
                    <a:spcAft>
                      <a:spcPct val="0"/>
                    </a:spcAft>
                    <a:defRPr sz="1600">
                      <a:solidFill>
                        <a:srgbClr val="0000FF"/>
                      </a:solidFill>
                      <a:latin typeface="Times New Roman" pitchFamily="18" charset="0"/>
                    </a:defRPr>
                  </a:lvl1pPr>
                </a:lstStyle>
                <a:p>
                  <a:r>
                    <a:rPr lang="en-US" altLang="es-ES" sz="1400" dirty="0" err="1">
                      <a:solidFill>
                        <a:schemeClr val="tx1"/>
                      </a:solidFill>
                    </a:rPr>
                    <a:t>Isomolar</a:t>
                  </a:r>
                  <a:r>
                    <a:rPr lang="en-US" altLang="es-ES" sz="1400" dirty="0">
                      <a:solidFill>
                        <a:schemeClr val="tx1"/>
                      </a:solidFill>
                    </a:rPr>
                    <a:t> mixture</a:t>
                  </a:r>
                </a:p>
              </p:txBody>
            </p:sp>
          </p:grpSp>
          <p:sp>
            <p:nvSpPr>
              <p:cNvPr id="47" name="Rectangle 40"/>
              <p:cNvSpPr>
                <a:spLocks noChangeArrowheads="1"/>
              </p:cNvSpPr>
              <p:nvPr/>
            </p:nvSpPr>
            <p:spPr bwMode="auto">
              <a:xfrm>
                <a:off x="3408" y="1536"/>
                <a:ext cx="1134"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ES" sz="1400" dirty="0">
                    <a:latin typeface="Times New Roman" pitchFamily="18" charset="0"/>
                  </a:rPr>
                  <a:t>28 theoretical trays.</a:t>
                </a:r>
              </a:p>
              <a:p>
                <a:pPr fontAlgn="base">
                  <a:spcBef>
                    <a:spcPct val="0"/>
                  </a:spcBef>
                  <a:spcAft>
                    <a:spcPct val="0"/>
                  </a:spcAft>
                </a:pPr>
                <a:r>
                  <a:rPr lang="en-US" altLang="es-ES" sz="1400" dirty="0">
                    <a:latin typeface="Times New Roman" pitchFamily="18" charset="0"/>
                  </a:rPr>
                  <a:t> Feed tray = 14</a:t>
                </a:r>
              </a:p>
            </p:txBody>
          </p:sp>
        </p:grpSp>
        <p:graphicFrame>
          <p:nvGraphicFramePr>
            <p:cNvPr id="70" name="69 Objeto"/>
            <p:cNvGraphicFramePr>
              <a:graphicFrameLocks noChangeAspect="1"/>
            </p:cNvGraphicFramePr>
            <p:nvPr>
              <p:extLst>
                <p:ext uri="{D42A27DB-BD31-4B8C-83A1-F6EECF244321}">
                  <p14:modId xmlns:p14="http://schemas.microsoft.com/office/powerpoint/2010/main" val="215752408"/>
                </p:ext>
              </p:extLst>
            </p:nvPr>
          </p:nvGraphicFramePr>
          <p:xfrm>
            <a:off x="642010" y="4487961"/>
            <a:ext cx="5105400" cy="1608138"/>
          </p:xfrm>
          <a:graphic>
            <a:graphicData uri="http://schemas.openxmlformats.org/presentationml/2006/ole">
              <mc:AlternateContent xmlns:mc="http://schemas.openxmlformats.org/markup-compatibility/2006">
                <mc:Choice xmlns:v="urn:schemas-microsoft-com:vml" Requires="v">
                  <p:oleObj spid="_x0000_s28721" name="Equation" r:id="rId3" imgW="3987800" imgH="1257300" progId="Equation.DSMT4">
                    <p:embed/>
                  </p:oleObj>
                </mc:Choice>
                <mc:Fallback>
                  <p:oleObj name="Equation" r:id="rId3" imgW="3987800" imgH="1257300"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10" y="4487961"/>
                          <a:ext cx="510540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402373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10"/>
          <p:cNvSpPr txBox="1">
            <a:spLocks noChangeArrowheads="1"/>
          </p:cNvSpPr>
          <p:nvPr/>
        </p:nvSpPr>
        <p:spPr bwMode="auto">
          <a:xfrm>
            <a:off x="598388" y="690067"/>
            <a:ext cx="7147919" cy="1192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30000"/>
              </a:lnSpc>
            </a:pPr>
            <a:r>
              <a:rPr lang="en-US" altLang="es-ES" sz="1800" dirty="0">
                <a:solidFill>
                  <a:srgbClr val="A50021"/>
                </a:solidFill>
              </a:rPr>
              <a:t>Optimization using state of the </a:t>
            </a:r>
            <a:r>
              <a:rPr lang="en-US" altLang="es-ES" sz="1800" dirty="0" smtClean="0">
                <a:solidFill>
                  <a:srgbClr val="A50021"/>
                </a:solidFill>
              </a:rPr>
              <a:t>art </a:t>
            </a:r>
            <a:r>
              <a:rPr lang="en-US" altLang="es-ES" sz="1800" dirty="0">
                <a:solidFill>
                  <a:srgbClr val="A50021"/>
                </a:solidFill>
              </a:rPr>
              <a:t>NLP solvers:  </a:t>
            </a:r>
            <a:endParaRPr lang="en-US" altLang="es-ES" sz="1800" dirty="0" smtClean="0">
              <a:solidFill>
                <a:srgbClr val="A50021"/>
              </a:solidFill>
            </a:endParaRPr>
          </a:p>
          <a:p>
            <a:pPr>
              <a:lnSpc>
                <a:spcPct val="130000"/>
              </a:lnSpc>
            </a:pPr>
            <a:endParaRPr lang="en-US" altLang="es-ES" sz="500" dirty="0">
              <a:solidFill>
                <a:srgbClr val="A50021"/>
              </a:solidFill>
            </a:endParaRPr>
          </a:p>
          <a:p>
            <a:pPr>
              <a:lnSpc>
                <a:spcPct val="130000"/>
              </a:lnSpc>
            </a:pPr>
            <a:r>
              <a:rPr lang="en-US" altLang="es-ES" sz="1800" dirty="0"/>
              <a:t>     CONOPT   (</a:t>
            </a:r>
            <a:r>
              <a:rPr lang="en-US" altLang="es-ES" sz="1400" dirty="0" err="1"/>
              <a:t>Drud</a:t>
            </a:r>
            <a:r>
              <a:rPr lang="en-US" altLang="es-ES" sz="1400" dirty="0"/>
              <a:t>, 1996</a:t>
            </a:r>
            <a:r>
              <a:rPr lang="en-US" altLang="es-ES" sz="1800" dirty="0"/>
              <a:t>); SNOPT (</a:t>
            </a:r>
            <a:r>
              <a:rPr lang="en-US" altLang="es-ES" sz="1400" dirty="0"/>
              <a:t>Gill et al, 2002</a:t>
            </a:r>
            <a:r>
              <a:rPr lang="en-US" altLang="es-ES" sz="1800" dirty="0"/>
              <a:t>); KNITRO (</a:t>
            </a:r>
            <a:r>
              <a:rPr lang="en-US" altLang="es-ES" sz="1400" dirty="0"/>
              <a:t>waltz &amp; </a:t>
            </a:r>
            <a:r>
              <a:rPr lang="en-US" altLang="es-ES" sz="1400" dirty="0" err="1"/>
              <a:t>Plantenga</a:t>
            </a:r>
            <a:r>
              <a:rPr lang="en-US" altLang="es-ES" sz="1400" dirty="0"/>
              <a:t>, 2007</a:t>
            </a:r>
            <a:r>
              <a:rPr lang="en-US" altLang="es-ES" sz="1800" dirty="0"/>
              <a:t>)</a:t>
            </a:r>
          </a:p>
          <a:p>
            <a:pPr>
              <a:lnSpc>
                <a:spcPct val="130000"/>
              </a:lnSpc>
            </a:pPr>
            <a:r>
              <a:rPr lang="en-US" altLang="es-ES" sz="1400" b="1" i="1" dirty="0"/>
              <a:t>Available in TOMLAB-MATLAB and connected to </a:t>
            </a:r>
            <a:r>
              <a:rPr lang="en-US" altLang="es-ES" sz="1400" b="1" i="1" dirty="0" err="1"/>
              <a:t>HYSYS.Plant</a:t>
            </a:r>
            <a:r>
              <a:rPr lang="en-US" altLang="es-ES" sz="1400" b="1" i="1" dirty="0"/>
              <a:t> through Windows COM.</a:t>
            </a:r>
          </a:p>
        </p:txBody>
      </p:sp>
      <p:grpSp>
        <p:nvGrpSpPr>
          <p:cNvPr id="80" name="Group 15"/>
          <p:cNvGrpSpPr>
            <a:grpSpLocks/>
          </p:cNvGrpSpPr>
          <p:nvPr/>
        </p:nvGrpSpPr>
        <p:grpSpPr bwMode="auto">
          <a:xfrm>
            <a:off x="706337" y="2060848"/>
            <a:ext cx="5535613" cy="727074"/>
            <a:chOff x="518" y="709"/>
            <a:chExt cx="3487" cy="458"/>
          </a:xfrm>
        </p:grpSpPr>
        <p:sp>
          <p:nvSpPr>
            <p:cNvPr id="81" name="Text Box 5"/>
            <p:cNvSpPr txBox="1">
              <a:spLocks noChangeArrowheads="1"/>
            </p:cNvSpPr>
            <p:nvPr/>
          </p:nvSpPr>
          <p:spPr bwMode="auto">
            <a:xfrm>
              <a:off x="518" y="709"/>
              <a:ext cx="348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sz="1600" dirty="0">
                  <a:solidFill>
                    <a:srgbClr val="0000FF"/>
                  </a:solidFill>
                  <a:latin typeface="Times New Roman" panose="02020603050405020304" pitchFamily="18" charset="0"/>
                  <a:cs typeface="Times New Roman" panose="02020603050405020304" pitchFamily="18" charset="0"/>
                </a:rPr>
                <a:t>1.- Derivatives calculated by perturbation and default parameters</a:t>
              </a:r>
            </a:p>
          </p:txBody>
        </p:sp>
        <p:sp>
          <p:nvSpPr>
            <p:cNvPr id="82" name="Text Box 6"/>
            <p:cNvSpPr txBox="1">
              <a:spLocks noChangeArrowheads="1"/>
            </p:cNvSpPr>
            <p:nvPr/>
          </p:nvSpPr>
          <p:spPr bwMode="auto">
            <a:xfrm>
              <a:off x="1104" y="954"/>
              <a:ext cx="2109"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sz="1600">
                  <a:solidFill>
                    <a:srgbClr val="A50021"/>
                  </a:solidFill>
                  <a:latin typeface="Times New Roman" panose="02020603050405020304" pitchFamily="18" charset="0"/>
                  <a:cs typeface="Times New Roman" panose="02020603050405020304" pitchFamily="18" charset="0"/>
                </a:rPr>
                <a:t>All the solvers fail to obtain a solution</a:t>
              </a:r>
            </a:p>
          </p:txBody>
        </p:sp>
      </p:grpSp>
      <p:grpSp>
        <p:nvGrpSpPr>
          <p:cNvPr id="83" name="Group 14"/>
          <p:cNvGrpSpPr>
            <a:grpSpLocks/>
          </p:cNvGrpSpPr>
          <p:nvPr/>
        </p:nvGrpSpPr>
        <p:grpSpPr bwMode="auto">
          <a:xfrm>
            <a:off x="706337" y="2924452"/>
            <a:ext cx="7956550" cy="1287463"/>
            <a:chOff x="518" y="1344"/>
            <a:chExt cx="5012" cy="811"/>
          </a:xfrm>
        </p:grpSpPr>
        <p:sp>
          <p:nvSpPr>
            <p:cNvPr id="84" name="Text Box 7"/>
            <p:cNvSpPr txBox="1">
              <a:spLocks noChangeArrowheads="1"/>
            </p:cNvSpPr>
            <p:nvPr/>
          </p:nvSpPr>
          <p:spPr bwMode="auto">
            <a:xfrm>
              <a:off x="518" y="1344"/>
              <a:ext cx="237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sz="1600" dirty="0">
                  <a:solidFill>
                    <a:srgbClr val="0000FF"/>
                  </a:solidFill>
                  <a:latin typeface="Times New Roman" panose="02020603050405020304" pitchFamily="18" charset="0"/>
                  <a:cs typeface="Times New Roman" panose="02020603050405020304" pitchFamily="18" charset="0"/>
                </a:rPr>
                <a:t>2.- Perturbation parameter increased to 10</a:t>
              </a:r>
              <a:r>
                <a:rPr lang="en-US" altLang="es-ES" sz="1600" baseline="30000" dirty="0">
                  <a:solidFill>
                    <a:srgbClr val="0000FF"/>
                  </a:solidFill>
                  <a:latin typeface="Times New Roman" panose="02020603050405020304" pitchFamily="18" charset="0"/>
                  <a:cs typeface="Times New Roman" panose="02020603050405020304" pitchFamily="18" charset="0"/>
                </a:rPr>
                <a:t>-3</a:t>
              </a:r>
            </a:p>
          </p:txBody>
        </p:sp>
        <p:sp>
          <p:nvSpPr>
            <p:cNvPr id="85" name="Text Box 9"/>
            <p:cNvSpPr txBox="1">
              <a:spLocks noChangeArrowheads="1"/>
            </p:cNvSpPr>
            <p:nvPr/>
          </p:nvSpPr>
          <p:spPr bwMode="auto">
            <a:xfrm>
              <a:off x="1104" y="1632"/>
              <a:ext cx="442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s-ES" sz="1600" dirty="0">
                  <a:solidFill>
                    <a:srgbClr val="0033CC"/>
                  </a:solidFill>
                  <a:latin typeface="Times New Roman" panose="02020603050405020304" pitchFamily="18" charset="0"/>
                  <a:cs typeface="Times New Roman" panose="02020603050405020304" pitchFamily="18" charset="0"/>
                </a:rPr>
                <a:t>SNOPT find a solution</a:t>
              </a:r>
            </a:p>
            <a:p>
              <a:r>
                <a:rPr lang="en-US" altLang="es-ES" sz="1600" dirty="0">
                  <a:solidFill>
                    <a:srgbClr val="A50021"/>
                  </a:solidFill>
                  <a:latin typeface="Times New Roman" panose="02020603050405020304" pitchFamily="18" charset="0"/>
                  <a:cs typeface="Times New Roman" panose="02020603050405020304" pitchFamily="18" charset="0"/>
                </a:rPr>
                <a:t>KNITRO and CONOTP erratic behavior: sometimes stopped prematurely in an infeasible solution and others provide a solution</a:t>
              </a:r>
              <a:r>
                <a:rPr lang="en-US" altLang="es-ES" sz="1600" dirty="0">
                  <a:latin typeface="Times New Roman" panose="02020603050405020304" pitchFamily="18" charset="0"/>
                  <a:cs typeface="Times New Roman" panose="02020603050405020304" pitchFamily="18" charset="0"/>
                </a:rPr>
                <a:t>.</a:t>
              </a:r>
            </a:p>
          </p:txBody>
        </p:sp>
      </p:grpSp>
      <p:grpSp>
        <p:nvGrpSpPr>
          <p:cNvPr id="86" name="Group 13"/>
          <p:cNvGrpSpPr>
            <a:grpSpLocks/>
          </p:cNvGrpSpPr>
          <p:nvPr/>
        </p:nvGrpSpPr>
        <p:grpSpPr bwMode="auto">
          <a:xfrm>
            <a:off x="706337" y="4348445"/>
            <a:ext cx="7270750" cy="950913"/>
            <a:chOff x="518" y="2448"/>
            <a:chExt cx="4580" cy="599"/>
          </a:xfrm>
        </p:grpSpPr>
        <p:sp>
          <p:nvSpPr>
            <p:cNvPr id="87" name="Text Box 10"/>
            <p:cNvSpPr txBox="1">
              <a:spLocks noChangeArrowheads="1"/>
            </p:cNvSpPr>
            <p:nvPr/>
          </p:nvSpPr>
          <p:spPr bwMode="auto">
            <a:xfrm>
              <a:off x="518" y="2448"/>
              <a:ext cx="2478"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sz="1600" dirty="0">
                  <a:solidFill>
                    <a:srgbClr val="0000FF"/>
                  </a:solidFill>
                  <a:latin typeface="Times New Roman" panose="02020603050405020304" pitchFamily="18" charset="0"/>
                  <a:cs typeface="Times New Roman" panose="02020603050405020304" pitchFamily="18" charset="0"/>
                </a:rPr>
                <a:t>3.- Perturbation parameter increased to 5·10</a:t>
              </a:r>
              <a:r>
                <a:rPr lang="en-US" altLang="es-ES" sz="1600" baseline="30000" dirty="0">
                  <a:solidFill>
                    <a:srgbClr val="0000FF"/>
                  </a:solidFill>
                  <a:latin typeface="Times New Roman" panose="02020603050405020304" pitchFamily="18" charset="0"/>
                  <a:cs typeface="Times New Roman" panose="02020603050405020304" pitchFamily="18" charset="0"/>
                </a:rPr>
                <a:t>-3</a:t>
              </a:r>
            </a:p>
          </p:txBody>
        </p:sp>
        <p:sp>
          <p:nvSpPr>
            <p:cNvPr id="88" name="Text Box 11"/>
            <p:cNvSpPr txBox="1">
              <a:spLocks noChangeArrowheads="1"/>
            </p:cNvSpPr>
            <p:nvPr/>
          </p:nvSpPr>
          <p:spPr bwMode="auto">
            <a:xfrm>
              <a:off x="1104" y="2679"/>
              <a:ext cx="3994"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s-ES" sz="1600" dirty="0">
                  <a:solidFill>
                    <a:srgbClr val="0033CC"/>
                  </a:solidFill>
                  <a:latin typeface="Times New Roman" panose="02020603050405020304" pitchFamily="18" charset="0"/>
                  <a:cs typeface="Times New Roman" panose="02020603050405020304" pitchFamily="18" charset="0"/>
                </a:rPr>
                <a:t>All solvers find the optimal solutions (</a:t>
              </a:r>
              <a:r>
                <a:rPr lang="en-US" altLang="es-ES" sz="1600" dirty="0">
                  <a:solidFill>
                    <a:srgbClr val="A50021"/>
                  </a:solidFill>
                  <a:latin typeface="Times New Roman" panose="02020603050405020304" pitchFamily="18" charset="0"/>
                  <a:cs typeface="Times New Roman" panose="02020603050405020304" pitchFamily="18" charset="0"/>
                </a:rPr>
                <a:t>although some times stopped in an infeasible solution</a:t>
              </a:r>
              <a:r>
                <a:rPr lang="en-US" altLang="es-ES" sz="1600" dirty="0">
                  <a:solidFill>
                    <a:srgbClr val="0033CC"/>
                  </a:solidFill>
                  <a:latin typeface="Times New Roman" panose="02020603050405020304" pitchFamily="18" charset="0"/>
                  <a:cs typeface="Times New Roman" panose="02020603050405020304" pitchFamily="18" charset="0"/>
                </a:rPr>
                <a:t>)</a:t>
              </a:r>
            </a:p>
          </p:txBody>
        </p:sp>
      </p:grpSp>
      <p:sp>
        <p:nvSpPr>
          <p:cNvPr id="89" name="Text Box 12"/>
          <p:cNvSpPr txBox="1">
            <a:spLocks noChangeArrowheads="1"/>
          </p:cNvSpPr>
          <p:nvPr/>
        </p:nvSpPr>
        <p:spPr bwMode="auto">
          <a:xfrm>
            <a:off x="706337" y="5435887"/>
            <a:ext cx="7483475" cy="5847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s-ES" sz="1600" i="1" dirty="0">
                <a:latin typeface="Times New Roman" panose="02020603050405020304" pitchFamily="18" charset="0"/>
                <a:cs typeface="Times New Roman" panose="02020603050405020304" pitchFamily="18" charset="0"/>
              </a:rPr>
              <a:t>Tightening the HYSYS tolerances to (mass and energy balances to 10</a:t>
            </a:r>
            <a:r>
              <a:rPr lang="en-US" altLang="es-ES" sz="1600" i="1" baseline="30000" dirty="0">
                <a:latin typeface="Times New Roman" panose="02020603050405020304" pitchFamily="18" charset="0"/>
                <a:cs typeface="Times New Roman" panose="02020603050405020304" pitchFamily="18" charset="0"/>
              </a:rPr>
              <a:t>-6</a:t>
            </a:r>
            <a:r>
              <a:rPr lang="en-US" altLang="es-ES" sz="1600" i="1" dirty="0">
                <a:latin typeface="Times New Roman" panose="02020603050405020304" pitchFamily="18" charset="0"/>
                <a:cs typeface="Times New Roman" panose="02020603050405020304" pitchFamily="18" charset="0"/>
              </a:rPr>
              <a:t>) it is possible to get consistent solutions with perturbations of 5 10</a:t>
            </a:r>
            <a:r>
              <a:rPr lang="en-US" altLang="es-ES" sz="1600" i="1" baseline="30000" dirty="0">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30377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684213" y="723384"/>
            <a:ext cx="28576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0" dirty="0">
                <a:solidFill>
                  <a:srgbClr val="008080"/>
                </a:solidFill>
              </a:rPr>
              <a:t>Modular Process Simulators:</a:t>
            </a:r>
          </a:p>
        </p:txBody>
      </p:sp>
      <p:sp>
        <p:nvSpPr>
          <p:cNvPr id="4" name="Text Box 5"/>
          <p:cNvSpPr txBox="1">
            <a:spLocks noChangeArrowheads="1"/>
          </p:cNvSpPr>
          <p:nvPr/>
        </p:nvSpPr>
        <p:spPr bwMode="auto">
          <a:xfrm>
            <a:off x="971550" y="1268413"/>
            <a:ext cx="6716713"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0363" indent="-360363">
              <a:defRPr>
                <a:solidFill>
                  <a:schemeClr val="tx1"/>
                </a:solidFill>
                <a:latin typeface="Arial" charset="0"/>
              </a:defRPr>
            </a:lvl1pPr>
            <a:lvl2pPr marL="53975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just">
              <a:spcBef>
                <a:spcPct val="100000"/>
              </a:spcBef>
              <a:buFont typeface="Wingdings" pitchFamily="2" charset="2"/>
              <a:buChar char="ü"/>
            </a:pPr>
            <a:r>
              <a:rPr lang="en-US" altLang="es-ES" sz="1800" b="0" dirty="0">
                <a:solidFill>
                  <a:srgbClr val="0000FF"/>
                </a:solidFill>
              </a:rPr>
              <a:t>Numerical methods specially developed </a:t>
            </a:r>
            <a:r>
              <a:rPr lang="en-US" altLang="es-ES" sz="1800" b="0" dirty="0"/>
              <a:t>for each process unit. Including Flash calculation in all streams.</a:t>
            </a:r>
          </a:p>
          <a:p>
            <a:pPr algn="just">
              <a:spcBef>
                <a:spcPct val="100000"/>
              </a:spcBef>
              <a:buFont typeface="Wingdings" pitchFamily="2" charset="2"/>
              <a:buChar char="ü"/>
            </a:pPr>
            <a:r>
              <a:rPr lang="en-US" altLang="es-ES" sz="1800" b="0" dirty="0">
                <a:solidFill>
                  <a:srgbClr val="0000FF"/>
                </a:solidFill>
              </a:rPr>
              <a:t>Initialization methods </a:t>
            </a:r>
            <a:r>
              <a:rPr lang="en-US" altLang="es-ES" sz="1800" b="0" dirty="0"/>
              <a:t>specifically design for each unit.</a:t>
            </a:r>
          </a:p>
          <a:p>
            <a:pPr algn="just">
              <a:spcBef>
                <a:spcPct val="100000"/>
              </a:spcBef>
              <a:buFont typeface="Wingdings" pitchFamily="2" charset="2"/>
              <a:buChar char="ü"/>
            </a:pPr>
            <a:r>
              <a:rPr lang="en-US" altLang="es-ES" sz="1800" b="0" dirty="0">
                <a:solidFill>
                  <a:srgbClr val="0000FF"/>
                </a:solidFill>
              </a:rPr>
              <a:t>Large Equipment Libraries Databases, Component Property </a:t>
            </a:r>
            <a:r>
              <a:rPr lang="en-US" altLang="es-ES" sz="1800" b="0" dirty="0"/>
              <a:t>Databases available.</a:t>
            </a:r>
          </a:p>
          <a:p>
            <a:pPr algn="just">
              <a:spcBef>
                <a:spcPct val="100000"/>
              </a:spcBef>
              <a:buFont typeface="Wingdings" pitchFamily="2" charset="2"/>
              <a:buChar char="ü"/>
            </a:pPr>
            <a:r>
              <a:rPr lang="en-US" altLang="es-ES" sz="1800" b="0" dirty="0">
                <a:solidFill>
                  <a:srgbClr val="0000FF"/>
                </a:solidFill>
              </a:rPr>
              <a:t>Property estimation methods </a:t>
            </a:r>
            <a:r>
              <a:rPr lang="en-US" altLang="es-ES" sz="1800" b="0" dirty="0"/>
              <a:t>included</a:t>
            </a:r>
          </a:p>
          <a:p>
            <a:pPr algn="just">
              <a:spcBef>
                <a:spcPct val="100000"/>
              </a:spcBef>
              <a:buFont typeface="Wingdings" pitchFamily="2" charset="2"/>
              <a:buChar char="ü"/>
            </a:pPr>
            <a:r>
              <a:rPr lang="en-US" altLang="es-ES" sz="1800" b="0" dirty="0">
                <a:solidFill>
                  <a:srgbClr val="0000FF"/>
                </a:solidFill>
              </a:rPr>
              <a:t>Very</a:t>
            </a:r>
            <a:r>
              <a:rPr lang="en-US" altLang="es-ES" sz="1800" b="0" dirty="0">
                <a:solidFill>
                  <a:srgbClr val="0000FF"/>
                </a:solidFill>
                <a:latin typeface="Times New Roman" pitchFamily="18" charset="0"/>
              </a:rPr>
              <a:t> </a:t>
            </a:r>
            <a:r>
              <a:rPr lang="en-US" altLang="es-ES" sz="1800" b="0" dirty="0">
                <a:solidFill>
                  <a:srgbClr val="0000FF"/>
                </a:solidFill>
              </a:rPr>
              <a:t>robust and reliable</a:t>
            </a:r>
          </a:p>
          <a:p>
            <a:pPr algn="just">
              <a:spcBef>
                <a:spcPct val="100000"/>
              </a:spcBef>
              <a:buFont typeface="Wingdings" pitchFamily="2" charset="2"/>
              <a:buChar char="ü"/>
            </a:pPr>
            <a:r>
              <a:rPr lang="en-US" altLang="es-ES" sz="1800" b="0" dirty="0">
                <a:solidFill>
                  <a:srgbClr val="FF0000"/>
                </a:solidFill>
              </a:rPr>
              <a:t>Rigid Input-Output structure: </a:t>
            </a:r>
            <a:r>
              <a:rPr lang="en-US" altLang="es-ES" sz="1800" b="0" dirty="0"/>
              <a:t>Lack of flexibility. Convergence of recycles based on fixed points or quasi-Newton methods</a:t>
            </a:r>
          </a:p>
          <a:p>
            <a:pPr algn="just">
              <a:spcBef>
                <a:spcPct val="100000"/>
              </a:spcBef>
              <a:buFont typeface="Wingdings" pitchFamily="2" charset="2"/>
              <a:buChar char="ü"/>
            </a:pPr>
            <a:r>
              <a:rPr lang="en-US" altLang="es-ES" sz="1800" b="0" dirty="0"/>
              <a:t>Most sequential modular simulators include parametric </a:t>
            </a:r>
            <a:r>
              <a:rPr lang="en-US" altLang="es-ES" sz="1800" b="0" dirty="0">
                <a:solidFill>
                  <a:srgbClr val="000099"/>
                </a:solidFill>
              </a:rPr>
              <a:t>optimization capabilities</a:t>
            </a:r>
            <a:r>
              <a:rPr lang="en-US" altLang="es-ES" sz="1800" b="0" dirty="0"/>
              <a:t>.</a:t>
            </a:r>
            <a:r>
              <a:rPr lang="en-US" altLang="es-ES" b="0" dirty="0">
                <a:latin typeface="Times New Roman" pitchFamily="18" charset="0"/>
              </a:rPr>
              <a:t> </a:t>
            </a:r>
            <a:r>
              <a:rPr lang="en-US" altLang="es-ES" b="0" dirty="0">
                <a:solidFill>
                  <a:srgbClr val="006600"/>
                </a:solidFill>
                <a:latin typeface="Times New Roman" pitchFamily="18" charset="0"/>
              </a:rPr>
              <a:t>(Lang &amp; </a:t>
            </a:r>
            <a:r>
              <a:rPr lang="en-US" altLang="es-ES" b="0" dirty="0" err="1">
                <a:solidFill>
                  <a:srgbClr val="006600"/>
                </a:solidFill>
                <a:latin typeface="Times New Roman" pitchFamily="18" charset="0"/>
              </a:rPr>
              <a:t>Biegler</a:t>
            </a:r>
            <a:r>
              <a:rPr lang="en-US" altLang="es-ES" b="0" dirty="0">
                <a:solidFill>
                  <a:srgbClr val="006600"/>
                </a:solidFill>
                <a:latin typeface="Times New Roman" pitchFamily="18" charset="0"/>
              </a:rPr>
              <a:t>, 1987; </a:t>
            </a:r>
            <a:r>
              <a:rPr lang="en-US" altLang="es-ES" b="0" dirty="0" err="1">
                <a:solidFill>
                  <a:srgbClr val="006600"/>
                </a:solidFill>
                <a:latin typeface="Times New Roman" pitchFamily="18" charset="0"/>
              </a:rPr>
              <a:t>Alkaya</a:t>
            </a:r>
            <a:r>
              <a:rPr lang="en-US" altLang="es-ES" b="0" dirty="0">
                <a:solidFill>
                  <a:srgbClr val="006600"/>
                </a:solidFill>
                <a:latin typeface="Times New Roman" pitchFamily="18" charset="0"/>
              </a:rPr>
              <a:t> et al, 2000) </a:t>
            </a:r>
            <a:r>
              <a:rPr lang="en-US" altLang="es-ES" sz="1800" b="0" dirty="0"/>
              <a:t>but </a:t>
            </a:r>
            <a:r>
              <a:rPr lang="en-US" altLang="es-ES" sz="1800" b="0" dirty="0">
                <a:solidFill>
                  <a:srgbClr val="FF0000"/>
                </a:solidFill>
              </a:rPr>
              <a:t>not with integer variables</a:t>
            </a:r>
          </a:p>
        </p:txBody>
      </p:sp>
    </p:spTree>
    <p:extLst>
      <p:ext uri="{BB962C8B-B14F-4D97-AF65-F5344CB8AC3E}">
        <p14:creationId xmlns:p14="http://schemas.microsoft.com/office/powerpoint/2010/main" val="1426415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9050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5"/>
          <p:cNvSpPr txBox="1">
            <a:spLocks noChangeArrowheads="1"/>
          </p:cNvSpPr>
          <p:nvPr/>
        </p:nvSpPr>
        <p:spPr bwMode="auto">
          <a:xfrm>
            <a:off x="2133600" y="908720"/>
            <a:ext cx="469265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s-ES" sz="1800" dirty="0"/>
              <a:t>What is the reason of that behavior ?</a:t>
            </a:r>
          </a:p>
          <a:p>
            <a:pPr algn="ctr">
              <a:lnSpc>
                <a:spcPct val="150000"/>
              </a:lnSpc>
            </a:pPr>
            <a:r>
              <a:rPr lang="en-US" altLang="es-ES" sz="1800" dirty="0"/>
              <a:t>Noise introduced in the calculation of derivatives</a:t>
            </a:r>
          </a:p>
        </p:txBody>
      </p:sp>
      <p:sp>
        <p:nvSpPr>
          <p:cNvPr id="4" name="Text Box 6"/>
          <p:cNvSpPr txBox="1">
            <a:spLocks noChangeArrowheads="1"/>
          </p:cNvSpPr>
          <p:nvPr/>
        </p:nvSpPr>
        <p:spPr bwMode="auto">
          <a:xfrm>
            <a:off x="304800" y="1981200"/>
            <a:ext cx="4038600"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nSpc>
                <a:spcPct val="130000"/>
              </a:lnSpc>
            </a:pPr>
            <a:r>
              <a:rPr lang="en-US" altLang="es-ES" sz="1600" dirty="0">
                <a:solidFill>
                  <a:srgbClr val="A50021"/>
                </a:solidFill>
                <a:latin typeface="Times New Roman" pitchFamily="18" charset="0"/>
              </a:rPr>
              <a:t>Consider the following numerical experiment</a:t>
            </a:r>
          </a:p>
          <a:p>
            <a:pPr>
              <a:lnSpc>
                <a:spcPct val="130000"/>
              </a:lnSpc>
            </a:pPr>
            <a:endParaRPr lang="en-US" altLang="es-ES" sz="1600" dirty="0">
              <a:solidFill>
                <a:srgbClr val="A50021"/>
              </a:solidFill>
              <a:latin typeface="Times New Roman" pitchFamily="18" charset="0"/>
            </a:endParaRPr>
          </a:p>
          <a:p>
            <a:pPr>
              <a:lnSpc>
                <a:spcPct val="130000"/>
              </a:lnSpc>
              <a:buFontTx/>
              <a:buAutoNum type="arabicPeriod"/>
            </a:pPr>
            <a:r>
              <a:rPr lang="en-US" altLang="es-ES" sz="1600" dirty="0">
                <a:solidFill>
                  <a:srgbClr val="0033CC"/>
                </a:solidFill>
                <a:latin typeface="Times New Roman" pitchFamily="18" charset="0"/>
              </a:rPr>
              <a:t>Converge the </a:t>
            </a:r>
            <a:r>
              <a:rPr lang="en-US" altLang="es-ES" sz="1600" dirty="0" err="1">
                <a:solidFill>
                  <a:srgbClr val="0033CC"/>
                </a:solidFill>
                <a:latin typeface="Times New Roman" pitchFamily="18" charset="0"/>
              </a:rPr>
              <a:t>flowsheet</a:t>
            </a:r>
            <a:r>
              <a:rPr lang="en-US" altLang="es-ES" sz="1600" dirty="0">
                <a:solidFill>
                  <a:srgbClr val="0033CC"/>
                </a:solidFill>
                <a:latin typeface="Times New Roman" pitchFamily="18" charset="0"/>
              </a:rPr>
              <a:t> using the optimal values of RR and RB and read heat load in </a:t>
            </a:r>
            <a:r>
              <a:rPr lang="en-US" altLang="es-ES" sz="1600" dirty="0" err="1">
                <a:solidFill>
                  <a:srgbClr val="0033CC"/>
                </a:solidFill>
                <a:latin typeface="Times New Roman" pitchFamily="18" charset="0"/>
              </a:rPr>
              <a:t>reboiler</a:t>
            </a:r>
            <a:endParaRPr lang="en-US" altLang="es-ES" sz="1600" dirty="0">
              <a:solidFill>
                <a:srgbClr val="0033CC"/>
              </a:solidFill>
              <a:latin typeface="Times New Roman" pitchFamily="18" charset="0"/>
            </a:endParaRPr>
          </a:p>
          <a:p>
            <a:pPr>
              <a:lnSpc>
                <a:spcPct val="130000"/>
              </a:lnSpc>
              <a:buFontTx/>
              <a:buAutoNum type="arabicPeriod"/>
            </a:pPr>
            <a:r>
              <a:rPr lang="en-US" altLang="es-ES" sz="1600" dirty="0">
                <a:solidFill>
                  <a:srgbClr val="0033CC"/>
                </a:solidFill>
                <a:latin typeface="Times New Roman" pitchFamily="18" charset="0"/>
              </a:rPr>
              <a:t>Randomly select new values for RR and RB and converge the column again.</a:t>
            </a:r>
          </a:p>
          <a:p>
            <a:pPr>
              <a:lnSpc>
                <a:spcPct val="130000"/>
              </a:lnSpc>
              <a:buFontTx/>
              <a:buAutoNum type="arabicPeriod"/>
            </a:pPr>
            <a:r>
              <a:rPr lang="en-US" altLang="es-ES" sz="1600" dirty="0">
                <a:solidFill>
                  <a:srgbClr val="0033CC"/>
                </a:solidFill>
                <a:latin typeface="Times New Roman" pitchFamily="18" charset="0"/>
              </a:rPr>
              <a:t>Repeat step 1. The heat load should be the same that in step 1, but…</a:t>
            </a:r>
          </a:p>
        </p:txBody>
      </p:sp>
      <p:sp>
        <p:nvSpPr>
          <p:cNvPr id="5" name="Text Box 7"/>
          <p:cNvSpPr txBox="1">
            <a:spLocks noChangeArrowheads="1"/>
          </p:cNvSpPr>
          <p:nvPr/>
        </p:nvSpPr>
        <p:spPr bwMode="auto">
          <a:xfrm>
            <a:off x="4419600" y="5486400"/>
            <a:ext cx="45291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sz="1600" i="1" dirty="0">
                <a:latin typeface="Times New Roman" panose="02020603050405020304" pitchFamily="18" charset="0"/>
                <a:cs typeface="Times New Roman" panose="02020603050405020304" pitchFamily="18" charset="0"/>
              </a:rPr>
              <a:t>Mean value = 1556.4 kW; standard deviation = 0.49</a:t>
            </a:r>
          </a:p>
        </p:txBody>
      </p:sp>
    </p:spTree>
    <p:extLst>
      <p:ext uri="{BB962C8B-B14F-4D97-AF65-F5344CB8AC3E}">
        <p14:creationId xmlns:p14="http://schemas.microsoft.com/office/powerpoint/2010/main" val="84224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1066800" y="1752600"/>
            <a:ext cx="67056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s-ES" sz="1800" i="1">
                <a:solidFill>
                  <a:srgbClr val="A50021"/>
                </a:solidFill>
                <a:latin typeface="Times New Roman" panose="02020603050405020304" pitchFamily="18" charset="0"/>
                <a:cs typeface="Times New Roman" panose="02020603050405020304" pitchFamily="18" charset="0"/>
              </a:rPr>
              <a:t>A good approach to solve those problems may be to </a:t>
            </a:r>
            <a:r>
              <a:rPr lang="en-US" altLang="es-ES" sz="1800" b="1" i="1">
                <a:solidFill>
                  <a:srgbClr val="A50021"/>
                </a:solidFill>
                <a:latin typeface="Times New Roman" panose="02020603050405020304" pitchFamily="18" charset="0"/>
                <a:cs typeface="Times New Roman" panose="02020603050405020304" pitchFamily="18" charset="0"/>
              </a:rPr>
              <a:t>use the original model</a:t>
            </a:r>
            <a:r>
              <a:rPr lang="en-US" altLang="es-ES" sz="1800" i="1">
                <a:solidFill>
                  <a:srgbClr val="A50021"/>
                </a:solidFill>
                <a:latin typeface="Times New Roman" panose="02020603050405020304" pitchFamily="18" charset="0"/>
                <a:cs typeface="Times New Roman" panose="02020603050405020304" pitchFamily="18" charset="0"/>
              </a:rPr>
              <a:t> as a source of ‘</a:t>
            </a:r>
            <a:r>
              <a:rPr lang="en-US" altLang="es-ES" sz="1800" b="1" i="1">
                <a:solidFill>
                  <a:srgbClr val="A50021"/>
                </a:solidFill>
                <a:latin typeface="Times New Roman" panose="02020603050405020304" pitchFamily="18" charset="0"/>
                <a:cs typeface="Times New Roman" panose="02020603050405020304" pitchFamily="18" charset="0"/>
              </a:rPr>
              <a:t>computational experiments</a:t>
            </a:r>
            <a:r>
              <a:rPr lang="en-US" altLang="es-ES" sz="1800" i="1">
                <a:solidFill>
                  <a:srgbClr val="A50021"/>
                </a:solidFill>
                <a:latin typeface="Times New Roman" panose="02020603050405020304" pitchFamily="18" charset="0"/>
                <a:cs typeface="Times New Roman" panose="02020603050405020304" pitchFamily="18" charset="0"/>
              </a:rPr>
              <a:t>’ that produce data points in the same way as if we had performed a physical experiment. With these data we can use a simpler model that involves explicit functions. These new models are referred as surrogate, reduced order or metamodels</a:t>
            </a:r>
            <a:r>
              <a:rPr lang="es-ES" altLang="es-ES" sz="1800" i="1">
                <a:solidFill>
                  <a:srgbClr val="A50021"/>
                </a:solidFill>
                <a:latin typeface="Times New Roman" panose="02020603050405020304" pitchFamily="18" charset="0"/>
                <a:cs typeface="Times New Roman" panose="02020603050405020304" pitchFamily="18" charset="0"/>
              </a:rPr>
              <a:t> </a:t>
            </a:r>
            <a:endParaRPr lang="en-US" altLang="es-ES" sz="1800" i="1">
              <a:solidFill>
                <a:srgbClr val="A50021"/>
              </a:solidFill>
              <a:latin typeface="Times New Roman" panose="02020603050405020304" pitchFamily="18" charset="0"/>
              <a:cs typeface="Times New Roman" panose="02020603050405020304" pitchFamily="18" charset="0"/>
            </a:endParaRPr>
          </a:p>
        </p:txBody>
      </p:sp>
      <p:sp>
        <p:nvSpPr>
          <p:cNvPr id="3" name="Text Box 9"/>
          <p:cNvSpPr txBox="1">
            <a:spLocks noChangeArrowheads="1"/>
          </p:cNvSpPr>
          <p:nvPr/>
        </p:nvSpPr>
        <p:spPr bwMode="auto">
          <a:xfrm>
            <a:off x="2590800" y="4267200"/>
            <a:ext cx="38908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sz="1800" dirty="0" err="1">
                <a:solidFill>
                  <a:srgbClr val="0000FF"/>
                </a:solidFill>
                <a:latin typeface="Times New Roman" panose="02020603050405020304" pitchFamily="18" charset="0"/>
                <a:cs typeface="Times New Roman" panose="02020603050405020304" pitchFamily="18" charset="0"/>
              </a:rPr>
              <a:t>Kriging</a:t>
            </a:r>
            <a:r>
              <a:rPr lang="en-US" altLang="es-ES" sz="1800" dirty="0">
                <a:solidFill>
                  <a:srgbClr val="0000FF"/>
                </a:solidFill>
                <a:latin typeface="Times New Roman" panose="02020603050405020304" pitchFamily="18" charset="0"/>
                <a:cs typeface="Times New Roman" panose="02020603050405020304" pitchFamily="18" charset="0"/>
              </a:rPr>
              <a:t> </a:t>
            </a:r>
            <a:r>
              <a:rPr lang="en-US" altLang="es-ES" sz="1800" dirty="0" err="1">
                <a:solidFill>
                  <a:srgbClr val="0000FF"/>
                </a:solidFill>
                <a:latin typeface="Times New Roman" panose="02020603050405020304" pitchFamily="18" charset="0"/>
                <a:cs typeface="Times New Roman" panose="02020603050405020304" pitchFamily="18" charset="0"/>
              </a:rPr>
              <a:t>Metamodel</a:t>
            </a:r>
            <a:r>
              <a:rPr lang="en-US" altLang="es-ES" sz="1800" dirty="0">
                <a:solidFill>
                  <a:srgbClr val="0000FF"/>
                </a:solidFill>
                <a:latin typeface="Times New Roman" panose="02020603050405020304" pitchFamily="18" charset="0"/>
                <a:cs typeface="Times New Roman" panose="02020603050405020304" pitchFamily="18" charset="0"/>
              </a:rPr>
              <a:t> </a:t>
            </a:r>
            <a:r>
              <a:rPr lang="en-US" altLang="es-ES" sz="1800" dirty="0">
                <a:latin typeface="Times New Roman" panose="02020603050405020304" pitchFamily="18" charset="0"/>
                <a:cs typeface="Times New Roman" panose="02020603050405020304" pitchFamily="18" charset="0"/>
              </a:rPr>
              <a:t>(</a:t>
            </a:r>
            <a:r>
              <a:rPr lang="en-US" altLang="es-ES" dirty="0">
                <a:latin typeface="Times New Roman" panose="02020603050405020304" pitchFamily="18" charset="0"/>
                <a:cs typeface="Times New Roman" panose="02020603050405020304" pitchFamily="18" charset="0"/>
              </a:rPr>
              <a:t>G.G. </a:t>
            </a:r>
            <a:r>
              <a:rPr lang="en-US" altLang="es-ES" dirty="0" err="1">
                <a:latin typeface="Times New Roman" panose="02020603050405020304" pitchFamily="18" charset="0"/>
                <a:cs typeface="Times New Roman" panose="02020603050405020304" pitchFamily="18" charset="0"/>
              </a:rPr>
              <a:t>Krige</a:t>
            </a:r>
            <a:r>
              <a:rPr lang="es-ES" altLang="es-ES" dirty="0">
                <a:latin typeface="Times New Roman" panose="02020603050405020304" pitchFamily="18" charset="0"/>
                <a:cs typeface="Times New Roman" panose="02020603050405020304" pitchFamily="18" charset="0"/>
              </a:rPr>
              <a:t>, 1951</a:t>
            </a:r>
            <a:r>
              <a:rPr lang="en-US" altLang="es-E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753034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4"/>
          <p:cNvSpPr txBox="1">
            <a:spLocks noChangeArrowheads="1"/>
          </p:cNvSpPr>
          <p:nvPr/>
        </p:nvSpPr>
        <p:spPr bwMode="auto">
          <a:xfrm>
            <a:off x="381000" y="762000"/>
            <a:ext cx="2414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sz="2000" dirty="0" err="1">
                <a:solidFill>
                  <a:srgbClr val="A5002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Kriging</a:t>
            </a:r>
            <a:r>
              <a:rPr lang="en-US" altLang="es-ES" sz="2000" dirty="0">
                <a:solidFill>
                  <a:srgbClr val="A5002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Interpolation:</a:t>
            </a:r>
          </a:p>
        </p:txBody>
      </p:sp>
      <p:grpSp>
        <p:nvGrpSpPr>
          <p:cNvPr id="138277" name="Group 37"/>
          <p:cNvGrpSpPr>
            <a:grpSpLocks/>
          </p:cNvGrpSpPr>
          <p:nvPr/>
        </p:nvGrpSpPr>
        <p:grpSpPr bwMode="auto">
          <a:xfrm>
            <a:off x="609600" y="1447801"/>
            <a:ext cx="1847850" cy="827088"/>
            <a:chOff x="384" y="912"/>
            <a:chExt cx="1164" cy="521"/>
          </a:xfrm>
        </p:grpSpPr>
        <p:graphicFrame>
          <p:nvGraphicFramePr>
            <p:cNvPr id="138245" name="Object 5"/>
            <p:cNvGraphicFramePr>
              <a:graphicFrameLocks noChangeAspect="1"/>
            </p:cNvGraphicFramePr>
            <p:nvPr/>
          </p:nvGraphicFramePr>
          <p:xfrm>
            <a:off x="384" y="912"/>
            <a:ext cx="1164" cy="218"/>
          </p:xfrm>
          <a:graphic>
            <a:graphicData uri="http://schemas.openxmlformats.org/presentationml/2006/ole">
              <mc:AlternateContent xmlns:mc="http://schemas.openxmlformats.org/markup-compatibility/2006">
                <mc:Choice xmlns:v="urn:schemas-microsoft-com:vml" Requires="v">
                  <p:oleObj spid="_x0000_s30006" name="Equation" r:id="rId5" imgW="1015920" imgH="190440" progId="Equation.DSMT4">
                    <p:embed/>
                  </p:oleObj>
                </mc:Choice>
                <mc:Fallback>
                  <p:oleObj name="Equation" r:id="rId5" imgW="1015920" imgH="1904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912"/>
                          <a:ext cx="1164" cy="2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8246" name="Text Box 6"/>
            <p:cNvSpPr txBox="1">
              <a:spLocks noChangeArrowheads="1"/>
            </p:cNvSpPr>
            <p:nvPr/>
          </p:nvSpPr>
          <p:spPr bwMode="auto">
            <a:xfrm>
              <a:off x="493" y="1200"/>
              <a:ext cx="105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a:solidFill>
                    <a:schemeClr val="accent2"/>
                  </a:solidFill>
                  <a:latin typeface="Times New Roman" panose="02020603050405020304" pitchFamily="18" charset="0"/>
                  <a:cs typeface="Times New Roman" panose="02020603050405020304" pitchFamily="18" charset="0"/>
                </a:rPr>
                <a:t>Usually f(x) = </a:t>
              </a:r>
              <a:r>
                <a:rPr lang="el-GR" altLang="es-ES">
                  <a:solidFill>
                    <a:schemeClr val="accent2"/>
                  </a:solidFill>
                  <a:latin typeface="Times New Roman" panose="02020603050405020304" pitchFamily="18" charset="0"/>
                  <a:cs typeface="Times New Roman" panose="02020603050405020304" pitchFamily="18" charset="0"/>
                </a:rPr>
                <a:t>μ</a:t>
              </a:r>
            </a:p>
          </p:txBody>
        </p:sp>
      </p:grpSp>
      <p:grpSp>
        <p:nvGrpSpPr>
          <p:cNvPr id="138280" name="Group 40"/>
          <p:cNvGrpSpPr>
            <a:grpSpLocks/>
          </p:cNvGrpSpPr>
          <p:nvPr/>
        </p:nvGrpSpPr>
        <p:grpSpPr bwMode="auto">
          <a:xfrm>
            <a:off x="1851025" y="1282700"/>
            <a:ext cx="6972300" cy="1584325"/>
            <a:chOff x="1166" y="808"/>
            <a:chExt cx="4392" cy="998"/>
          </a:xfrm>
        </p:grpSpPr>
        <p:graphicFrame>
          <p:nvGraphicFramePr>
            <p:cNvPr id="138251" name="Object 11"/>
            <p:cNvGraphicFramePr>
              <a:graphicFrameLocks noChangeAspect="1"/>
            </p:cNvGraphicFramePr>
            <p:nvPr/>
          </p:nvGraphicFramePr>
          <p:xfrm>
            <a:off x="3264" y="1104"/>
            <a:ext cx="768" cy="249"/>
          </p:xfrm>
          <a:graphic>
            <a:graphicData uri="http://schemas.openxmlformats.org/presentationml/2006/ole">
              <mc:AlternateContent xmlns:mc="http://schemas.openxmlformats.org/markup-compatibility/2006">
                <mc:Choice xmlns:v="urn:schemas-microsoft-com:vml" Requires="v">
                  <p:oleObj spid="_x0000_s30007" name="Equation" r:id="rId7" imgW="672808" imgH="215806" progId="Equation.DSMT4">
                    <p:embed/>
                  </p:oleObj>
                </mc:Choice>
                <mc:Fallback>
                  <p:oleObj name="Equation" r:id="rId7" imgW="672808" imgH="215806"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4" y="1104"/>
                          <a:ext cx="768" cy="2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38278" name="Group 38"/>
            <p:cNvGrpSpPr>
              <a:grpSpLocks/>
            </p:cNvGrpSpPr>
            <p:nvPr/>
          </p:nvGrpSpPr>
          <p:grpSpPr bwMode="auto">
            <a:xfrm>
              <a:off x="1166" y="808"/>
              <a:ext cx="4392" cy="998"/>
              <a:chOff x="1166" y="808"/>
              <a:chExt cx="4392" cy="998"/>
            </a:xfrm>
          </p:grpSpPr>
          <p:grpSp>
            <p:nvGrpSpPr>
              <p:cNvPr id="138250" name="Group 10"/>
              <p:cNvGrpSpPr>
                <a:grpSpLocks/>
              </p:cNvGrpSpPr>
              <p:nvPr/>
            </p:nvGrpSpPr>
            <p:grpSpPr bwMode="auto">
              <a:xfrm>
                <a:off x="1166" y="808"/>
                <a:ext cx="4392" cy="364"/>
                <a:chOff x="1166" y="808"/>
                <a:chExt cx="4392" cy="364"/>
              </a:xfrm>
            </p:grpSpPr>
            <p:sp>
              <p:nvSpPr>
                <p:cNvPr id="138247" name="Text Box 7"/>
                <p:cNvSpPr txBox="1">
                  <a:spLocks noChangeArrowheads="1"/>
                </p:cNvSpPr>
                <p:nvPr/>
              </p:nvSpPr>
              <p:spPr bwMode="auto">
                <a:xfrm>
                  <a:off x="1968" y="864"/>
                  <a:ext cx="359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sz="1600" dirty="0" err="1">
                      <a:solidFill>
                        <a:srgbClr val="0000FF"/>
                      </a:solidFill>
                      <a:latin typeface="Times New Roman" panose="02020603050405020304" pitchFamily="18" charset="0"/>
                      <a:cs typeface="Times New Roman" panose="02020603050405020304" pitchFamily="18" charset="0"/>
                    </a:rPr>
                    <a:t>Kriging</a:t>
                  </a:r>
                  <a:r>
                    <a:rPr lang="en-US" altLang="es-ES" sz="1600" dirty="0">
                      <a:solidFill>
                        <a:srgbClr val="0000FF"/>
                      </a:solidFill>
                      <a:latin typeface="Times New Roman" panose="02020603050405020304" pitchFamily="18" charset="0"/>
                      <a:cs typeface="Times New Roman" panose="02020603050405020304" pitchFamily="18" charset="0"/>
                    </a:rPr>
                    <a:t> assumes that errors are not independent but a function of x</a:t>
                  </a:r>
                </a:p>
              </p:txBody>
            </p:sp>
            <p:sp>
              <p:nvSpPr>
                <p:cNvPr id="138248" name="Oval 8"/>
                <p:cNvSpPr>
                  <a:spLocks noChangeArrowheads="1"/>
                </p:cNvSpPr>
                <p:nvPr/>
              </p:nvSpPr>
              <p:spPr bwMode="auto">
                <a:xfrm>
                  <a:off x="1166" y="884"/>
                  <a:ext cx="432" cy="288"/>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rgbClr val="0000FF"/>
                    </a:solidFill>
                    <a:latin typeface="Times New Roman" panose="02020603050405020304" pitchFamily="18" charset="0"/>
                    <a:cs typeface="Times New Roman" panose="02020603050405020304" pitchFamily="18" charset="0"/>
                  </a:endParaRPr>
                </a:p>
              </p:txBody>
            </p:sp>
            <p:sp>
              <p:nvSpPr>
                <p:cNvPr id="138249" name="Freeform 9"/>
                <p:cNvSpPr>
                  <a:spLocks/>
                </p:cNvSpPr>
                <p:nvPr/>
              </p:nvSpPr>
              <p:spPr bwMode="auto">
                <a:xfrm>
                  <a:off x="1584" y="808"/>
                  <a:ext cx="384" cy="152"/>
                </a:xfrm>
                <a:custGeom>
                  <a:avLst/>
                  <a:gdLst>
                    <a:gd name="T0" fmla="*/ 0 w 384"/>
                    <a:gd name="T1" fmla="*/ 152 h 152"/>
                    <a:gd name="T2" fmla="*/ 144 w 384"/>
                    <a:gd name="T3" fmla="*/ 8 h 152"/>
                    <a:gd name="T4" fmla="*/ 384 w 384"/>
                    <a:gd name="T5" fmla="*/ 104 h 152"/>
                  </a:gdLst>
                  <a:ahLst/>
                  <a:cxnLst>
                    <a:cxn ang="0">
                      <a:pos x="T0" y="T1"/>
                    </a:cxn>
                    <a:cxn ang="0">
                      <a:pos x="T2" y="T3"/>
                    </a:cxn>
                    <a:cxn ang="0">
                      <a:pos x="T4" y="T5"/>
                    </a:cxn>
                  </a:cxnLst>
                  <a:rect l="0" t="0" r="r" b="b"/>
                  <a:pathLst>
                    <a:path w="384" h="152">
                      <a:moveTo>
                        <a:pt x="0" y="152"/>
                      </a:moveTo>
                      <a:cubicBezTo>
                        <a:pt x="40" y="84"/>
                        <a:pt x="80" y="16"/>
                        <a:pt x="144" y="8"/>
                      </a:cubicBezTo>
                      <a:cubicBezTo>
                        <a:pt x="208" y="0"/>
                        <a:pt x="296" y="52"/>
                        <a:pt x="384" y="104"/>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solidFill>
                      <a:srgbClr val="0000FF"/>
                    </a:solidFill>
                    <a:latin typeface="Times New Roman" panose="02020603050405020304" pitchFamily="18" charset="0"/>
                    <a:cs typeface="Times New Roman" panose="02020603050405020304" pitchFamily="18" charset="0"/>
                  </a:endParaRPr>
                </a:p>
              </p:txBody>
            </p:sp>
          </p:grpSp>
          <p:graphicFrame>
            <p:nvGraphicFramePr>
              <p:cNvPr id="138252" name="Object 12"/>
              <p:cNvGraphicFramePr>
                <a:graphicFrameLocks noChangeAspect="1"/>
              </p:cNvGraphicFramePr>
              <p:nvPr/>
            </p:nvGraphicFramePr>
            <p:xfrm>
              <a:off x="2826" y="1349"/>
              <a:ext cx="1645" cy="248"/>
            </p:xfrm>
            <a:graphic>
              <a:graphicData uri="http://schemas.openxmlformats.org/presentationml/2006/ole">
                <mc:AlternateContent xmlns:mc="http://schemas.openxmlformats.org/markup-compatibility/2006">
                  <mc:Choice xmlns:v="urn:schemas-microsoft-com:vml" Requires="v">
                    <p:oleObj spid="_x0000_s30008" name="Equation" r:id="rId9" imgW="1701800" imgH="254000" progId="Equation.DSMT4">
                      <p:embed/>
                    </p:oleObj>
                  </mc:Choice>
                  <mc:Fallback>
                    <p:oleObj name="Equation" r:id="rId9" imgW="1701800" imgH="2540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6" y="1349"/>
                            <a:ext cx="1645" cy="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38253" name="Group 13"/>
              <p:cNvGrpSpPr>
                <a:grpSpLocks/>
              </p:cNvGrpSpPr>
              <p:nvPr/>
            </p:nvGrpSpPr>
            <p:grpSpPr bwMode="auto">
              <a:xfrm>
                <a:off x="3022" y="1593"/>
                <a:ext cx="1246" cy="213"/>
                <a:chOff x="2004" y="2199"/>
                <a:chExt cx="1246" cy="213"/>
              </a:xfrm>
            </p:grpSpPr>
            <p:graphicFrame>
              <p:nvGraphicFramePr>
                <p:cNvPr id="138254" name="Object 14"/>
                <p:cNvGraphicFramePr>
                  <a:graphicFrameLocks noChangeAspect="1"/>
                </p:cNvGraphicFramePr>
                <p:nvPr/>
              </p:nvGraphicFramePr>
              <p:xfrm>
                <a:off x="2004" y="2208"/>
                <a:ext cx="204" cy="204"/>
              </p:xfrm>
              <a:graphic>
                <a:graphicData uri="http://schemas.openxmlformats.org/presentationml/2006/ole">
                  <mc:AlternateContent xmlns:mc="http://schemas.openxmlformats.org/markup-compatibility/2006">
                    <mc:Choice xmlns:v="urn:schemas-microsoft-com:vml" Requires="v">
                      <p:oleObj spid="_x0000_s30009" name="Equation" r:id="rId11" imgW="190440" imgH="190440" progId="Equation.DSMT4">
                        <p:embed/>
                      </p:oleObj>
                    </mc:Choice>
                    <mc:Fallback>
                      <p:oleObj name="Equation" r:id="rId11" imgW="190440" imgH="1904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04" y="2208"/>
                              <a:ext cx="204"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8255" name="Text Box 15"/>
                <p:cNvSpPr txBox="1">
                  <a:spLocks noChangeArrowheads="1"/>
                </p:cNvSpPr>
                <p:nvPr/>
              </p:nvSpPr>
              <p:spPr bwMode="auto">
                <a:xfrm>
                  <a:off x="2150" y="2199"/>
                  <a:ext cx="110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sz="1600">
                      <a:solidFill>
                        <a:srgbClr val="0000FF"/>
                      </a:solidFill>
                      <a:latin typeface="Times New Roman" panose="02020603050405020304" pitchFamily="18" charset="0"/>
                      <a:cs typeface="Times New Roman" panose="02020603050405020304" pitchFamily="18" charset="0"/>
                    </a:rPr>
                    <a:t>= Process Variance</a:t>
                  </a:r>
                </a:p>
              </p:txBody>
            </p:sp>
          </p:grpSp>
        </p:grpSp>
      </p:grpSp>
      <p:grpSp>
        <p:nvGrpSpPr>
          <p:cNvPr id="138281" name="Group 41"/>
          <p:cNvGrpSpPr>
            <a:grpSpLocks/>
          </p:cNvGrpSpPr>
          <p:nvPr/>
        </p:nvGrpSpPr>
        <p:grpSpPr bwMode="auto">
          <a:xfrm>
            <a:off x="457200" y="2971800"/>
            <a:ext cx="7050088" cy="854075"/>
            <a:chOff x="288" y="1872"/>
            <a:chExt cx="4441" cy="538"/>
          </a:xfrm>
        </p:grpSpPr>
        <p:graphicFrame>
          <p:nvGraphicFramePr>
            <p:cNvPr id="138256" name="Object 16"/>
            <p:cNvGraphicFramePr>
              <a:graphicFrameLocks noChangeAspect="1"/>
            </p:cNvGraphicFramePr>
            <p:nvPr/>
          </p:nvGraphicFramePr>
          <p:xfrm>
            <a:off x="288" y="1872"/>
            <a:ext cx="1680" cy="538"/>
          </p:xfrm>
          <a:graphic>
            <a:graphicData uri="http://schemas.openxmlformats.org/presentationml/2006/ole">
              <mc:AlternateContent xmlns:mc="http://schemas.openxmlformats.org/markup-compatibility/2006">
                <mc:Choice xmlns:v="urn:schemas-microsoft-com:vml" Requires="v">
                  <p:oleObj spid="_x0000_s30010" name="Equation" r:id="rId13" imgW="1930400" imgH="622300" progId="Equation.DSMT4">
                    <p:embed/>
                  </p:oleObj>
                </mc:Choice>
                <mc:Fallback>
                  <p:oleObj name="Equation" r:id="rId13" imgW="1930400" imgH="6223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 y="1872"/>
                          <a:ext cx="1680" cy="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8257" name="Text Box 17"/>
            <p:cNvSpPr txBox="1">
              <a:spLocks noChangeArrowheads="1"/>
            </p:cNvSpPr>
            <p:nvPr/>
          </p:nvSpPr>
          <p:spPr bwMode="auto">
            <a:xfrm>
              <a:off x="2112" y="1872"/>
              <a:ext cx="261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dirty="0">
                  <a:solidFill>
                    <a:srgbClr val="0000FF"/>
                  </a:solidFill>
                  <a:latin typeface="Times New Roman" panose="02020603050405020304" pitchFamily="18" charset="0"/>
                  <a:cs typeface="Times New Roman" panose="02020603050405020304" pitchFamily="18" charset="0"/>
                </a:rPr>
                <a:t>Spatial correlation function : No Euclidean</a:t>
              </a:r>
            </a:p>
          </p:txBody>
        </p:sp>
      </p:grpSp>
      <p:grpSp>
        <p:nvGrpSpPr>
          <p:cNvPr id="138271" name="Group 31"/>
          <p:cNvGrpSpPr>
            <a:grpSpLocks/>
          </p:cNvGrpSpPr>
          <p:nvPr/>
        </p:nvGrpSpPr>
        <p:grpSpPr bwMode="auto">
          <a:xfrm>
            <a:off x="1947863" y="3048000"/>
            <a:ext cx="6815137" cy="1155700"/>
            <a:chOff x="1227" y="1920"/>
            <a:chExt cx="4293" cy="728"/>
          </a:xfrm>
        </p:grpSpPr>
        <p:sp>
          <p:nvSpPr>
            <p:cNvPr id="138258" name="Oval 18"/>
            <p:cNvSpPr>
              <a:spLocks noChangeArrowheads="1"/>
            </p:cNvSpPr>
            <p:nvPr/>
          </p:nvSpPr>
          <p:spPr bwMode="auto">
            <a:xfrm>
              <a:off x="1227" y="1947"/>
              <a:ext cx="144" cy="240"/>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rgbClr val="0000FF"/>
                </a:solidFill>
                <a:latin typeface="Times New Roman" panose="02020603050405020304" pitchFamily="18" charset="0"/>
                <a:cs typeface="Times New Roman" panose="02020603050405020304" pitchFamily="18" charset="0"/>
              </a:endParaRPr>
            </a:p>
          </p:txBody>
        </p:sp>
        <p:sp>
          <p:nvSpPr>
            <p:cNvPr id="138259" name="Oval 19"/>
            <p:cNvSpPr>
              <a:spLocks noChangeArrowheads="1"/>
            </p:cNvSpPr>
            <p:nvPr/>
          </p:nvSpPr>
          <p:spPr bwMode="auto">
            <a:xfrm>
              <a:off x="1680" y="1920"/>
              <a:ext cx="288" cy="144"/>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rgbClr val="0000FF"/>
                </a:solidFill>
                <a:latin typeface="Times New Roman" panose="02020603050405020304" pitchFamily="18" charset="0"/>
                <a:cs typeface="Times New Roman" panose="02020603050405020304" pitchFamily="18" charset="0"/>
              </a:endParaRPr>
            </a:p>
          </p:txBody>
        </p:sp>
        <p:sp>
          <p:nvSpPr>
            <p:cNvPr id="138262" name="Freeform 22"/>
            <p:cNvSpPr>
              <a:spLocks/>
            </p:cNvSpPr>
            <p:nvPr/>
          </p:nvSpPr>
          <p:spPr bwMode="auto">
            <a:xfrm>
              <a:off x="1308" y="2096"/>
              <a:ext cx="576" cy="304"/>
            </a:xfrm>
            <a:custGeom>
              <a:avLst/>
              <a:gdLst>
                <a:gd name="T0" fmla="*/ 0 w 576"/>
                <a:gd name="T1" fmla="*/ 96 h 304"/>
                <a:gd name="T2" fmla="*/ 336 w 576"/>
                <a:gd name="T3" fmla="*/ 288 h 304"/>
                <a:gd name="T4" fmla="*/ 576 w 576"/>
                <a:gd name="T5" fmla="*/ 0 h 304"/>
              </a:gdLst>
              <a:ahLst/>
              <a:cxnLst>
                <a:cxn ang="0">
                  <a:pos x="T0" y="T1"/>
                </a:cxn>
                <a:cxn ang="0">
                  <a:pos x="T2" y="T3"/>
                </a:cxn>
                <a:cxn ang="0">
                  <a:pos x="T4" y="T5"/>
                </a:cxn>
              </a:cxnLst>
              <a:rect l="0" t="0" r="r" b="b"/>
              <a:pathLst>
                <a:path w="576" h="304">
                  <a:moveTo>
                    <a:pt x="0" y="96"/>
                  </a:moveTo>
                  <a:cubicBezTo>
                    <a:pt x="120" y="200"/>
                    <a:pt x="240" y="304"/>
                    <a:pt x="336" y="288"/>
                  </a:cubicBezTo>
                  <a:cubicBezTo>
                    <a:pt x="432" y="272"/>
                    <a:pt x="504" y="136"/>
                    <a:pt x="576"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solidFill>
                  <a:srgbClr val="0000FF"/>
                </a:solidFill>
                <a:latin typeface="Times New Roman" panose="02020603050405020304" pitchFamily="18" charset="0"/>
                <a:cs typeface="Times New Roman" panose="02020603050405020304" pitchFamily="18" charset="0"/>
              </a:endParaRPr>
            </a:p>
          </p:txBody>
        </p:sp>
        <p:sp>
          <p:nvSpPr>
            <p:cNvPr id="138263" name="Freeform 23"/>
            <p:cNvSpPr>
              <a:spLocks/>
            </p:cNvSpPr>
            <p:nvPr/>
          </p:nvSpPr>
          <p:spPr bwMode="auto">
            <a:xfrm>
              <a:off x="1694" y="2339"/>
              <a:ext cx="802" cy="309"/>
            </a:xfrm>
            <a:custGeom>
              <a:avLst/>
              <a:gdLst>
                <a:gd name="T0" fmla="*/ 0 w 1968"/>
                <a:gd name="T1" fmla="*/ 48 h 344"/>
                <a:gd name="T2" fmla="*/ 1056 w 1968"/>
                <a:gd name="T3" fmla="*/ 336 h 344"/>
                <a:gd name="T4" fmla="*/ 1968 w 1968"/>
                <a:gd name="T5" fmla="*/ 0 h 344"/>
              </a:gdLst>
              <a:ahLst/>
              <a:cxnLst>
                <a:cxn ang="0">
                  <a:pos x="T0" y="T1"/>
                </a:cxn>
                <a:cxn ang="0">
                  <a:pos x="T2" y="T3"/>
                </a:cxn>
                <a:cxn ang="0">
                  <a:pos x="T4" y="T5"/>
                </a:cxn>
              </a:cxnLst>
              <a:rect l="0" t="0" r="r" b="b"/>
              <a:pathLst>
                <a:path w="1968" h="344">
                  <a:moveTo>
                    <a:pt x="0" y="48"/>
                  </a:moveTo>
                  <a:cubicBezTo>
                    <a:pt x="364" y="196"/>
                    <a:pt x="728" y="344"/>
                    <a:pt x="1056" y="336"/>
                  </a:cubicBezTo>
                  <a:cubicBezTo>
                    <a:pt x="1384" y="328"/>
                    <a:pt x="1676" y="164"/>
                    <a:pt x="1968" y="0"/>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solidFill>
                  <a:srgbClr val="0000FF"/>
                </a:solidFill>
                <a:latin typeface="Times New Roman" panose="02020603050405020304" pitchFamily="18" charset="0"/>
                <a:cs typeface="Times New Roman" panose="02020603050405020304" pitchFamily="18" charset="0"/>
              </a:endParaRPr>
            </a:p>
          </p:txBody>
        </p:sp>
        <p:sp>
          <p:nvSpPr>
            <p:cNvPr id="138265" name="Text Box 25"/>
            <p:cNvSpPr txBox="1">
              <a:spLocks noChangeArrowheads="1"/>
            </p:cNvSpPr>
            <p:nvPr/>
          </p:nvSpPr>
          <p:spPr bwMode="auto">
            <a:xfrm>
              <a:off x="2496" y="2112"/>
              <a:ext cx="3024"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s-ES" sz="1600" dirty="0">
                  <a:solidFill>
                    <a:srgbClr val="0000FF"/>
                  </a:solidFill>
                  <a:latin typeface="Times New Roman" panose="02020603050405020304" pitchFamily="18" charset="0"/>
                  <a:cs typeface="Times New Roman" panose="02020603050405020304" pitchFamily="18" charset="0"/>
                </a:rPr>
                <a:t>Include adjustable parameters</a:t>
              </a:r>
            </a:p>
            <a:p>
              <a:r>
                <a:rPr lang="en-US" altLang="es-ES" sz="1600" dirty="0">
                  <a:solidFill>
                    <a:srgbClr val="0000FF"/>
                  </a:solidFill>
                  <a:latin typeface="Times New Roman" panose="02020603050405020304" pitchFamily="18" charset="0"/>
                  <a:cs typeface="Times New Roman" panose="02020603050405020304" pitchFamily="18" charset="0"/>
                </a:rPr>
                <a:t>Due to these parameters it is not sensitive to the units of measurements </a:t>
              </a:r>
            </a:p>
          </p:txBody>
        </p:sp>
      </p:grpSp>
      <p:grpSp>
        <p:nvGrpSpPr>
          <p:cNvPr id="138282" name="Group 42"/>
          <p:cNvGrpSpPr>
            <a:grpSpLocks/>
          </p:cNvGrpSpPr>
          <p:nvPr/>
        </p:nvGrpSpPr>
        <p:grpSpPr bwMode="auto">
          <a:xfrm>
            <a:off x="376238" y="4343400"/>
            <a:ext cx="7837487" cy="2089150"/>
            <a:chOff x="237" y="2736"/>
            <a:chExt cx="4937" cy="1316"/>
          </a:xfrm>
        </p:grpSpPr>
        <p:sp>
          <p:nvSpPr>
            <p:cNvPr id="138272" name="Rectangle 32"/>
            <p:cNvSpPr>
              <a:spLocks noChangeArrowheads="1"/>
            </p:cNvSpPr>
            <p:nvPr/>
          </p:nvSpPr>
          <p:spPr bwMode="auto">
            <a:xfrm>
              <a:off x="2016" y="3792"/>
              <a:ext cx="3158"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pPr>
              <a:r>
                <a:rPr lang="en-US" altLang="es-ES" sz="1600" dirty="0">
                  <a:solidFill>
                    <a:srgbClr val="0000FF"/>
                  </a:solidFill>
                  <a:latin typeface="Times New Roman" panose="02020603050405020304" pitchFamily="18" charset="0"/>
                  <a:cs typeface="Times New Roman" panose="02020603050405020304" pitchFamily="18" charset="0"/>
                </a:rPr>
                <a:t>(a non interpolation version is easy to implement as well)</a:t>
              </a:r>
            </a:p>
          </p:txBody>
        </p:sp>
        <p:grpSp>
          <p:nvGrpSpPr>
            <p:cNvPr id="138276" name="Group 36"/>
            <p:cNvGrpSpPr>
              <a:grpSpLocks/>
            </p:cNvGrpSpPr>
            <p:nvPr/>
          </p:nvGrpSpPr>
          <p:grpSpPr bwMode="auto">
            <a:xfrm>
              <a:off x="237" y="2736"/>
              <a:ext cx="4530" cy="1039"/>
              <a:chOff x="237" y="2736"/>
              <a:chExt cx="4530" cy="1039"/>
            </a:xfrm>
          </p:grpSpPr>
          <p:graphicFrame>
            <p:nvGraphicFramePr>
              <p:cNvPr id="138267" name="Object 27"/>
              <p:cNvGraphicFramePr>
                <a:graphicFrameLocks noChangeAspect="1"/>
              </p:cNvGraphicFramePr>
              <p:nvPr/>
            </p:nvGraphicFramePr>
            <p:xfrm>
              <a:off x="384" y="3033"/>
              <a:ext cx="1290" cy="252"/>
            </p:xfrm>
            <a:graphic>
              <a:graphicData uri="http://schemas.openxmlformats.org/presentationml/2006/ole">
                <mc:AlternateContent xmlns:mc="http://schemas.openxmlformats.org/markup-compatibility/2006">
                  <mc:Choice xmlns:v="urn:schemas-microsoft-com:vml" Requires="v">
                    <p:oleObj spid="_x0000_s30011" name="Equation" r:id="rId15" imgW="1511300" imgH="292100" progId="Equation.DSMT4">
                      <p:embed/>
                    </p:oleObj>
                  </mc:Choice>
                  <mc:Fallback>
                    <p:oleObj name="Equation" r:id="rId15" imgW="1511300" imgH="2921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4" y="3033"/>
                            <a:ext cx="1290" cy="2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8268" name="Object 28"/>
              <p:cNvGraphicFramePr>
                <a:graphicFrameLocks noChangeAspect="1"/>
              </p:cNvGraphicFramePr>
              <p:nvPr/>
            </p:nvGraphicFramePr>
            <p:xfrm>
              <a:off x="384" y="3417"/>
              <a:ext cx="1847" cy="358"/>
            </p:xfrm>
            <a:graphic>
              <a:graphicData uri="http://schemas.openxmlformats.org/presentationml/2006/ole">
                <mc:AlternateContent xmlns:mc="http://schemas.openxmlformats.org/markup-compatibility/2006">
                  <mc:Choice xmlns:v="urn:schemas-microsoft-com:vml" Requires="v">
                    <p:oleObj spid="_x0000_s30012" name="Equation" r:id="rId17" imgW="2159000" imgH="419100" progId="Equation.DSMT4">
                      <p:embed/>
                    </p:oleObj>
                  </mc:Choice>
                  <mc:Fallback>
                    <p:oleObj name="Equation" r:id="rId17" imgW="2159000" imgH="4191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4" y="3417"/>
                            <a:ext cx="1847" cy="3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8269" name="Text Box 29"/>
              <p:cNvSpPr txBox="1">
                <a:spLocks noChangeArrowheads="1"/>
              </p:cNvSpPr>
              <p:nvPr/>
            </p:nvSpPr>
            <p:spPr bwMode="auto">
              <a:xfrm>
                <a:off x="237" y="2736"/>
                <a:ext cx="260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sz="1600">
                    <a:latin typeface="Times New Roman" panose="02020603050405020304" pitchFamily="18" charset="0"/>
                    <a:cs typeface="Times New Roman" panose="02020603050405020304" pitchFamily="18" charset="0"/>
                  </a:rPr>
                  <a:t>The final predictor for the new point (x</a:t>
                </a:r>
                <a:r>
                  <a:rPr lang="en-US" altLang="es-ES" sz="1600" baseline="30000">
                    <a:latin typeface="Times New Roman" panose="02020603050405020304" pitchFamily="18" charset="0"/>
                    <a:cs typeface="Times New Roman" panose="02020603050405020304" pitchFamily="18" charset="0"/>
                  </a:rPr>
                  <a:t>new</a:t>
                </a:r>
                <a:r>
                  <a:rPr lang="en-US" altLang="es-ES" sz="1600">
                    <a:latin typeface="Times New Roman" panose="02020603050405020304" pitchFamily="18" charset="0"/>
                    <a:cs typeface="Times New Roman" panose="02020603050405020304" pitchFamily="18" charset="0"/>
                  </a:rPr>
                  <a:t>, y</a:t>
                </a:r>
                <a:r>
                  <a:rPr lang="en-US" altLang="es-ES" sz="1600" baseline="30000">
                    <a:latin typeface="Times New Roman" panose="02020603050405020304" pitchFamily="18" charset="0"/>
                    <a:cs typeface="Times New Roman" panose="02020603050405020304" pitchFamily="18" charset="0"/>
                  </a:rPr>
                  <a:t>new</a:t>
                </a:r>
                <a:r>
                  <a:rPr lang="en-US" altLang="es-ES" sz="1600">
                    <a:latin typeface="Times New Roman" panose="02020603050405020304" pitchFamily="18" charset="0"/>
                    <a:cs typeface="Times New Roman" panose="02020603050405020304" pitchFamily="18" charset="0"/>
                  </a:rPr>
                  <a:t>)</a:t>
                </a:r>
              </a:p>
            </p:txBody>
          </p:sp>
          <p:sp>
            <p:nvSpPr>
              <p:cNvPr id="138273" name="Text Box 33"/>
              <p:cNvSpPr txBox="1">
                <a:spLocks noChangeArrowheads="1"/>
              </p:cNvSpPr>
              <p:nvPr/>
            </p:nvSpPr>
            <p:spPr bwMode="auto">
              <a:xfrm>
                <a:off x="2400" y="3456"/>
                <a:ext cx="236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sz="1600" dirty="0">
                    <a:solidFill>
                      <a:srgbClr val="0000FF"/>
                    </a:solidFill>
                    <a:latin typeface="Times New Roman" panose="02020603050405020304" pitchFamily="18" charset="0"/>
                    <a:cs typeface="Times New Roman" panose="02020603050405020304" pitchFamily="18" charset="0"/>
                  </a:rPr>
                  <a:t>Standard error predicted by the interpolator</a:t>
                </a:r>
              </a:p>
            </p:txBody>
          </p:sp>
        </p:grpSp>
      </p:grpSp>
    </p:spTree>
    <p:custDataLst>
      <p:tags r:id="rId2"/>
    </p:custDataLst>
    <p:extLst>
      <p:ext uri="{BB962C8B-B14F-4D97-AF65-F5344CB8AC3E}">
        <p14:creationId xmlns:p14="http://schemas.microsoft.com/office/powerpoint/2010/main" val="1008364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82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82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82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Text Box 4"/>
          <p:cNvSpPr txBox="1">
            <a:spLocks noChangeArrowheads="1"/>
          </p:cNvSpPr>
          <p:nvPr/>
        </p:nvSpPr>
        <p:spPr bwMode="auto">
          <a:xfrm>
            <a:off x="3657600" y="685800"/>
            <a:ext cx="1938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sz="2000">
                <a:solidFill>
                  <a:srgbClr val="A50021"/>
                </a:solidFill>
                <a:effectLst>
                  <a:outerShdw blurRad="38100" dist="38100" dir="2700000" algn="tl">
                    <a:srgbClr val="C0C0C0"/>
                  </a:outerShdw>
                </a:effectLst>
              </a:rPr>
              <a:t>Kriging Example</a:t>
            </a:r>
          </a:p>
        </p:txBody>
      </p:sp>
      <p:pic>
        <p:nvPicPr>
          <p:cNvPr id="1065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00150"/>
            <a:ext cx="44958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200150"/>
            <a:ext cx="44958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6506" name="Object 10"/>
          <p:cNvGraphicFramePr>
            <a:graphicFrameLocks noChangeAspect="1"/>
          </p:cNvGraphicFramePr>
          <p:nvPr/>
        </p:nvGraphicFramePr>
        <p:xfrm>
          <a:off x="990600" y="5486400"/>
          <a:ext cx="6934200" cy="733425"/>
        </p:xfrm>
        <a:graphic>
          <a:graphicData uri="http://schemas.openxmlformats.org/presentationml/2006/ole">
            <mc:AlternateContent xmlns:mc="http://schemas.openxmlformats.org/markup-compatibility/2006">
              <mc:Choice xmlns:v="urn:schemas-microsoft-com:vml" Requires="v">
                <p:oleObj spid="_x0000_s30766" name="Equation" r:id="rId6" imgW="4203360" imgH="444240" progId="Equation.DSMT4">
                  <p:embed/>
                </p:oleObj>
              </mc:Choice>
              <mc:Fallback>
                <p:oleObj name="Equation" r:id="rId6" imgW="4203360" imgH="4442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5486400"/>
                        <a:ext cx="6934200"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6507" name="Text Box 11"/>
          <p:cNvSpPr txBox="1">
            <a:spLocks noChangeArrowheads="1"/>
          </p:cNvSpPr>
          <p:nvPr/>
        </p:nvSpPr>
        <p:spPr bwMode="auto">
          <a:xfrm>
            <a:off x="1431925" y="4557713"/>
            <a:ext cx="1457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a:solidFill>
                  <a:srgbClr val="0033CC"/>
                </a:solidFill>
              </a:rPr>
              <a:t>Actual function</a:t>
            </a:r>
          </a:p>
        </p:txBody>
      </p:sp>
      <p:sp>
        <p:nvSpPr>
          <p:cNvPr id="106508" name="Text Box 12"/>
          <p:cNvSpPr txBox="1">
            <a:spLocks noChangeArrowheads="1"/>
          </p:cNvSpPr>
          <p:nvPr/>
        </p:nvSpPr>
        <p:spPr bwMode="auto">
          <a:xfrm>
            <a:off x="5334000" y="4495800"/>
            <a:ext cx="3124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s-ES">
                <a:solidFill>
                  <a:srgbClr val="0033CC"/>
                </a:solidFill>
              </a:rPr>
              <a:t>Kriging interpolation based on the 33 points in figure</a:t>
            </a:r>
          </a:p>
        </p:txBody>
      </p:sp>
    </p:spTree>
    <p:extLst>
      <p:ext uri="{BB962C8B-B14F-4D97-AF65-F5344CB8AC3E}">
        <p14:creationId xmlns:p14="http://schemas.microsoft.com/office/powerpoint/2010/main" val="42387260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095375"/>
            <a:ext cx="38862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1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51" name="Text Box 7"/>
          <p:cNvSpPr txBox="1">
            <a:spLocks noChangeArrowheads="1"/>
          </p:cNvSpPr>
          <p:nvPr/>
        </p:nvSpPr>
        <p:spPr bwMode="auto">
          <a:xfrm>
            <a:off x="3657600" y="685800"/>
            <a:ext cx="1938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sz="2000">
                <a:solidFill>
                  <a:srgbClr val="A50021"/>
                </a:solidFill>
                <a:effectLst>
                  <a:outerShdw blurRad="38100" dist="38100" dir="2700000" algn="tl">
                    <a:srgbClr val="C0C0C0"/>
                  </a:outerShdw>
                </a:effectLst>
              </a:rPr>
              <a:t>Kriging Example</a:t>
            </a:r>
          </a:p>
        </p:txBody>
      </p:sp>
      <p:sp>
        <p:nvSpPr>
          <p:cNvPr id="108552" name="Text Box 8"/>
          <p:cNvSpPr txBox="1">
            <a:spLocks noChangeArrowheads="1"/>
          </p:cNvSpPr>
          <p:nvPr/>
        </p:nvSpPr>
        <p:spPr bwMode="auto">
          <a:xfrm>
            <a:off x="457200" y="3886200"/>
            <a:ext cx="1457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a:solidFill>
                  <a:srgbClr val="0033CC"/>
                </a:solidFill>
              </a:rPr>
              <a:t>Actual function</a:t>
            </a:r>
          </a:p>
        </p:txBody>
      </p:sp>
      <p:sp>
        <p:nvSpPr>
          <p:cNvPr id="108553" name="Text Box 9"/>
          <p:cNvSpPr txBox="1">
            <a:spLocks noChangeArrowheads="1"/>
          </p:cNvSpPr>
          <p:nvPr/>
        </p:nvSpPr>
        <p:spPr bwMode="auto">
          <a:xfrm>
            <a:off x="6705600" y="3810000"/>
            <a:ext cx="213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s-ES">
                <a:solidFill>
                  <a:srgbClr val="0033CC"/>
                </a:solidFill>
              </a:rPr>
              <a:t>Kriging interpolation</a:t>
            </a:r>
          </a:p>
        </p:txBody>
      </p:sp>
      <p:sp>
        <p:nvSpPr>
          <p:cNvPr id="108554" name="Text Box 10"/>
          <p:cNvSpPr txBox="1">
            <a:spLocks noChangeArrowheads="1"/>
          </p:cNvSpPr>
          <p:nvPr/>
        </p:nvSpPr>
        <p:spPr bwMode="auto">
          <a:xfrm>
            <a:off x="5715000" y="5791200"/>
            <a:ext cx="22256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s-ES">
                <a:solidFill>
                  <a:srgbClr val="FF0000"/>
                </a:solidFill>
              </a:rPr>
              <a:t>Errors predicted by the kriging</a:t>
            </a:r>
          </a:p>
        </p:txBody>
      </p:sp>
    </p:spTree>
    <p:extLst>
      <p:ext uri="{BB962C8B-B14F-4D97-AF65-F5344CB8AC3E}">
        <p14:creationId xmlns:p14="http://schemas.microsoft.com/office/powerpoint/2010/main" val="42737571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 y="2286000"/>
            <a:ext cx="452437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433638"/>
            <a:ext cx="4524375" cy="328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8"/>
          <p:cNvGraphicFramePr>
            <a:graphicFrameLocks noChangeAspect="1"/>
          </p:cNvGraphicFramePr>
          <p:nvPr/>
        </p:nvGraphicFramePr>
        <p:xfrm>
          <a:off x="1676400" y="838200"/>
          <a:ext cx="5410200" cy="573088"/>
        </p:xfrm>
        <a:graphic>
          <a:graphicData uri="http://schemas.openxmlformats.org/presentationml/2006/ole">
            <mc:AlternateContent xmlns:mc="http://schemas.openxmlformats.org/markup-compatibility/2006">
              <mc:Choice xmlns:v="urn:schemas-microsoft-com:vml" Requires="v">
                <p:oleObj spid="_x0000_s31878" name="Equation" r:id="rId5" imgW="4203360" imgH="444240" progId="Equation.DSMT4">
                  <p:embed/>
                </p:oleObj>
              </mc:Choice>
              <mc:Fallback>
                <p:oleObj name="Equation" r:id="rId5" imgW="4203360" imgH="4442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838200"/>
                        <a:ext cx="5410200" cy="57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 name="Group 15"/>
          <p:cNvGrpSpPr>
            <a:grpSpLocks/>
          </p:cNvGrpSpPr>
          <p:nvPr/>
        </p:nvGrpSpPr>
        <p:grpSpPr bwMode="auto">
          <a:xfrm>
            <a:off x="1573213" y="1752600"/>
            <a:ext cx="6275387" cy="544513"/>
            <a:chOff x="991" y="1104"/>
            <a:chExt cx="3953" cy="343"/>
          </a:xfrm>
        </p:grpSpPr>
        <p:graphicFrame>
          <p:nvGraphicFramePr>
            <p:cNvPr id="6" name="Object 9"/>
            <p:cNvGraphicFramePr>
              <a:graphicFrameLocks noChangeAspect="1"/>
            </p:cNvGraphicFramePr>
            <p:nvPr/>
          </p:nvGraphicFramePr>
          <p:xfrm>
            <a:off x="991" y="1104"/>
            <a:ext cx="520" cy="343"/>
          </p:xfrm>
          <a:graphic>
            <a:graphicData uri="http://schemas.openxmlformats.org/presentationml/2006/ole">
              <mc:AlternateContent xmlns:mc="http://schemas.openxmlformats.org/markup-compatibility/2006">
                <mc:Choice xmlns:v="urn:schemas-microsoft-com:vml" Requires="v">
                  <p:oleObj spid="_x0000_s31879" name="Equation" r:id="rId7" imgW="596880" imgH="393480" progId="Equation.DSMT4">
                    <p:embed/>
                  </p:oleObj>
                </mc:Choice>
                <mc:Fallback>
                  <p:oleObj name="Equation" r:id="rId7" imgW="596880" imgH="393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1" y="1104"/>
                          <a:ext cx="520"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 Box 11"/>
            <p:cNvSpPr txBox="1">
              <a:spLocks noChangeArrowheads="1"/>
            </p:cNvSpPr>
            <p:nvPr/>
          </p:nvSpPr>
          <p:spPr bwMode="auto">
            <a:xfrm>
              <a:off x="1461" y="1143"/>
              <a:ext cx="65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a:solidFill>
                    <a:srgbClr val="A50021"/>
                  </a:solidFill>
                </a:rPr>
                <a:t>Analytical</a:t>
              </a:r>
            </a:p>
          </p:txBody>
        </p:sp>
        <p:graphicFrame>
          <p:nvGraphicFramePr>
            <p:cNvPr id="8" name="Object 10"/>
            <p:cNvGraphicFramePr>
              <a:graphicFrameLocks noChangeAspect="1"/>
            </p:cNvGraphicFramePr>
            <p:nvPr/>
          </p:nvGraphicFramePr>
          <p:xfrm>
            <a:off x="3140" y="1104"/>
            <a:ext cx="520" cy="343"/>
          </p:xfrm>
          <a:graphic>
            <a:graphicData uri="http://schemas.openxmlformats.org/presentationml/2006/ole">
              <mc:AlternateContent xmlns:mc="http://schemas.openxmlformats.org/markup-compatibility/2006">
                <mc:Choice xmlns:v="urn:schemas-microsoft-com:vml" Requires="v">
                  <p:oleObj spid="_x0000_s31880" name="Equation" r:id="rId9" imgW="596880" imgH="393480" progId="Equation.DSMT4">
                    <p:embed/>
                  </p:oleObj>
                </mc:Choice>
                <mc:Fallback>
                  <p:oleObj name="Equation" r:id="rId9" imgW="596880" imgH="393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40" y="1104"/>
                          <a:ext cx="520"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 Box 12"/>
            <p:cNvSpPr txBox="1">
              <a:spLocks noChangeArrowheads="1"/>
            </p:cNvSpPr>
            <p:nvPr/>
          </p:nvSpPr>
          <p:spPr bwMode="auto">
            <a:xfrm>
              <a:off x="3716" y="1152"/>
              <a:ext cx="12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ES">
                  <a:solidFill>
                    <a:srgbClr val="A50021"/>
                  </a:solidFill>
                </a:rPr>
                <a:t>Calculated by kriging</a:t>
              </a:r>
            </a:p>
          </p:txBody>
        </p:sp>
      </p:grpSp>
    </p:spTree>
    <p:extLst>
      <p:ext uri="{BB962C8B-B14F-4D97-AF65-F5344CB8AC3E}">
        <p14:creationId xmlns:p14="http://schemas.microsoft.com/office/powerpoint/2010/main" val="4138903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971600" y="2492896"/>
            <a:ext cx="7128792" cy="1584176"/>
          </a:xfrm>
          <a:prstGeom prst="roundRect">
            <a:avLst/>
          </a:prstGeom>
          <a:solidFill>
            <a:srgbClr val="CCFFFF"/>
          </a:solidFill>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CuadroTexto"/>
          <p:cNvSpPr txBox="1"/>
          <p:nvPr/>
        </p:nvSpPr>
        <p:spPr>
          <a:xfrm>
            <a:off x="1115616" y="1150154"/>
            <a:ext cx="6840760" cy="70788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ctr">
              <a:defRPr sz="1600" i="1">
                <a:latin typeface="Times New Roman" panose="02020603050405020304" pitchFamily="18" charset="0"/>
                <a:cs typeface="Times New Roman" panose="02020603050405020304" pitchFamily="18" charset="0"/>
              </a:defRPr>
            </a:lvl1pPr>
          </a:lstStyle>
          <a:p>
            <a:r>
              <a:rPr lang="en-US" sz="2000" dirty="0"/>
              <a:t>The </a:t>
            </a:r>
            <a:r>
              <a:rPr lang="en-US" sz="2000" dirty="0" err="1"/>
              <a:t>kriging</a:t>
            </a:r>
            <a:r>
              <a:rPr lang="en-US" sz="2000" dirty="0"/>
              <a:t> </a:t>
            </a:r>
            <a:r>
              <a:rPr lang="en-US" sz="2000" dirty="0" err="1"/>
              <a:t>metamodels</a:t>
            </a:r>
            <a:r>
              <a:rPr lang="en-US" sz="2000" dirty="0"/>
              <a:t> can be used as implicit models or can be explicitly included  (explicit equations) in a </a:t>
            </a:r>
            <a:r>
              <a:rPr lang="en-US" sz="2000" dirty="0" smtClean="0"/>
              <a:t>model.</a:t>
            </a:r>
            <a:endParaRPr lang="en-US" sz="2000" dirty="0"/>
          </a:p>
        </p:txBody>
      </p:sp>
      <p:sp>
        <p:nvSpPr>
          <p:cNvPr id="3" name="2 CuadroTexto"/>
          <p:cNvSpPr txBox="1"/>
          <p:nvPr/>
        </p:nvSpPr>
        <p:spPr>
          <a:xfrm>
            <a:off x="1441723" y="2712738"/>
            <a:ext cx="6480720" cy="923330"/>
          </a:xfrm>
          <a:prstGeom prst="rect">
            <a:avLst/>
          </a:prstGeom>
          <a:noFill/>
        </p:spPr>
        <p:txBody>
          <a:bodyPr wrap="square" rtlCol="0">
            <a:spAutoFit/>
          </a:bodyPr>
          <a:lstStyle/>
          <a:p>
            <a:pPr algn="just"/>
            <a:r>
              <a:rPr lang="en-US" i="1" dirty="0" smtClean="0"/>
              <a:t>Using explicit </a:t>
            </a:r>
            <a:r>
              <a:rPr lang="en-US" i="1" dirty="0" err="1" smtClean="0"/>
              <a:t>kriging</a:t>
            </a:r>
            <a:r>
              <a:rPr lang="en-US" i="1" dirty="0" smtClean="0"/>
              <a:t> we can formulate the problem of synthesizing a distillation column as an optimization problem that can be solved to global optimality (i.e. GAMS/BARON).</a:t>
            </a:r>
            <a:endParaRPr lang="en-US" i="1" dirty="0"/>
          </a:p>
        </p:txBody>
      </p:sp>
    </p:spTree>
    <p:extLst>
      <p:ext uri="{BB962C8B-B14F-4D97-AF65-F5344CB8AC3E}">
        <p14:creationId xmlns:p14="http://schemas.microsoft.com/office/powerpoint/2010/main" val="9048712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331640" y="1556792"/>
            <a:ext cx="6048672"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smtClean="0">
                <a:ln w="11430"/>
                <a:solidFill>
                  <a:srgbClr val="006666"/>
                </a:solidFill>
                <a:effectLst>
                  <a:outerShdw blurRad="50800" dist="39000" dir="5460000" algn="tl">
                    <a:srgbClr val="000000">
                      <a:alpha val="38000"/>
                    </a:srgbClr>
                  </a:outerShdw>
                </a:effectLst>
              </a:rPr>
              <a:t>Thank you for your attention</a:t>
            </a:r>
            <a:endParaRPr lang="en-US" sz="7200" b="1" cap="none" spc="0" dirty="0">
              <a:ln w="11430"/>
              <a:solidFill>
                <a:srgbClr val="006666"/>
              </a:solidFill>
              <a:effectLst>
                <a:outerShdw blurRad="50800" dist="39000" dir="5460000" algn="tl">
                  <a:srgbClr val="000000">
                    <a:alpha val="38000"/>
                  </a:srgbClr>
                </a:outerShdw>
              </a:effectLst>
            </a:endParaRPr>
          </a:p>
        </p:txBody>
      </p:sp>
      <p:sp>
        <p:nvSpPr>
          <p:cNvPr id="5" name="4 CuadroTexto"/>
          <p:cNvSpPr txBox="1"/>
          <p:nvPr/>
        </p:nvSpPr>
        <p:spPr>
          <a:xfrm>
            <a:off x="2627784" y="4797152"/>
            <a:ext cx="3993209" cy="584775"/>
          </a:xfrm>
          <a:prstGeom prst="rect">
            <a:avLst/>
          </a:prstGeom>
          <a:noFill/>
        </p:spPr>
        <p:txBody>
          <a:bodyPr wrap="none" rtlCol="0">
            <a:spAutoFit/>
          </a:bodyPr>
          <a:lstStyle/>
          <a:p>
            <a:r>
              <a:rPr lang="en-US" sz="3200" dirty="0" smtClean="0"/>
              <a:t>E-mail: caballer@ua.es</a:t>
            </a:r>
            <a:endParaRPr lang="en-US" sz="3200" dirty="0"/>
          </a:p>
        </p:txBody>
      </p:sp>
    </p:spTree>
    <p:extLst>
      <p:ext uri="{BB962C8B-B14F-4D97-AF65-F5344CB8AC3E}">
        <p14:creationId xmlns:p14="http://schemas.microsoft.com/office/powerpoint/2010/main" val="3036841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750038" y="2852936"/>
            <a:ext cx="7467600" cy="2808287"/>
            <a:chOff x="750038" y="2852936"/>
            <a:chExt cx="7467600" cy="2808287"/>
          </a:xfrm>
        </p:grpSpPr>
        <p:sp>
          <p:nvSpPr>
            <p:cNvPr id="7173" name="Rectangle 5"/>
            <p:cNvSpPr>
              <a:spLocks noChangeArrowheads="1"/>
            </p:cNvSpPr>
            <p:nvPr/>
          </p:nvSpPr>
          <p:spPr bwMode="auto">
            <a:xfrm>
              <a:off x="750038" y="2852936"/>
              <a:ext cx="7467600" cy="2808287"/>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 name="Text Box 6"/>
            <p:cNvSpPr txBox="1">
              <a:spLocks noChangeArrowheads="1"/>
            </p:cNvSpPr>
            <p:nvPr/>
          </p:nvSpPr>
          <p:spPr bwMode="auto">
            <a:xfrm>
              <a:off x="3828200" y="3202708"/>
              <a:ext cx="11571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solidFill>
                    <a:srgbClr val="FF0000"/>
                  </a:solidFill>
                </a:rPr>
                <a:t>Objective:</a:t>
              </a:r>
            </a:p>
          </p:txBody>
        </p:sp>
        <p:sp>
          <p:nvSpPr>
            <p:cNvPr id="7175" name="Text Box 7"/>
            <p:cNvSpPr txBox="1">
              <a:spLocks noChangeArrowheads="1"/>
            </p:cNvSpPr>
            <p:nvPr/>
          </p:nvSpPr>
          <p:spPr bwMode="auto">
            <a:xfrm>
              <a:off x="1016738" y="3712295"/>
              <a:ext cx="69342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1800" b="0" dirty="0">
                  <a:solidFill>
                    <a:srgbClr val="0000FF"/>
                  </a:solidFill>
                </a:rPr>
                <a:t>Develop or adapt algorithms that are able of taking advantage of modular process simulators (specially tailored numerical methods, reliability, and robustness) and can use integer and continuous variables</a:t>
              </a:r>
              <a:r>
                <a:rPr lang="en-US" sz="1800" b="0" dirty="0">
                  <a:solidFill>
                    <a:srgbClr val="0000FF"/>
                  </a:solidFill>
                  <a:latin typeface="Times New Roman" pitchFamily="18" charset="0"/>
                </a:rPr>
                <a:t>.</a:t>
              </a:r>
            </a:p>
            <a:p>
              <a:pPr algn="just"/>
              <a:endParaRPr lang="en-US" sz="1800" b="0" dirty="0">
                <a:latin typeface="Times New Roman" pitchFamily="18" charset="0"/>
              </a:endParaRPr>
            </a:p>
            <a:p>
              <a:pPr algn="just"/>
              <a:r>
                <a:rPr lang="en-US" sz="1800" b="0" dirty="0"/>
                <a:t>Hybrid algorithms that combine implicit models and explicit equations</a:t>
              </a:r>
            </a:p>
          </p:txBody>
        </p:sp>
      </p:grpSp>
      <p:sp>
        <p:nvSpPr>
          <p:cNvPr id="2" name="1 CuadroTexto"/>
          <p:cNvSpPr txBox="1"/>
          <p:nvPr/>
        </p:nvSpPr>
        <p:spPr>
          <a:xfrm>
            <a:off x="680799" y="1700808"/>
            <a:ext cx="7606078" cy="646331"/>
          </a:xfrm>
          <a:prstGeom prst="rect">
            <a:avLst/>
          </a:prstGeom>
          <a:noFill/>
        </p:spPr>
        <p:txBody>
          <a:bodyPr wrap="square" rtlCol="0">
            <a:spAutoFit/>
          </a:bodyPr>
          <a:lstStyle/>
          <a:p>
            <a:r>
              <a:rPr lang="en-US" dirty="0" smtClean="0">
                <a:solidFill>
                  <a:srgbClr val="0000FF"/>
                </a:solidFill>
                <a:latin typeface="Times New Roman" panose="02020603050405020304" pitchFamily="18" charset="0"/>
                <a:cs typeface="Times New Roman" panose="02020603050405020304" pitchFamily="18" charset="0"/>
              </a:rPr>
              <a:t>“No matter how large the system you can solve is, there will always be someone who wants to solve larger and more complex problems” </a:t>
            </a:r>
            <a:r>
              <a:rPr lang="en-US" sz="1400" i="1" dirty="0" smtClean="0">
                <a:solidFill>
                  <a:srgbClr val="0000FF"/>
                </a:solidFill>
              </a:rPr>
              <a:t>(A. Westerberg ~1998)</a:t>
            </a:r>
            <a:endParaRPr lang="en-US" sz="1400" i="1" dirty="0">
              <a:solidFill>
                <a:srgbClr val="0000FF"/>
              </a:solidFill>
            </a:endParaRPr>
          </a:p>
        </p:txBody>
      </p:sp>
      <p:sp>
        <p:nvSpPr>
          <p:cNvPr id="4" name="3 CuadroTexto"/>
          <p:cNvSpPr txBox="1"/>
          <p:nvPr/>
        </p:nvSpPr>
        <p:spPr>
          <a:xfrm>
            <a:off x="1016738" y="980728"/>
            <a:ext cx="6760184" cy="369332"/>
          </a:xfrm>
          <a:prstGeom prst="rect">
            <a:avLst/>
          </a:prstGeom>
          <a:noFill/>
        </p:spPr>
        <p:txBody>
          <a:bodyPr wrap="none" rtlCol="0">
            <a:spAutoFit/>
          </a:bodyPr>
          <a:lstStyle/>
          <a:p>
            <a:r>
              <a:rPr lang="en-US" dirty="0" smtClean="0"/>
              <a:t>Even though there are “Chemical Process Oriented” Modeling systems</a:t>
            </a:r>
            <a:endParaRPr lang="en-US" dirty="0"/>
          </a:p>
        </p:txBody>
      </p:sp>
    </p:spTree>
    <p:extLst>
      <p:ext uri="{BB962C8B-B14F-4D97-AF65-F5344CB8AC3E}">
        <p14:creationId xmlns:p14="http://schemas.microsoft.com/office/powerpoint/2010/main" val="342347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28 Rectángulo"/>
          <p:cNvSpPr/>
          <p:nvPr/>
        </p:nvSpPr>
        <p:spPr>
          <a:xfrm>
            <a:off x="1259631" y="3886119"/>
            <a:ext cx="1546491" cy="35190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27 Rectángulo"/>
          <p:cNvSpPr/>
          <p:nvPr/>
        </p:nvSpPr>
        <p:spPr>
          <a:xfrm>
            <a:off x="1390817" y="2204864"/>
            <a:ext cx="1415306" cy="35190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4"/>
          <p:cNvGraphicFramePr>
            <a:graphicFrameLocks noChangeAspect="1"/>
          </p:cNvGraphicFramePr>
          <p:nvPr>
            <p:extLst>
              <p:ext uri="{D42A27DB-BD31-4B8C-83A1-F6EECF244321}">
                <p14:modId xmlns:p14="http://schemas.microsoft.com/office/powerpoint/2010/main" val="4112756451"/>
              </p:ext>
            </p:extLst>
          </p:nvPr>
        </p:nvGraphicFramePr>
        <p:xfrm>
          <a:off x="908050" y="1392238"/>
          <a:ext cx="1568450" cy="314325"/>
        </p:xfrm>
        <a:graphic>
          <a:graphicData uri="http://schemas.openxmlformats.org/presentationml/2006/ole">
            <mc:AlternateContent xmlns:mc="http://schemas.openxmlformats.org/markup-compatibility/2006">
              <mc:Choice xmlns:v="urn:schemas-microsoft-com:vml" Requires="v">
                <p:oleObj spid="_x0000_s3570" name="Equation" r:id="rId3" imgW="952200" imgH="190440" progId="Equation.DSMT4">
                  <p:embed/>
                </p:oleObj>
              </mc:Choice>
              <mc:Fallback>
                <p:oleObj name="Equation" r:id="rId3" imgW="952200" imgH="190440" progId="Equation.DSMT4">
                  <p:embed/>
                  <p:pic>
                    <p:nvPicPr>
                      <p:cNvPr id="0" name=""/>
                      <p:cNvPicPr>
                        <a:picLocks noChangeAspect="1" noChangeArrowheads="1"/>
                      </p:cNvPicPr>
                      <p:nvPr/>
                    </p:nvPicPr>
                    <p:blipFill>
                      <a:blip r:embed="rId4"/>
                      <a:srcRect/>
                      <a:stretch>
                        <a:fillRect/>
                      </a:stretch>
                    </p:blipFill>
                    <p:spPr bwMode="auto">
                      <a:xfrm>
                        <a:off x="908050" y="1392238"/>
                        <a:ext cx="1568450" cy="31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6"/>
          <p:cNvGraphicFramePr>
            <a:graphicFrameLocks noChangeAspect="1"/>
          </p:cNvGraphicFramePr>
          <p:nvPr>
            <p:extLst>
              <p:ext uri="{D42A27DB-BD31-4B8C-83A1-F6EECF244321}">
                <p14:modId xmlns:p14="http://schemas.microsoft.com/office/powerpoint/2010/main" val="2101841012"/>
              </p:ext>
            </p:extLst>
          </p:nvPr>
        </p:nvGraphicFramePr>
        <p:xfrm>
          <a:off x="1277938" y="5233988"/>
          <a:ext cx="1625600" cy="1101725"/>
        </p:xfrm>
        <a:graphic>
          <a:graphicData uri="http://schemas.openxmlformats.org/presentationml/2006/ole">
            <mc:AlternateContent xmlns:mc="http://schemas.openxmlformats.org/markup-compatibility/2006">
              <mc:Choice xmlns:v="urn:schemas-microsoft-com:vml" Requires="v">
                <p:oleObj spid="_x0000_s3571" name="Equation" r:id="rId5" imgW="990360" imgH="672840" progId="Equation.DSMT4">
                  <p:embed/>
                </p:oleObj>
              </mc:Choice>
              <mc:Fallback>
                <p:oleObj name="Equation" r:id="rId5" imgW="990360" imgH="672840" progId="Equation.DSMT4">
                  <p:embed/>
                  <p:pic>
                    <p:nvPicPr>
                      <p:cNvPr id="0" name=""/>
                      <p:cNvPicPr>
                        <a:picLocks noChangeAspect="1" noChangeArrowheads="1"/>
                      </p:cNvPicPr>
                      <p:nvPr/>
                    </p:nvPicPr>
                    <p:blipFill>
                      <a:blip r:embed="rId6"/>
                      <a:srcRect/>
                      <a:stretch>
                        <a:fillRect/>
                      </a:stretch>
                    </p:blipFill>
                    <p:spPr bwMode="auto">
                      <a:xfrm>
                        <a:off x="1277938" y="5233988"/>
                        <a:ext cx="1625600" cy="1101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7"/>
          <p:cNvGraphicFramePr>
            <a:graphicFrameLocks noChangeAspect="1"/>
          </p:cNvGraphicFramePr>
          <p:nvPr>
            <p:extLst>
              <p:ext uri="{D42A27DB-BD31-4B8C-83A1-F6EECF244321}">
                <p14:modId xmlns:p14="http://schemas.microsoft.com/office/powerpoint/2010/main" val="3309613106"/>
              </p:ext>
            </p:extLst>
          </p:nvPr>
        </p:nvGraphicFramePr>
        <p:xfrm>
          <a:off x="1081088" y="2227263"/>
          <a:ext cx="1668462" cy="939800"/>
        </p:xfrm>
        <a:graphic>
          <a:graphicData uri="http://schemas.openxmlformats.org/presentationml/2006/ole">
            <mc:AlternateContent xmlns:mc="http://schemas.openxmlformats.org/markup-compatibility/2006">
              <mc:Choice xmlns:v="urn:schemas-microsoft-com:vml" Requires="v">
                <p:oleObj spid="_x0000_s3572" name="Equation" r:id="rId7" imgW="1015920" imgH="571320" progId="Equation.DSMT4">
                  <p:embed/>
                </p:oleObj>
              </mc:Choice>
              <mc:Fallback>
                <p:oleObj name="Equation" r:id="rId7" imgW="1015920" imgH="571320" progId="Equation.DSMT4">
                  <p:embed/>
                  <p:pic>
                    <p:nvPicPr>
                      <p:cNvPr id="0" name=""/>
                      <p:cNvPicPr>
                        <a:picLocks noChangeAspect="1" noChangeArrowheads="1"/>
                      </p:cNvPicPr>
                      <p:nvPr/>
                    </p:nvPicPr>
                    <p:blipFill>
                      <a:blip r:embed="rId8"/>
                      <a:srcRect/>
                      <a:stretch>
                        <a:fillRect/>
                      </a:stretch>
                    </p:blipFill>
                    <p:spPr bwMode="auto">
                      <a:xfrm>
                        <a:off x="1081088" y="2227263"/>
                        <a:ext cx="1668462"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 name="Group 23"/>
          <p:cNvGrpSpPr>
            <a:grpSpLocks/>
          </p:cNvGrpSpPr>
          <p:nvPr/>
        </p:nvGrpSpPr>
        <p:grpSpPr bwMode="auto">
          <a:xfrm>
            <a:off x="2818954" y="1371600"/>
            <a:ext cx="2711450" cy="369888"/>
            <a:chOff x="1765" y="864"/>
            <a:chExt cx="1708" cy="233"/>
          </a:xfrm>
        </p:grpSpPr>
        <p:sp>
          <p:nvSpPr>
            <p:cNvPr id="8" name="Text Box 9"/>
            <p:cNvSpPr txBox="1">
              <a:spLocks noChangeArrowheads="1"/>
            </p:cNvSpPr>
            <p:nvPr/>
          </p:nvSpPr>
          <p:spPr bwMode="auto">
            <a:xfrm>
              <a:off x="2246" y="864"/>
              <a:ext cx="1227" cy="23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dirty="0">
                  <a:solidFill>
                    <a:srgbClr val="CC00CC"/>
                  </a:solidFill>
                </a:rPr>
                <a:t>Objective </a:t>
              </a:r>
              <a:r>
                <a:rPr lang="en-US" b="0" dirty="0" smtClean="0">
                  <a:solidFill>
                    <a:srgbClr val="CC00CC"/>
                  </a:solidFill>
                </a:rPr>
                <a:t>Function</a:t>
              </a:r>
              <a:endParaRPr lang="en-US" b="0" dirty="0">
                <a:solidFill>
                  <a:srgbClr val="CC00CC"/>
                </a:solidFill>
              </a:endParaRPr>
            </a:p>
          </p:txBody>
        </p:sp>
        <p:sp>
          <p:nvSpPr>
            <p:cNvPr id="9" name="Line 15"/>
            <p:cNvSpPr>
              <a:spLocks noChangeShapeType="1"/>
            </p:cNvSpPr>
            <p:nvPr/>
          </p:nvSpPr>
          <p:spPr bwMode="auto">
            <a:xfrm flipH="1">
              <a:off x="1765" y="1008"/>
              <a:ext cx="480" cy="0"/>
            </a:xfrm>
            <a:prstGeom prst="line">
              <a:avLst/>
            </a:prstGeom>
            <a:noFill/>
            <a:ln w="9525">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 name="Group 29"/>
          <p:cNvGrpSpPr>
            <a:grpSpLocks/>
          </p:cNvGrpSpPr>
          <p:nvPr/>
        </p:nvGrpSpPr>
        <p:grpSpPr bwMode="auto">
          <a:xfrm>
            <a:off x="2514600" y="5219700"/>
            <a:ext cx="3168650" cy="376238"/>
            <a:chOff x="1584" y="3288"/>
            <a:chExt cx="1996" cy="237"/>
          </a:xfrm>
        </p:grpSpPr>
        <p:sp>
          <p:nvSpPr>
            <p:cNvPr id="17" name="Text Box 14"/>
            <p:cNvSpPr txBox="1">
              <a:spLocks noChangeArrowheads="1"/>
            </p:cNvSpPr>
            <p:nvPr/>
          </p:nvSpPr>
          <p:spPr bwMode="auto">
            <a:xfrm>
              <a:off x="2246" y="3288"/>
              <a:ext cx="1334" cy="2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dirty="0"/>
                <a:t>Logical relationships</a:t>
              </a:r>
            </a:p>
          </p:txBody>
        </p:sp>
        <p:sp>
          <p:nvSpPr>
            <p:cNvPr id="18" name="Line 20"/>
            <p:cNvSpPr>
              <a:spLocks noChangeShapeType="1"/>
            </p:cNvSpPr>
            <p:nvPr/>
          </p:nvSpPr>
          <p:spPr bwMode="auto">
            <a:xfrm flipH="1">
              <a:off x="1584" y="3408"/>
              <a:ext cx="672" cy="0"/>
            </a:xfrm>
            <a:prstGeom prst="line">
              <a:avLst/>
            </a:prstGeom>
            <a:noFill/>
            <a:ln w="9525">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 name="29 Grupo"/>
          <p:cNvGrpSpPr/>
          <p:nvPr/>
        </p:nvGrpSpPr>
        <p:grpSpPr>
          <a:xfrm>
            <a:off x="2895600" y="2095500"/>
            <a:ext cx="5518150" cy="1104900"/>
            <a:chOff x="2895600" y="2095500"/>
            <a:chExt cx="5518150" cy="1104900"/>
          </a:xfrm>
        </p:grpSpPr>
        <p:grpSp>
          <p:nvGrpSpPr>
            <p:cNvPr id="10" name="Group 24"/>
            <p:cNvGrpSpPr>
              <a:grpSpLocks/>
            </p:cNvGrpSpPr>
            <p:nvPr/>
          </p:nvGrpSpPr>
          <p:grpSpPr bwMode="auto">
            <a:xfrm>
              <a:off x="3048000" y="2095500"/>
              <a:ext cx="5365750" cy="376238"/>
              <a:chOff x="1920" y="1320"/>
              <a:chExt cx="3380" cy="237"/>
            </a:xfrm>
          </p:grpSpPr>
          <p:sp>
            <p:nvSpPr>
              <p:cNvPr id="11" name="Text Box 10"/>
              <p:cNvSpPr txBox="1">
                <a:spLocks noChangeArrowheads="1"/>
              </p:cNvSpPr>
              <p:nvPr/>
            </p:nvSpPr>
            <p:spPr bwMode="auto">
              <a:xfrm>
                <a:off x="2246" y="1320"/>
                <a:ext cx="3054" cy="2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dirty="0"/>
                  <a:t>Implicit constraints common to all the alternatives </a:t>
                </a:r>
              </a:p>
            </p:txBody>
          </p:sp>
          <p:sp>
            <p:nvSpPr>
              <p:cNvPr id="12" name="Line 16"/>
              <p:cNvSpPr>
                <a:spLocks noChangeShapeType="1"/>
              </p:cNvSpPr>
              <p:nvPr/>
            </p:nvSpPr>
            <p:spPr bwMode="auto">
              <a:xfrm flipH="1">
                <a:off x="1920" y="1440"/>
                <a:ext cx="336" cy="0"/>
              </a:xfrm>
              <a:prstGeom prst="line">
                <a:avLst/>
              </a:prstGeom>
              <a:noFill/>
              <a:ln w="9525">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 name="Group 27"/>
            <p:cNvGrpSpPr>
              <a:grpSpLocks/>
            </p:cNvGrpSpPr>
            <p:nvPr/>
          </p:nvGrpSpPr>
          <p:grpSpPr bwMode="auto">
            <a:xfrm>
              <a:off x="2895600" y="2590800"/>
              <a:ext cx="5461000" cy="609600"/>
              <a:chOff x="1824" y="1632"/>
              <a:chExt cx="3440" cy="384"/>
            </a:xfrm>
          </p:grpSpPr>
          <p:sp>
            <p:nvSpPr>
              <p:cNvPr id="20" name="Text Box 11"/>
              <p:cNvSpPr txBox="1">
                <a:spLocks noChangeArrowheads="1"/>
              </p:cNvSpPr>
              <p:nvPr/>
            </p:nvSpPr>
            <p:spPr bwMode="auto">
              <a:xfrm>
                <a:off x="2246" y="1689"/>
                <a:ext cx="3018" cy="2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dirty="0"/>
                  <a:t>Explicit constraints common to all the alternatives</a:t>
                </a:r>
              </a:p>
            </p:txBody>
          </p:sp>
          <p:sp>
            <p:nvSpPr>
              <p:cNvPr id="21" name="Line 17"/>
              <p:cNvSpPr>
                <a:spLocks noChangeShapeType="1"/>
              </p:cNvSpPr>
              <p:nvPr/>
            </p:nvSpPr>
            <p:spPr bwMode="auto">
              <a:xfrm flipH="1">
                <a:off x="1920" y="1824"/>
                <a:ext cx="336" cy="0"/>
              </a:xfrm>
              <a:prstGeom prst="line">
                <a:avLst/>
              </a:prstGeom>
              <a:noFill/>
              <a:ln w="9525">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AutoShape 21"/>
              <p:cNvSpPr>
                <a:spLocks/>
              </p:cNvSpPr>
              <p:nvPr/>
            </p:nvSpPr>
            <p:spPr bwMode="auto">
              <a:xfrm>
                <a:off x="1824" y="1632"/>
                <a:ext cx="64" cy="384"/>
              </a:xfrm>
              <a:prstGeom prst="rightBrace">
                <a:avLst>
                  <a:gd name="adj1" fmla="val 50000"/>
                  <a:gd name="adj2" fmla="val 50000"/>
                </a:avLst>
              </a:prstGeom>
              <a:noFill/>
              <a:ln w="9525">
                <a:solidFill>
                  <a:srgbClr val="A5002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31" name="30 Grupo"/>
          <p:cNvGrpSpPr/>
          <p:nvPr/>
        </p:nvGrpSpPr>
        <p:grpSpPr>
          <a:xfrm>
            <a:off x="2895600" y="3505200"/>
            <a:ext cx="5254626" cy="1447800"/>
            <a:chOff x="2895600" y="3505200"/>
            <a:chExt cx="5254626" cy="1447800"/>
          </a:xfrm>
        </p:grpSpPr>
        <p:grpSp>
          <p:nvGrpSpPr>
            <p:cNvPr id="13" name="Group 26"/>
            <p:cNvGrpSpPr>
              <a:grpSpLocks/>
            </p:cNvGrpSpPr>
            <p:nvPr/>
          </p:nvGrpSpPr>
          <p:grpSpPr bwMode="auto">
            <a:xfrm>
              <a:off x="2895600" y="3505200"/>
              <a:ext cx="5254625" cy="428625"/>
              <a:chOff x="1824" y="2208"/>
              <a:chExt cx="3310" cy="270"/>
            </a:xfrm>
          </p:grpSpPr>
          <p:sp>
            <p:nvSpPr>
              <p:cNvPr id="14" name="Text Box 12"/>
              <p:cNvSpPr txBox="1">
                <a:spLocks noChangeArrowheads="1"/>
              </p:cNvSpPr>
              <p:nvPr/>
            </p:nvSpPr>
            <p:spPr bwMode="auto">
              <a:xfrm>
                <a:off x="2246" y="2208"/>
                <a:ext cx="2888" cy="2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dirty="0"/>
                  <a:t>Implicit constraints depending on the </a:t>
                </a:r>
                <a:r>
                  <a:rPr lang="en-US" b="0" dirty="0" err="1"/>
                  <a:t>boolen</a:t>
                </a:r>
                <a:r>
                  <a:rPr lang="en-US" b="0" dirty="0"/>
                  <a:t> </a:t>
                </a:r>
                <a:r>
                  <a:rPr lang="en-US" b="0" dirty="0" err="1"/>
                  <a:t>Y</a:t>
                </a:r>
                <a:r>
                  <a:rPr lang="en-US" b="0" baseline="-25000" dirty="0" err="1"/>
                  <a:t>ij</a:t>
                </a:r>
                <a:endParaRPr lang="en-US" b="0" baseline="-25000" dirty="0"/>
              </a:p>
            </p:txBody>
          </p:sp>
          <p:sp>
            <p:nvSpPr>
              <p:cNvPr id="15" name="Line 18"/>
              <p:cNvSpPr>
                <a:spLocks noChangeShapeType="1"/>
              </p:cNvSpPr>
              <p:nvPr/>
            </p:nvSpPr>
            <p:spPr bwMode="auto">
              <a:xfrm flipH="1">
                <a:off x="1824" y="2352"/>
                <a:ext cx="432" cy="126"/>
              </a:xfrm>
              <a:prstGeom prst="line">
                <a:avLst/>
              </a:prstGeom>
              <a:noFill/>
              <a:ln w="9525">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3" name="Group 28"/>
            <p:cNvGrpSpPr>
              <a:grpSpLocks/>
            </p:cNvGrpSpPr>
            <p:nvPr/>
          </p:nvGrpSpPr>
          <p:grpSpPr bwMode="auto">
            <a:xfrm>
              <a:off x="3040063" y="4343400"/>
              <a:ext cx="5110163" cy="609600"/>
              <a:chOff x="1915" y="2736"/>
              <a:chExt cx="3219" cy="384"/>
            </a:xfrm>
          </p:grpSpPr>
          <p:sp>
            <p:nvSpPr>
              <p:cNvPr id="24" name="Text Box 13"/>
              <p:cNvSpPr txBox="1">
                <a:spLocks noChangeArrowheads="1"/>
              </p:cNvSpPr>
              <p:nvPr/>
            </p:nvSpPr>
            <p:spPr bwMode="auto">
              <a:xfrm>
                <a:off x="2246" y="2793"/>
                <a:ext cx="2888" cy="2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t>Explicit constraints depending on the boolen Y</a:t>
                </a:r>
                <a:r>
                  <a:rPr lang="en-US" b="0" baseline="-25000"/>
                  <a:t>ij</a:t>
                </a:r>
              </a:p>
            </p:txBody>
          </p:sp>
          <p:sp>
            <p:nvSpPr>
              <p:cNvPr id="25" name="Line 19"/>
              <p:cNvSpPr>
                <a:spLocks noChangeShapeType="1"/>
              </p:cNvSpPr>
              <p:nvPr/>
            </p:nvSpPr>
            <p:spPr bwMode="auto">
              <a:xfrm flipH="1" flipV="1">
                <a:off x="2006" y="2928"/>
                <a:ext cx="240" cy="0"/>
              </a:xfrm>
              <a:prstGeom prst="line">
                <a:avLst/>
              </a:prstGeom>
              <a:noFill/>
              <a:ln w="9525">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AutoShape 22"/>
              <p:cNvSpPr>
                <a:spLocks/>
              </p:cNvSpPr>
              <p:nvPr/>
            </p:nvSpPr>
            <p:spPr bwMode="auto">
              <a:xfrm>
                <a:off x="1915" y="2736"/>
                <a:ext cx="64" cy="384"/>
              </a:xfrm>
              <a:prstGeom prst="rightBrace">
                <a:avLst>
                  <a:gd name="adj1" fmla="val 50000"/>
                  <a:gd name="adj2" fmla="val 50000"/>
                </a:avLst>
              </a:prstGeom>
              <a:noFill/>
              <a:ln w="9525">
                <a:solidFill>
                  <a:srgbClr val="A50021"/>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7" name="Text Box 7"/>
          <p:cNvSpPr txBox="1">
            <a:spLocks noChangeArrowheads="1"/>
          </p:cNvSpPr>
          <p:nvPr/>
        </p:nvSpPr>
        <p:spPr bwMode="auto">
          <a:xfrm>
            <a:off x="2504814" y="676433"/>
            <a:ext cx="38810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s-ES"/>
            </a:defPPr>
            <a:lvl1pPr>
              <a:defRPr b="1">
                <a:solidFill>
                  <a:srgbClr val="008080"/>
                </a:solidFill>
                <a:effectLst>
                  <a:outerShdw blurRad="38100" dist="38100" dir="2700000" algn="tl">
                    <a:srgbClr val="000000">
                      <a:alpha val="43137"/>
                    </a:srgbClr>
                  </a:outerShdw>
                </a:effectLst>
              </a:defRPr>
            </a:lvl1pPr>
          </a:lstStyle>
          <a:p>
            <a:r>
              <a:rPr lang="en-US" sz="2400" dirty="0" smtClean="0"/>
              <a:t>GDP with implicit constraints</a:t>
            </a:r>
            <a:endParaRPr lang="en-US" sz="2400" dirty="0"/>
          </a:p>
        </p:txBody>
      </p:sp>
      <p:graphicFrame>
        <p:nvGraphicFramePr>
          <p:cNvPr id="3" name="Object 5"/>
          <p:cNvGraphicFramePr>
            <a:graphicFrameLocks noChangeAspect="1"/>
          </p:cNvGraphicFramePr>
          <p:nvPr>
            <p:extLst>
              <p:ext uri="{D42A27DB-BD31-4B8C-83A1-F6EECF244321}">
                <p14:modId xmlns:p14="http://schemas.microsoft.com/office/powerpoint/2010/main" val="1153405871"/>
              </p:ext>
            </p:extLst>
          </p:nvPr>
        </p:nvGraphicFramePr>
        <p:xfrm>
          <a:off x="755576" y="3522513"/>
          <a:ext cx="3175000" cy="1490663"/>
        </p:xfrm>
        <a:graphic>
          <a:graphicData uri="http://schemas.openxmlformats.org/presentationml/2006/ole">
            <mc:AlternateContent xmlns:mc="http://schemas.openxmlformats.org/markup-compatibility/2006">
              <mc:Choice xmlns:v="urn:schemas-microsoft-com:vml" Requires="v">
                <p:oleObj spid="_x0000_s3573" name="Equation" r:id="rId9" imgW="1930320" imgH="901440" progId="Equation.DSMT4">
                  <p:embed/>
                </p:oleObj>
              </mc:Choice>
              <mc:Fallback>
                <p:oleObj name="Equation" r:id="rId9" imgW="1930320" imgH="901440" progId="Equation.DSMT4">
                  <p:embed/>
                  <p:pic>
                    <p:nvPicPr>
                      <p:cNvPr id="0" name=""/>
                      <p:cNvPicPr>
                        <a:picLocks noChangeAspect="1" noChangeArrowheads="1"/>
                      </p:cNvPicPr>
                      <p:nvPr/>
                    </p:nvPicPr>
                    <p:blipFill>
                      <a:blip r:embed="rId10"/>
                      <a:srcRect/>
                      <a:stretch>
                        <a:fillRect/>
                      </a:stretch>
                    </p:blipFill>
                    <p:spPr bwMode="auto">
                      <a:xfrm>
                        <a:off x="755576" y="3522513"/>
                        <a:ext cx="3175000" cy="1490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3982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1+#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1+#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1+#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2504814" y="676433"/>
            <a:ext cx="38810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s-ES"/>
            </a:defPPr>
            <a:lvl1pPr>
              <a:defRPr b="1">
                <a:solidFill>
                  <a:srgbClr val="008080"/>
                </a:solidFill>
                <a:effectLst>
                  <a:outerShdw blurRad="38100" dist="38100" dir="2700000" algn="tl">
                    <a:srgbClr val="000000">
                      <a:alpha val="43137"/>
                    </a:srgbClr>
                  </a:outerShdw>
                </a:effectLst>
              </a:defRPr>
            </a:lvl1pPr>
          </a:lstStyle>
          <a:p>
            <a:r>
              <a:rPr lang="en-US" sz="2400" dirty="0" smtClean="0"/>
              <a:t>GDP with implicit constraints</a:t>
            </a:r>
            <a:endParaRPr lang="en-US" sz="2400" dirty="0"/>
          </a:p>
        </p:txBody>
      </p:sp>
      <p:sp>
        <p:nvSpPr>
          <p:cNvPr id="7" name="Text Box 15"/>
          <p:cNvSpPr txBox="1">
            <a:spLocks noChangeArrowheads="1"/>
          </p:cNvSpPr>
          <p:nvPr/>
        </p:nvSpPr>
        <p:spPr bwMode="auto">
          <a:xfrm>
            <a:off x="4139953" y="1844824"/>
            <a:ext cx="439248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b="0" i="1" dirty="0" err="1">
                <a:solidFill>
                  <a:srgbClr val="CC0000"/>
                </a:solidFill>
              </a:rPr>
              <a:t>x</a:t>
            </a:r>
            <a:r>
              <a:rPr lang="en-US" b="0" i="1" baseline="-25000" dirty="0" err="1">
                <a:solidFill>
                  <a:srgbClr val="CC0000"/>
                </a:solidFill>
              </a:rPr>
              <a:t>I</a:t>
            </a:r>
            <a:r>
              <a:rPr lang="en-US" b="0" dirty="0"/>
              <a:t> </a:t>
            </a:r>
            <a:r>
              <a:rPr lang="en-US" b="0" dirty="0">
                <a:solidFill>
                  <a:srgbClr val="CC0000"/>
                </a:solidFill>
              </a:rPr>
              <a:t>Independent variables:</a:t>
            </a:r>
            <a:r>
              <a:rPr lang="en-US" b="0" dirty="0"/>
              <a:t> Specifications or degrees of freedom in the modular process simulator (or any other third party program). The user has a complete control over these variables.</a:t>
            </a:r>
          </a:p>
          <a:p>
            <a:pPr algn="just"/>
            <a:endParaRPr lang="en-US" b="0" dirty="0"/>
          </a:p>
          <a:p>
            <a:pPr algn="just"/>
            <a:r>
              <a:rPr lang="en-US" b="0" i="1" dirty="0" err="1">
                <a:solidFill>
                  <a:srgbClr val="FF9900"/>
                </a:solidFill>
              </a:rPr>
              <a:t>x</a:t>
            </a:r>
            <a:r>
              <a:rPr lang="en-US" b="0" i="1" baseline="-25000" dirty="0" err="1">
                <a:solidFill>
                  <a:srgbClr val="FF9900"/>
                </a:solidFill>
              </a:rPr>
              <a:t>D</a:t>
            </a:r>
            <a:r>
              <a:rPr lang="en-US" b="0" dirty="0">
                <a:solidFill>
                  <a:srgbClr val="FF9900"/>
                </a:solidFill>
              </a:rPr>
              <a:t> Dependent variables. </a:t>
            </a:r>
            <a:r>
              <a:rPr lang="en-US" b="0" dirty="0"/>
              <a:t>They can only be read. Their value depend on the </a:t>
            </a:r>
            <a:r>
              <a:rPr lang="en-US" b="0" i="1" dirty="0" err="1"/>
              <a:t>x</a:t>
            </a:r>
            <a:r>
              <a:rPr lang="en-US" b="0" i="1" baseline="-25000" dirty="0" err="1"/>
              <a:t>I</a:t>
            </a:r>
            <a:r>
              <a:rPr lang="en-US" b="0" dirty="0"/>
              <a:t> variables.</a:t>
            </a:r>
          </a:p>
          <a:p>
            <a:pPr algn="just"/>
            <a:endParaRPr lang="en-US" b="0" dirty="0"/>
          </a:p>
          <a:p>
            <a:pPr algn="just"/>
            <a:r>
              <a:rPr lang="en-US" b="0" i="1" dirty="0">
                <a:solidFill>
                  <a:srgbClr val="6600CC"/>
                </a:solidFill>
              </a:rPr>
              <a:t>u</a:t>
            </a:r>
            <a:r>
              <a:rPr lang="en-US" b="0" dirty="0">
                <a:solidFill>
                  <a:srgbClr val="6600CC"/>
                </a:solidFill>
              </a:rPr>
              <a:t> variables that must be fixed. </a:t>
            </a:r>
            <a:r>
              <a:rPr lang="en-US" b="0" dirty="0"/>
              <a:t>The user has only an indirect control of these variables (i.e. trays in a column).</a:t>
            </a:r>
          </a:p>
        </p:txBody>
      </p:sp>
      <p:graphicFrame>
        <p:nvGraphicFramePr>
          <p:cNvPr id="8" name="7 Objeto"/>
          <p:cNvGraphicFramePr>
            <a:graphicFrameLocks noChangeAspect="1"/>
          </p:cNvGraphicFramePr>
          <p:nvPr>
            <p:extLst>
              <p:ext uri="{D42A27DB-BD31-4B8C-83A1-F6EECF244321}">
                <p14:modId xmlns:p14="http://schemas.microsoft.com/office/powerpoint/2010/main" val="4112756451"/>
              </p:ext>
            </p:extLst>
          </p:nvPr>
        </p:nvGraphicFramePr>
        <p:xfrm>
          <a:off x="908050" y="1392238"/>
          <a:ext cx="1568450" cy="314325"/>
        </p:xfrm>
        <a:graphic>
          <a:graphicData uri="http://schemas.openxmlformats.org/presentationml/2006/ole">
            <mc:AlternateContent xmlns:mc="http://schemas.openxmlformats.org/markup-compatibility/2006">
              <mc:Choice xmlns:v="urn:schemas-microsoft-com:vml" Requires="v">
                <p:oleObj spid="_x0000_s6562" name="Equation" r:id="rId3" imgW="952200" imgH="190440" progId="Equation.DSMT4">
                  <p:embed/>
                </p:oleObj>
              </mc:Choice>
              <mc:Fallback>
                <p:oleObj name="Equation" r:id="rId3" imgW="952200" imgH="19044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050" y="1392238"/>
                        <a:ext cx="15684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8 Objeto"/>
          <p:cNvGraphicFramePr>
            <a:graphicFrameLocks noChangeAspect="1"/>
          </p:cNvGraphicFramePr>
          <p:nvPr>
            <p:extLst>
              <p:ext uri="{D42A27DB-BD31-4B8C-83A1-F6EECF244321}">
                <p14:modId xmlns:p14="http://schemas.microsoft.com/office/powerpoint/2010/main" val="3309613106"/>
              </p:ext>
            </p:extLst>
          </p:nvPr>
        </p:nvGraphicFramePr>
        <p:xfrm>
          <a:off x="1081088" y="2227263"/>
          <a:ext cx="1668462" cy="939800"/>
        </p:xfrm>
        <a:graphic>
          <a:graphicData uri="http://schemas.openxmlformats.org/presentationml/2006/ole">
            <mc:AlternateContent xmlns:mc="http://schemas.openxmlformats.org/markup-compatibility/2006">
              <mc:Choice xmlns:v="urn:schemas-microsoft-com:vml" Requires="v">
                <p:oleObj spid="_x0000_s6563" name="Equation" r:id="rId5" imgW="1015920" imgH="571320" progId="Equation.DSMT4">
                  <p:embed/>
                </p:oleObj>
              </mc:Choice>
              <mc:Fallback>
                <p:oleObj name="Equation" r:id="rId5" imgW="1015920" imgH="57132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088" y="2227263"/>
                        <a:ext cx="16684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9 Objeto"/>
          <p:cNvGraphicFramePr>
            <a:graphicFrameLocks noChangeAspect="1"/>
          </p:cNvGraphicFramePr>
          <p:nvPr>
            <p:extLst>
              <p:ext uri="{D42A27DB-BD31-4B8C-83A1-F6EECF244321}">
                <p14:modId xmlns:p14="http://schemas.microsoft.com/office/powerpoint/2010/main" val="2374095515"/>
              </p:ext>
            </p:extLst>
          </p:nvPr>
        </p:nvGraphicFramePr>
        <p:xfrm>
          <a:off x="755650" y="3522663"/>
          <a:ext cx="3175000" cy="1490662"/>
        </p:xfrm>
        <a:graphic>
          <a:graphicData uri="http://schemas.openxmlformats.org/presentationml/2006/ole">
            <mc:AlternateContent xmlns:mc="http://schemas.openxmlformats.org/markup-compatibility/2006">
              <mc:Choice xmlns:v="urn:schemas-microsoft-com:vml" Requires="v">
                <p:oleObj spid="_x0000_s6564" name="Equation" r:id="rId7" imgW="1930320" imgH="901440" progId="Equation.DSMT4">
                  <p:embed/>
                </p:oleObj>
              </mc:Choice>
              <mc:Fallback>
                <p:oleObj name="Equation" r:id="rId7" imgW="1930320" imgH="90144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650" y="3522663"/>
                        <a:ext cx="31750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10 Objeto"/>
          <p:cNvGraphicFramePr>
            <a:graphicFrameLocks noChangeAspect="1"/>
          </p:cNvGraphicFramePr>
          <p:nvPr>
            <p:extLst>
              <p:ext uri="{D42A27DB-BD31-4B8C-83A1-F6EECF244321}">
                <p14:modId xmlns:p14="http://schemas.microsoft.com/office/powerpoint/2010/main" val="2101841012"/>
              </p:ext>
            </p:extLst>
          </p:nvPr>
        </p:nvGraphicFramePr>
        <p:xfrm>
          <a:off x="1277938" y="5233988"/>
          <a:ext cx="1625600" cy="1101725"/>
        </p:xfrm>
        <a:graphic>
          <a:graphicData uri="http://schemas.openxmlformats.org/presentationml/2006/ole">
            <mc:AlternateContent xmlns:mc="http://schemas.openxmlformats.org/markup-compatibility/2006">
              <mc:Choice xmlns:v="urn:schemas-microsoft-com:vml" Requires="v">
                <p:oleObj spid="_x0000_s6565" name="Equation" r:id="rId9" imgW="990360" imgH="672840" progId="Equation.DSMT4">
                  <p:embed/>
                </p:oleObj>
              </mc:Choice>
              <mc:Fallback>
                <p:oleObj name="Equation" r:id="rId9" imgW="990360" imgH="672840" progId="Equation.DSMT4">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7938" y="5233988"/>
                        <a:ext cx="16256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885621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
          <p:cNvSpPr txBox="1">
            <a:spLocks noChangeArrowheads="1"/>
          </p:cNvSpPr>
          <p:nvPr/>
        </p:nvSpPr>
        <p:spPr bwMode="auto">
          <a:xfrm>
            <a:off x="2595919" y="676433"/>
            <a:ext cx="35398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s-ES"/>
            </a:defPPr>
            <a:lvl1pPr>
              <a:defRPr b="1">
                <a:solidFill>
                  <a:srgbClr val="008080"/>
                </a:solidFill>
                <a:effectLst>
                  <a:outerShdw blurRad="38100" dist="38100" dir="2700000" algn="tl">
                    <a:srgbClr val="000000">
                      <a:alpha val="43137"/>
                    </a:srgbClr>
                  </a:outerShdw>
                </a:effectLst>
              </a:defRPr>
            </a:lvl1pPr>
          </a:lstStyle>
          <a:p>
            <a:r>
              <a:rPr lang="en-US" sz="2400" dirty="0" smtClean="0"/>
              <a:t>GDP: Solution alternatives</a:t>
            </a:r>
            <a:endParaRPr lang="en-US" sz="2400" dirty="0"/>
          </a:p>
        </p:txBody>
      </p:sp>
      <p:sp>
        <p:nvSpPr>
          <p:cNvPr id="11" name="10 CuadroTexto"/>
          <p:cNvSpPr txBox="1"/>
          <p:nvPr/>
        </p:nvSpPr>
        <p:spPr>
          <a:xfrm>
            <a:off x="3901862" y="1496893"/>
            <a:ext cx="591829" cy="369332"/>
          </a:xfrm>
          <a:prstGeom prst="rect">
            <a:avLst/>
          </a:prstGeom>
          <a:noFill/>
          <a:ln>
            <a:solidFill>
              <a:schemeClr val="tx1"/>
            </a:solidFill>
          </a:ln>
          <a:effectLst>
            <a:outerShdw blurRad="50800" dist="38100" dir="5400000" algn="t" rotWithShape="0">
              <a:prstClr val="black">
                <a:alpha val="40000"/>
              </a:prstClr>
            </a:outerShdw>
          </a:effectLst>
        </p:spPr>
        <p:txBody>
          <a:bodyPr wrap="none" rtlCol="0">
            <a:spAutoFit/>
          </a:bodyPr>
          <a:lstStyle/>
          <a:p>
            <a:r>
              <a:rPr lang="en-US" dirty="0" smtClean="0"/>
              <a:t>GDP</a:t>
            </a:r>
            <a:endParaRPr lang="en-US" dirty="0"/>
          </a:p>
        </p:txBody>
      </p:sp>
      <p:grpSp>
        <p:nvGrpSpPr>
          <p:cNvPr id="9" name="8 Grupo"/>
          <p:cNvGrpSpPr/>
          <p:nvPr/>
        </p:nvGrpSpPr>
        <p:grpSpPr>
          <a:xfrm>
            <a:off x="1272379" y="1681559"/>
            <a:ext cx="2629483" cy="1113655"/>
            <a:chOff x="1272379" y="1681559"/>
            <a:chExt cx="2629483" cy="1113655"/>
          </a:xfrm>
        </p:grpSpPr>
        <p:sp>
          <p:nvSpPr>
            <p:cNvPr id="12" name="11 CuadroTexto"/>
            <p:cNvSpPr txBox="1"/>
            <p:nvPr/>
          </p:nvSpPr>
          <p:spPr>
            <a:xfrm>
              <a:off x="1272379" y="2148883"/>
              <a:ext cx="1332416" cy="646331"/>
            </a:xfrm>
            <a:prstGeom prst="rect">
              <a:avLst/>
            </a:prstGeom>
            <a:noFill/>
            <a:ln>
              <a:solidFill>
                <a:schemeClr val="tx1"/>
              </a:solidFill>
            </a:ln>
            <a:effectLst>
              <a:outerShdw blurRad="50800" dist="38100" dir="5400000" algn="t" rotWithShape="0">
                <a:prstClr val="black">
                  <a:alpha val="40000"/>
                </a:prstClr>
              </a:outerShdw>
            </a:effectLst>
          </p:spPr>
          <p:txBody>
            <a:bodyPr wrap="none" rtlCol="0">
              <a:spAutoFit/>
            </a:bodyPr>
            <a:lstStyle/>
            <a:p>
              <a:r>
                <a:rPr lang="en-US" dirty="0" smtClean="0">
                  <a:solidFill>
                    <a:srgbClr val="FF0000"/>
                  </a:solidFill>
                </a:rPr>
                <a:t>Logic Based </a:t>
              </a:r>
            </a:p>
            <a:p>
              <a:pPr algn="ctr"/>
              <a:r>
                <a:rPr lang="en-US" dirty="0" smtClean="0">
                  <a:solidFill>
                    <a:srgbClr val="FF0000"/>
                  </a:solidFill>
                </a:rPr>
                <a:t>Methods</a:t>
              </a:r>
              <a:endParaRPr lang="en-US" dirty="0">
                <a:solidFill>
                  <a:srgbClr val="FF0000"/>
                </a:solidFill>
              </a:endParaRPr>
            </a:p>
          </p:txBody>
        </p:sp>
        <p:cxnSp>
          <p:nvCxnSpPr>
            <p:cNvPr id="22" name="21 Conector recto de flecha"/>
            <p:cNvCxnSpPr>
              <a:stCxn id="11" idx="1"/>
              <a:endCxn id="12" idx="0"/>
            </p:cNvCxnSpPr>
            <p:nvPr/>
          </p:nvCxnSpPr>
          <p:spPr>
            <a:xfrm flipH="1">
              <a:off x="1938587" y="1681559"/>
              <a:ext cx="1963275" cy="46732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4493691" y="1681559"/>
            <a:ext cx="2776071" cy="1082218"/>
            <a:chOff x="4493691" y="1681559"/>
            <a:chExt cx="2776071" cy="1082218"/>
          </a:xfrm>
        </p:grpSpPr>
        <p:sp>
          <p:nvSpPr>
            <p:cNvPr id="13" name="12 CuadroTexto"/>
            <p:cNvSpPr txBox="1"/>
            <p:nvPr/>
          </p:nvSpPr>
          <p:spPr>
            <a:xfrm>
              <a:off x="5469562" y="2117446"/>
              <a:ext cx="1800200" cy="646331"/>
            </a:xfrm>
            <a:prstGeom prst="rect">
              <a:avLst/>
            </a:prstGeom>
            <a:no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dirty="0" smtClean="0">
                  <a:solidFill>
                    <a:srgbClr val="003399"/>
                  </a:solidFill>
                </a:rPr>
                <a:t>MINLP </a:t>
              </a:r>
            </a:p>
            <a:p>
              <a:pPr algn="ctr"/>
              <a:r>
                <a:rPr lang="en-US" dirty="0" smtClean="0">
                  <a:solidFill>
                    <a:srgbClr val="003399"/>
                  </a:solidFill>
                </a:rPr>
                <a:t>Reformulation</a:t>
              </a:r>
            </a:p>
          </p:txBody>
        </p:sp>
        <p:cxnSp>
          <p:nvCxnSpPr>
            <p:cNvPr id="24" name="23 Conector recto de flecha"/>
            <p:cNvCxnSpPr>
              <a:stCxn id="11" idx="3"/>
              <a:endCxn id="13" idx="0"/>
            </p:cNvCxnSpPr>
            <p:nvPr/>
          </p:nvCxnSpPr>
          <p:spPr>
            <a:xfrm>
              <a:off x="4493691" y="1681559"/>
              <a:ext cx="1875971" cy="43588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 name="7 Grupo"/>
          <p:cNvGrpSpPr/>
          <p:nvPr/>
        </p:nvGrpSpPr>
        <p:grpSpPr>
          <a:xfrm>
            <a:off x="6369662" y="2763777"/>
            <a:ext cx="2453984" cy="1250579"/>
            <a:chOff x="6369662" y="2763777"/>
            <a:chExt cx="2453984" cy="1250579"/>
          </a:xfrm>
        </p:grpSpPr>
        <p:sp>
          <p:nvSpPr>
            <p:cNvPr id="17" name="16 CuadroTexto"/>
            <p:cNvSpPr txBox="1"/>
            <p:nvPr/>
          </p:nvSpPr>
          <p:spPr>
            <a:xfrm>
              <a:off x="6732240" y="3645024"/>
              <a:ext cx="2091406" cy="369332"/>
            </a:xfrm>
            <a:prstGeom prst="rect">
              <a:avLst/>
            </a:prstGeom>
            <a:noFill/>
            <a:ln>
              <a:solidFill>
                <a:schemeClr val="tx1"/>
              </a:solidFill>
            </a:ln>
            <a:effectLst>
              <a:outerShdw blurRad="50800" dist="38100" dir="5400000" algn="t" rotWithShape="0">
                <a:prstClr val="black">
                  <a:alpha val="40000"/>
                </a:prstClr>
              </a:outerShdw>
            </a:effectLst>
          </p:spPr>
          <p:txBody>
            <a:bodyPr wrap="none" rtlCol="0">
              <a:spAutoFit/>
            </a:bodyPr>
            <a:lstStyle>
              <a:defPPr>
                <a:defRPr lang="es-ES"/>
              </a:defPPr>
            </a:lstStyle>
            <a:p>
              <a:r>
                <a:rPr lang="en-US" dirty="0">
                  <a:solidFill>
                    <a:srgbClr val="003399"/>
                  </a:solidFill>
                </a:rPr>
                <a:t>Big-M reformulation</a:t>
              </a:r>
            </a:p>
          </p:txBody>
        </p:sp>
        <p:cxnSp>
          <p:nvCxnSpPr>
            <p:cNvPr id="34" name="33 Conector recto de flecha"/>
            <p:cNvCxnSpPr>
              <a:stCxn id="13" idx="2"/>
              <a:endCxn id="17" idx="0"/>
            </p:cNvCxnSpPr>
            <p:nvPr/>
          </p:nvCxnSpPr>
          <p:spPr>
            <a:xfrm>
              <a:off x="6369662" y="2763777"/>
              <a:ext cx="1408281" cy="88124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 name="1 CuadroTexto"/>
          <p:cNvSpPr txBox="1"/>
          <p:nvPr/>
        </p:nvSpPr>
        <p:spPr>
          <a:xfrm>
            <a:off x="7380312" y="2255945"/>
            <a:ext cx="1609287" cy="369332"/>
          </a:xfrm>
          <a:prstGeom prst="rect">
            <a:avLst/>
          </a:prstGeom>
          <a:noFill/>
        </p:spPr>
        <p:txBody>
          <a:bodyPr wrap="none" rtlCol="0">
            <a:spAutoFit/>
          </a:bodyPr>
          <a:lstStyle/>
          <a:p>
            <a:r>
              <a:rPr lang="en-US" dirty="0" smtClean="0">
                <a:solidFill>
                  <a:srgbClr val="CC00CC"/>
                </a:solidFill>
              </a:rPr>
              <a:t>Key: Relaxation</a:t>
            </a:r>
            <a:endParaRPr lang="en-US" dirty="0">
              <a:solidFill>
                <a:srgbClr val="CC00CC"/>
              </a:solidFill>
            </a:endParaRPr>
          </a:p>
        </p:txBody>
      </p:sp>
      <p:grpSp>
        <p:nvGrpSpPr>
          <p:cNvPr id="25" name="24 Grupo"/>
          <p:cNvGrpSpPr/>
          <p:nvPr/>
        </p:nvGrpSpPr>
        <p:grpSpPr>
          <a:xfrm>
            <a:off x="121408" y="2795214"/>
            <a:ext cx="1827744" cy="1630864"/>
            <a:chOff x="121408" y="2795214"/>
            <a:chExt cx="1827744" cy="1630864"/>
          </a:xfrm>
        </p:grpSpPr>
        <p:grpSp>
          <p:nvGrpSpPr>
            <p:cNvPr id="20" name="19 Grupo"/>
            <p:cNvGrpSpPr/>
            <p:nvPr/>
          </p:nvGrpSpPr>
          <p:grpSpPr>
            <a:xfrm>
              <a:off x="192710" y="2795214"/>
              <a:ext cx="1745877" cy="1219142"/>
              <a:chOff x="192710" y="2795214"/>
              <a:chExt cx="1745877" cy="1219142"/>
            </a:xfrm>
          </p:grpSpPr>
          <p:sp>
            <p:nvSpPr>
              <p:cNvPr id="14" name="13 CuadroTexto"/>
              <p:cNvSpPr txBox="1"/>
              <p:nvPr/>
            </p:nvSpPr>
            <p:spPr>
              <a:xfrm>
                <a:off x="192710" y="3645024"/>
                <a:ext cx="1614609" cy="369332"/>
              </a:xfrm>
              <a:prstGeom prst="rect">
                <a:avLst/>
              </a:prstGeom>
              <a:noFill/>
              <a:ln>
                <a:solidFill>
                  <a:schemeClr val="tx1"/>
                </a:solidFill>
              </a:ln>
              <a:effectLst>
                <a:outerShdw blurRad="50800" dist="38100" dir="5400000" algn="t" rotWithShape="0">
                  <a:prstClr val="black">
                    <a:alpha val="40000"/>
                  </a:prstClr>
                </a:outerShdw>
              </a:effectLst>
            </p:spPr>
            <p:txBody>
              <a:bodyPr wrap="none" rtlCol="0">
                <a:spAutoFit/>
              </a:bodyPr>
              <a:lstStyle>
                <a:defPPr>
                  <a:defRPr lang="es-ES"/>
                </a:defPPr>
              </a:lstStyle>
              <a:p>
                <a:r>
                  <a:rPr lang="en-US" dirty="0">
                    <a:solidFill>
                      <a:srgbClr val="FF0000"/>
                    </a:solidFill>
                  </a:rPr>
                  <a:t>Brand &amp; Bound</a:t>
                </a:r>
              </a:p>
            </p:txBody>
          </p:sp>
          <p:cxnSp>
            <p:nvCxnSpPr>
              <p:cNvPr id="28" name="27 Conector recto de flecha"/>
              <p:cNvCxnSpPr>
                <a:stCxn id="12" idx="2"/>
                <a:endCxn id="14" idx="0"/>
              </p:cNvCxnSpPr>
              <p:nvPr/>
            </p:nvCxnSpPr>
            <p:spPr>
              <a:xfrm flipH="1">
                <a:off x="1000015" y="2795214"/>
                <a:ext cx="938572" cy="84981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 name="2 CuadroTexto"/>
            <p:cNvSpPr txBox="1"/>
            <p:nvPr/>
          </p:nvSpPr>
          <p:spPr>
            <a:xfrm>
              <a:off x="121408" y="4149079"/>
              <a:ext cx="1827744" cy="276999"/>
            </a:xfrm>
            <a:prstGeom prst="rect">
              <a:avLst/>
            </a:prstGeom>
            <a:noFill/>
          </p:spPr>
          <p:txBody>
            <a:bodyPr wrap="none" rtlCol="0">
              <a:spAutoFit/>
            </a:bodyPr>
            <a:lstStyle/>
            <a:p>
              <a:r>
                <a:rPr lang="en-US" sz="1200" i="1" dirty="0" smtClean="0">
                  <a:solidFill>
                    <a:srgbClr val="006666"/>
                  </a:solidFill>
                </a:rPr>
                <a:t>( </a:t>
              </a:r>
              <a:r>
                <a:rPr lang="en-US" sz="1200" i="1" dirty="0" smtClean="0">
                  <a:solidFill>
                    <a:srgbClr val="7030A0"/>
                  </a:solidFill>
                </a:rPr>
                <a:t>Lee &amp; Grossmann, 2000 </a:t>
              </a:r>
              <a:r>
                <a:rPr lang="en-US" sz="1200" i="1" dirty="0" smtClean="0">
                  <a:solidFill>
                    <a:srgbClr val="006666"/>
                  </a:solidFill>
                </a:rPr>
                <a:t>)</a:t>
              </a:r>
              <a:endParaRPr lang="en-US" sz="1200" i="1" dirty="0">
                <a:solidFill>
                  <a:srgbClr val="006666"/>
                </a:solidFill>
              </a:endParaRPr>
            </a:p>
          </p:txBody>
        </p:sp>
      </p:grpSp>
      <p:grpSp>
        <p:nvGrpSpPr>
          <p:cNvPr id="26" name="25 Grupo"/>
          <p:cNvGrpSpPr/>
          <p:nvPr/>
        </p:nvGrpSpPr>
        <p:grpSpPr>
          <a:xfrm>
            <a:off x="1938587" y="2795214"/>
            <a:ext cx="2012681" cy="2515285"/>
            <a:chOff x="1938587" y="2795214"/>
            <a:chExt cx="2012681" cy="2515285"/>
          </a:xfrm>
        </p:grpSpPr>
        <p:grpSp>
          <p:nvGrpSpPr>
            <p:cNvPr id="21" name="20 Grupo"/>
            <p:cNvGrpSpPr/>
            <p:nvPr/>
          </p:nvGrpSpPr>
          <p:grpSpPr>
            <a:xfrm>
              <a:off x="1938587" y="2795214"/>
              <a:ext cx="1735875" cy="1219142"/>
              <a:chOff x="1938587" y="2795214"/>
              <a:chExt cx="1735875" cy="1219142"/>
            </a:xfrm>
          </p:grpSpPr>
          <p:sp>
            <p:nvSpPr>
              <p:cNvPr id="15" name="14 CuadroTexto"/>
              <p:cNvSpPr txBox="1"/>
              <p:nvPr/>
            </p:nvSpPr>
            <p:spPr>
              <a:xfrm>
                <a:off x="2069856" y="3645024"/>
                <a:ext cx="1604606" cy="369332"/>
              </a:xfrm>
              <a:prstGeom prst="rect">
                <a:avLst/>
              </a:prstGeom>
              <a:noFill/>
              <a:ln>
                <a:solidFill>
                  <a:schemeClr val="tx1"/>
                </a:solidFill>
              </a:ln>
              <a:effectLst>
                <a:outerShdw blurRad="50800" dist="38100" dir="5400000" algn="t" rotWithShape="0">
                  <a:prstClr val="black">
                    <a:alpha val="40000"/>
                  </a:prstClr>
                </a:outerShdw>
              </a:effectLst>
            </p:spPr>
            <p:txBody>
              <a:bodyPr wrap="none" rtlCol="0">
                <a:spAutoFit/>
              </a:bodyPr>
              <a:lstStyle>
                <a:defPPr>
                  <a:defRPr lang="es-ES"/>
                </a:defPPr>
              </a:lstStyle>
              <a:p>
                <a:r>
                  <a:rPr lang="en-US" dirty="0">
                    <a:solidFill>
                      <a:srgbClr val="FF0000"/>
                    </a:solidFill>
                  </a:rPr>
                  <a:t>Decomposition</a:t>
                </a:r>
              </a:p>
            </p:txBody>
          </p:sp>
          <p:cxnSp>
            <p:nvCxnSpPr>
              <p:cNvPr id="30" name="29 Conector recto de flecha"/>
              <p:cNvCxnSpPr>
                <a:stCxn id="12" idx="2"/>
                <a:endCxn id="15" idx="0"/>
              </p:cNvCxnSpPr>
              <p:nvPr/>
            </p:nvCxnSpPr>
            <p:spPr>
              <a:xfrm>
                <a:off x="1938587" y="2795214"/>
                <a:ext cx="933572" cy="84981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8" name="17 CuadroTexto"/>
            <p:cNvSpPr txBox="1"/>
            <p:nvPr/>
          </p:nvSpPr>
          <p:spPr>
            <a:xfrm>
              <a:off x="1943667" y="4110170"/>
              <a:ext cx="2007601" cy="1200329"/>
            </a:xfrm>
            <a:prstGeom prst="rect">
              <a:avLst/>
            </a:prstGeom>
            <a:noFill/>
          </p:spPr>
          <p:txBody>
            <a:bodyPr wrap="none" rtlCol="0">
              <a:spAutoFit/>
            </a:bodyPr>
            <a:lstStyle/>
            <a:p>
              <a:pPr algn="ctr"/>
              <a:r>
                <a:rPr lang="en-US" sz="1200" i="1" dirty="0" smtClean="0">
                  <a:solidFill>
                    <a:srgbClr val="006666"/>
                  </a:solidFill>
                </a:rPr>
                <a:t>Outer Approximation  and</a:t>
              </a:r>
            </a:p>
            <a:p>
              <a:pPr algn="ctr"/>
              <a:r>
                <a:rPr lang="en-US" sz="1200" i="1" dirty="0" smtClean="0">
                  <a:solidFill>
                    <a:srgbClr val="006666"/>
                  </a:solidFill>
                </a:rPr>
                <a:t>G. Benders Decomposition</a:t>
              </a:r>
            </a:p>
            <a:p>
              <a:pPr algn="ctr"/>
              <a:r>
                <a:rPr lang="en-US" sz="1200" i="1" dirty="0" smtClean="0">
                  <a:solidFill>
                    <a:srgbClr val="006666"/>
                  </a:solidFill>
                </a:rPr>
                <a:t>(</a:t>
              </a:r>
              <a:r>
                <a:rPr lang="en-US" sz="1200" i="1" dirty="0" err="1" smtClean="0">
                  <a:solidFill>
                    <a:srgbClr val="7030A0"/>
                  </a:solidFill>
                </a:rPr>
                <a:t>Turkay</a:t>
              </a:r>
              <a:r>
                <a:rPr lang="en-US" sz="1200" i="1" dirty="0" smtClean="0">
                  <a:solidFill>
                    <a:srgbClr val="7030A0"/>
                  </a:solidFill>
                </a:rPr>
                <a:t> &amp; Grossmann, 1997</a:t>
              </a:r>
              <a:r>
                <a:rPr lang="en-US" sz="1200" i="1" dirty="0" smtClean="0">
                  <a:solidFill>
                    <a:srgbClr val="006666"/>
                  </a:solidFill>
                </a:rPr>
                <a:t>)</a:t>
              </a:r>
            </a:p>
            <a:p>
              <a:pPr algn="ctr"/>
              <a:r>
                <a:rPr lang="en-US" sz="1200" i="1" dirty="0" smtClean="0">
                  <a:solidFill>
                    <a:srgbClr val="006666"/>
                  </a:solidFill>
                </a:rPr>
                <a:t>Logic LP-NLP-BB</a:t>
              </a:r>
            </a:p>
            <a:p>
              <a:pPr algn="ctr"/>
              <a:r>
                <a:rPr lang="en-US" sz="1200" i="1" dirty="0" smtClean="0">
                  <a:solidFill>
                    <a:srgbClr val="006666"/>
                  </a:solidFill>
                </a:rPr>
                <a:t>Modeling and Decomposition</a:t>
              </a:r>
            </a:p>
            <a:p>
              <a:pPr algn="ctr"/>
              <a:r>
                <a:rPr lang="en-US" sz="1200" i="1" dirty="0" smtClean="0">
                  <a:solidFill>
                    <a:srgbClr val="006666"/>
                  </a:solidFill>
                </a:rPr>
                <a:t>( </a:t>
              </a:r>
              <a:r>
                <a:rPr lang="en-US" sz="1200" i="1" dirty="0" err="1" smtClean="0">
                  <a:solidFill>
                    <a:srgbClr val="7030A0"/>
                  </a:solidFill>
                </a:rPr>
                <a:t>Kocis</a:t>
              </a:r>
              <a:r>
                <a:rPr lang="en-US" sz="1200" i="1" dirty="0" smtClean="0">
                  <a:solidFill>
                    <a:srgbClr val="7030A0"/>
                  </a:solidFill>
                </a:rPr>
                <a:t> &amp; Grossmann, 1989</a:t>
              </a:r>
              <a:r>
                <a:rPr lang="en-US" sz="1200" i="1" dirty="0" smtClean="0">
                  <a:solidFill>
                    <a:srgbClr val="006666"/>
                  </a:solidFill>
                </a:rPr>
                <a:t>) </a:t>
              </a:r>
              <a:endParaRPr lang="en-US" sz="1200" i="1" dirty="0">
                <a:solidFill>
                  <a:srgbClr val="006666"/>
                </a:solidFill>
              </a:endParaRPr>
            </a:p>
          </p:txBody>
        </p:sp>
      </p:grpSp>
      <p:grpSp>
        <p:nvGrpSpPr>
          <p:cNvPr id="27" name="26 Grupo"/>
          <p:cNvGrpSpPr/>
          <p:nvPr/>
        </p:nvGrpSpPr>
        <p:grpSpPr>
          <a:xfrm>
            <a:off x="4610778" y="2763777"/>
            <a:ext cx="1758884" cy="1808058"/>
            <a:chOff x="4610778" y="2763777"/>
            <a:chExt cx="1758884" cy="1808058"/>
          </a:xfrm>
        </p:grpSpPr>
        <p:grpSp>
          <p:nvGrpSpPr>
            <p:cNvPr id="7" name="6 Grupo"/>
            <p:cNvGrpSpPr/>
            <p:nvPr/>
          </p:nvGrpSpPr>
          <p:grpSpPr>
            <a:xfrm>
              <a:off x="4721091" y="2763777"/>
              <a:ext cx="1648571" cy="1250579"/>
              <a:chOff x="4721091" y="2763777"/>
              <a:chExt cx="1648571" cy="1250579"/>
            </a:xfrm>
          </p:grpSpPr>
          <p:sp>
            <p:nvSpPr>
              <p:cNvPr id="16" name="15 CuadroTexto"/>
              <p:cNvSpPr txBox="1"/>
              <p:nvPr/>
            </p:nvSpPr>
            <p:spPr>
              <a:xfrm>
                <a:off x="4721091" y="3645024"/>
                <a:ext cx="1285993" cy="369332"/>
              </a:xfrm>
              <a:prstGeom prst="rect">
                <a:avLst/>
              </a:prstGeom>
              <a:noFill/>
              <a:ln>
                <a:solidFill>
                  <a:schemeClr val="tx1"/>
                </a:solidFill>
              </a:ln>
              <a:effectLst>
                <a:outerShdw blurRad="50800" dist="38100" dir="5400000" algn="t" rotWithShape="0">
                  <a:prstClr val="black">
                    <a:alpha val="40000"/>
                  </a:prstClr>
                </a:outerShdw>
              </a:effectLst>
            </p:spPr>
            <p:txBody>
              <a:bodyPr wrap="none" rtlCol="0">
                <a:spAutoFit/>
              </a:bodyPr>
              <a:lstStyle>
                <a:defPPr>
                  <a:defRPr lang="es-ES"/>
                </a:defPPr>
              </a:lstStyle>
              <a:p>
                <a:r>
                  <a:rPr lang="en-US" dirty="0">
                    <a:solidFill>
                      <a:srgbClr val="003399"/>
                    </a:solidFill>
                  </a:rPr>
                  <a:t>Convex Hull</a:t>
                </a:r>
              </a:p>
            </p:txBody>
          </p:sp>
          <p:cxnSp>
            <p:nvCxnSpPr>
              <p:cNvPr id="32" name="31 Conector recto de flecha"/>
              <p:cNvCxnSpPr>
                <a:stCxn id="13" idx="2"/>
                <a:endCxn id="16" idx="0"/>
              </p:cNvCxnSpPr>
              <p:nvPr/>
            </p:nvCxnSpPr>
            <p:spPr>
              <a:xfrm flipH="1">
                <a:off x="5364088" y="2763777"/>
                <a:ext cx="1005574" cy="88124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9" name="18 CuadroTexto"/>
            <p:cNvSpPr txBox="1"/>
            <p:nvPr/>
          </p:nvSpPr>
          <p:spPr>
            <a:xfrm>
              <a:off x="4610778" y="4110170"/>
              <a:ext cx="1641796" cy="461665"/>
            </a:xfrm>
            <a:prstGeom prst="rect">
              <a:avLst/>
            </a:prstGeom>
            <a:noFill/>
          </p:spPr>
          <p:txBody>
            <a:bodyPr wrap="none" rtlCol="0">
              <a:spAutoFit/>
            </a:bodyPr>
            <a:lstStyle/>
            <a:p>
              <a:pPr algn="ctr"/>
              <a:r>
                <a:rPr lang="en-US" sz="1200" i="1" dirty="0" smtClean="0">
                  <a:solidFill>
                    <a:srgbClr val="006666"/>
                  </a:solidFill>
                </a:rPr>
                <a:t>Cutting Plane </a:t>
              </a:r>
            </a:p>
            <a:p>
              <a:pPr algn="ctr"/>
              <a:r>
                <a:rPr lang="en-US" sz="1200" i="1" dirty="0" smtClean="0">
                  <a:solidFill>
                    <a:srgbClr val="006666"/>
                  </a:solidFill>
                </a:rPr>
                <a:t>(</a:t>
              </a:r>
              <a:r>
                <a:rPr lang="en-US" sz="1200" i="1" dirty="0" err="1" smtClean="0">
                  <a:solidFill>
                    <a:srgbClr val="7030A0"/>
                  </a:solidFill>
                </a:rPr>
                <a:t>Sawaya</a:t>
              </a:r>
              <a:r>
                <a:rPr lang="en-US" sz="1200" i="1" dirty="0" smtClean="0">
                  <a:solidFill>
                    <a:srgbClr val="7030A0"/>
                  </a:solidFill>
                </a:rPr>
                <a:t> &amp; Grossmann</a:t>
              </a:r>
              <a:r>
                <a:rPr lang="en-US" sz="1200" i="1" dirty="0" smtClean="0">
                  <a:solidFill>
                    <a:srgbClr val="006666"/>
                  </a:solidFill>
                </a:rPr>
                <a:t>)</a:t>
              </a:r>
            </a:p>
          </p:txBody>
        </p:sp>
      </p:grpSp>
      <p:grpSp>
        <p:nvGrpSpPr>
          <p:cNvPr id="29" name="28 Grupo"/>
          <p:cNvGrpSpPr/>
          <p:nvPr/>
        </p:nvGrpSpPr>
        <p:grpSpPr>
          <a:xfrm>
            <a:off x="3995936" y="4653136"/>
            <a:ext cx="4993663" cy="1560369"/>
            <a:chOff x="3995936" y="4653136"/>
            <a:chExt cx="4993663" cy="1560369"/>
          </a:xfrm>
        </p:grpSpPr>
        <p:sp>
          <p:nvSpPr>
            <p:cNvPr id="5" name="4 Cerrar llave"/>
            <p:cNvSpPr/>
            <p:nvPr/>
          </p:nvSpPr>
          <p:spPr>
            <a:xfrm rot="5400000">
              <a:off x="6588224" y="2744960"/>
              <a:ext cx="288031" cy="4104384"/>
            </a:xfrm>
            <a:prstGeom prst="rightBrace">
              <a:avLst>
                <a:gd name="adj1" fmla="val 106598"/>
                <a:gd name="adj2" fmla="val 4794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22 CuadroTexto"/>
            <p:cNvSpPr txBox="1"/>
            <p:nvPr/>
          </p:nvSpPr>
          <p:spPr>
            <a:xfrm>
              <a:off x="3995936" y="5013176"/>
              <a:ext cx="4993663" cy="1200329"/>
            </a:xfrm>
            <a:prstGeom prst="rect">
              <a:avLst/>
            </a:prstGeom>
            <a:solidFill>
              <a:schemeClr val="bg1"/>
            </a:solidFill>
          </p:spPr>
          <p:txBody>
            <a:bodyPr wrap="square" rtlCol="0">
              <a:spAutoFit/>
            </a:bodyPr>
            <a:lstStyle/>
            <a:p>
              <a:pPr algn="just"/>
              <a:r>
                <a:rPr lang="en-US" sz="1200" i="1" dirty="0" smtClean="0">
                  <a:solidFill>
                    <a:srgbClr val="006666"/>
                  </a:solidFill>
                </a:rPr>
                <a:t>Outer Approximation </a:t>
              </a:r>
              <a:r>
                <a:rPr lang="en-US" sz="1200" i="1" dirty="0" smtClean="0">
                  <a:solidFill>
                    <a:srgbClr val="7030A0"/>
                  </a:solidFill>
                </a:rPr>
                <a:t>(Duran &amp; Grossmann, 1986;  </a:t>
              </a:r>
              <a:r>
                <a:rPr lang="en-US" sz="1200" i="1" dirty="0" err="1" smtClean="0">
                  <a:solidFill>
                    <a:srgbClr val="7030A0"/>
                  </a:solidFill>
                </a:rPr>
                <a:t>Kocis</a:t>
              </a:r>
              <a:r>
                <a:rPr lang="en-US" sz="1200" i="1" dirty="0" smtClean="0">
                  <a:solidFill>
                    <a:srgbClr val="7030A0"/>
                  </a:solidFill>
                </a:rPr>
                <a:t> &amp; Grossmann ,1987;  </a:t>
              </a:r>
              <a:r>
                <a:rPr lang="en-US" sz="1200" i="1" dirty="0" err="1" smtClean="0">
                  <a:solidFill>
                    <a:srgbClr val="7030A0"/>
                  </a:solidFill>
                </a:rPr>
                <a:t>Viswanatan</a:t>
              </a:r>
              <a:r>
                <a:rPr lang="en-US" sz="1200" i="1" dirty="0" smtClean="0">
                  <a:solidFill>
                    <a:srgbClr val="7030A0"/>
                  </a:solidFill>
                </a:rPr>
                <a:t> &amp; Grossmann, 1990</a:t>
              </a:r>
              <a:r>
                <a:rPr lang="en-US" sz="1200" i="1" dirty="0" smtClean="0">
                  <a:solidFill>
                    <a:srgbClr val="006666"/>
                  </a:solidFill>
                </a:rPr>
                <a:t> ; </a:t>
              </a:r>
              <a:r>
                <a:rPr lang="en-US" sz="1200" i="1" dirty="0" smtClean="0">
                  <a:solidFill>
                    <a:srgbClr val="7030A0"/>
                  </a:solidFill>
                </a:rPr>
                <a:t>Fletcher &amp; </a:t>
              </a:r>
              <a:r>
                <a:rPr lang="en-US" sz="1200" i="1" dirty="0" err="1" smtClean="0">
                  <a:solidFill>
                    <a:srgbClr val="7030A0"/>
                  </a:solidFill>
                </a:rPr>
                <a:t>Leyffer</a:t>
              </a:r>
              <a:r>
                <a:rPr lang="en-US" sz="1200" i="1" dirty="0" smtClean="0">
                  <a:solidFill>
                    <a:srgbClr val="7030A0"/>
                  </a:solidFill>
                </a:rPr>
                <a:t>, 1994</a:t>
              </a:r>
              <a:r>
                <a:rPr lang="en-US" sz="1200" i="1" dirty="0" smtClean="0">
                  <a:solidFill>
                    <a:srgbClr val="006666"/>
                  </a:solidFill>
                </a:rPr>
                <a:t>) </a:t>
              </a:r>
            </a:p>
            <a:p>
              <a:pPr algn="just"/>
              <a:r>
                <a:rPr lang="en-US" sz="1200" i="1" dirty="0" smtClean="0">
                  <a:solidFill>
                    <a:srgbClr val="006666"/>
                  </a:solidFill>
                </a:rPr>
                <a:t>G. Benders Decomposition (</a:t>
              </a:r>
              <a:r>
                <a:rPr lang="en-US" sz="1200" i="1" dirty="0" err="1" smtClean="0">
                  <a:solidFill>
                    <a:srgbClr val="7030A0"/>
                  </a:solidFill>
                </a:rPr>
                <a:t>Geofrion</a:t>
              </a:r>
              <a:r>
                <a:rPr lang="en-US" sz="1200" i="1" dirty="0" smtClean="0">
                  <a:solidFill>
                    <a:srgbClr val="7030A0"/>
                  </a:solidFill>
                </a:rPr>
                <a:t>, 1972</a:t>
              </a:r>
              <a:r>
                <a:rPr lang="en-US" sz="1200" i="1" dirty="0" smtClean="0">
                  <a:solidFill>
                    <a:srgbClr val="006666"/>
                  </a:solidFill>
                </a:rPr>
                <a:t>)</a:t>
              </a:r>
            </a:p>
            <a:p>
              <a:pPr algn="just"/>
              <a:r>
                <a:rPr lang="en-US" sz="1200" i="1" dirty="0" smtClean="0">
                  <a:solidFill>
                    <a:srgbClr val="006666"/>
                  </a:solidFill>
                </a:rPr>
                <a:t>LP-NLP-BB (</a:t>
              </a:r>
              <a:r>
                <a:rPr lang="en-US" sz="1200" i="1" dirty="0" smtClean="0">
                  <a:solidFill>
                    <a:srgbClr val="7030A0"/>
                  </a:solidFill>
                </a:rPr>
                <a:t>Quesada &amp; Grossmann, 1992; </a:t>
              </a:r>
              <a:r>
                <a:rPr lang="en-US" sz="1200" i="1" dirty="0" err="1" smtClean="0">
                  <a:solidFill>
                    <a:srgbClr val="7030A0"/>
                  </a:solidFill>
                </a:rPr>
                <a:t>Bonami</a:t>
              </a:r>
              <a:r>
                <a:rPr lang="en-US" sz="1200" i="1" dirty="0" smtClean="0">
                  <a:solidFill>
                    <a:srgbClr val="7030A0"/>
                  </a:solidFill>
                </a:rPr>
                <a:t> et al, 2008</a:t>
              </a:r>
              <a:r>
                <a:rPr lang="en-US" sz="1200" i="1" dirty="0" smtClean="0">
                  <a:solidFill>
                    <a:srgbClr val="006666"/>
                  </a:solidFill>
                </a:rPr>
                <a:t>)</a:t>
              </a:r>
            </a:p>
            <a:p>
              <a:pPr algn="just"/>
              <a:r>
                <a:rPr lang="en-US" sz="1200" i="1" dirty="0" smtClean="0">
                  <a:solidFill>
                    <a:srgbClr val="006666"/>
                  </a:solidFill>
                </a:rPr>
                <a:t>Branch &amp; Bound (</a:t>
              </a:r>
              <a:r>
                <a:rPr lang="en-US" sz="1200" i="1" dirty="0" smtClean="0">
                  <a:solidFill>
                    <a:srgbClr val="7030A0"/>
                  </a:solidFill>
                </a:rPr>
                <a:t>Gupta &amp; </a:t>
              </a:r>
              <a:r>
                <a:rPr lang="en-US" sz="1200" i="1" dirty="0" err="1" smtClean="0">
                  <a:solidFill>
                    <a:srgbClr val="7030A0"/>
                  </a:solidFill>
                </a:rPr>
                <a:t>Ravindran</a:t>
              </a:r>
              <a:r>
                <a:rPr lang="en-US" sz="1200" i="1" dirty="0" smtClean="0">
                  <a:solidFill>
                    <a:srgbClr val="7030A0"/>
                  </a:solidFill>
                </a:rPr>
                <a:t>, 1985;</a:t>
              </a:r>
              <a:r>
                <a:rPr lang="en-US" sz="1200" i="1" dirty="0" smtClean="0">
                  <a:solidFill>
                    <a:srgbClr val="006666"/>
                  </a:solidFill>
                </a:rPr>
                <a:t> </a:t>
              </a:r>
              <a:r>
                <a:rPr lang="es-ES" sz="1200" i="1" dirty="0" err="1">
                  <a:solidFill>
                    <a:srgbClr val="7030A0"/>
                  </a:solidFill>
                </a:rPr>
                <a:t>Fletcher</a:t>
              </a:r>
              <a:r>
                <a:rPr lang="es-ES" sz="1200" i="1" dirty="0">
                  <a:solidFill>
                    <a:srgbClr val="7030A0"/>
                  </a:solidFill>
                </a:rPr>
                <a:t> and </a:t>
              </a:r>
              <a:r>
                <a:rPr lang="es-ES" sz="1200" i="1" dirty="0" err="1" smtClean="0">
                  <a:solidFill>
                    <a:srgbClr val="7030A0"/>
                  </a:solidFill>
                </a:rPr>
                <a:t>Leyffer</a:t>
              </a:r>
              <a:r>
                <a:rPr lang="es-ES" sz="1200" i="1" dirty="0" smtClean="0">
                  <a:solidFill>
                    <a:srgbClr val="7030A0"/>
                  </a:solidFill>
                </a:rPr>
                <a:t>, 1999</a:t>
              </a:r>
              <a:r>
                <a:rPr lang="en-US" sz="1200" i="1" dirty="0" smtClean="0">
                  <a:solidFill>
                    <a:srgbClr val="006666"/>
                  </a:solidFill>
                </a:rPr>
                <a:t>)</a:t>
              </a:r>
            </a:p>
            <a:p>
              <a:pPr algn="just"/>
              <a:r>
                <a:rPr lang="en-US" sz="1200" i="1" dirty="0" smtClean="0">
                  <a:solidFill>
                    <a:srgbClr val="006666"/>
                  </a:solidFill>
                </a:rPr>
                <a:t>Extended Cutting Planes (</a:t>
              </a:r>
              <a:r>
                <a:rPr lang="en-US" sz="1200" i="1" dirty="0" err="1">
                  <a:solidFill>
                    <a:srgbClr val="7030A0"/>
                  </a:solidFill>
                </a:rPr>
                <a:t>Westerlund</a:t>
              </a:r>
              <a:r>
                <a:rPr lang="en-US" sz="1200" i="1" dirty="0">
                  <a:solidFill>
                    <a:srgbClr val="7030A0"/>
                  </a:solidFill>
                </a:rPr>
                <a:t> and </a:t>
              </a:r>
              <a:r>
                <a:rPr lang="en-US" sz="1200" i="1" dirty="0" err="1" smtClean="0">
                  <a:solidFill>
                    <a:srgbClr val="7030A0"/>
                  </a:solidFill>
                </a:rPr>
                <a:t>Pettersson</a:t>
              </a:r>
              <a:r>
                <a:rPr lang="en-US" sz="1200" i="1" dirty="0" smtClean="0">
                  <a:solidFill>
                    <a:srgbClr val="7030A0"/>
                  </a:solidFill>
                </a:rPr>
                <a:t>, 1992)</a:t>
              </a:r>
              <a:endParaRPr lang="en-US" sz="1200" i="1" dirty="0">
                <a:solidFill>
                  <a:srgbClr val="7030A0"/>
                </a:solidFill>
              </a:endParaRPr>
            </a:p>
          </p:txBody>
        </p:sp>
      </p:grpSp>
    </p:spTree>
    <p:extLst>
      <p:ext uri="{BB962C8B-B14F-4D97-AF65-F5344CB8AC3E}">
        <p14:creationId xmlns:p14="http://schemas.microsoft.com/office/powerpoint/2010/main" val="411236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85800" y="764704"/>
            <a:ext cx="76328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defRPr b="1">
                <a:solidFill>
                  <a:srgbClr val="008080"/>
                </a:solidFill>
                <a:effectLst>
                  <a:outerShdw blurRad="38100" dist="38100" dir="2700000" algn="tl">
                    <a:srgbClr val="000000">
                      <a:alpha val="43137"/>
                    </a:srgbClr>
                  </a:outerShdw>
                </a:effectLst>
              </a:defRPr>
            </a:lvl1pPr>
          </a:lstStyle>
          <a:p>
            <a:r>
              <a:rPr lang="en-US" b="0" dirty="0">
                <a:effectLst/>
              </a:rPr>
              <a:t>Depending on </a:t>
            </a:r>
            <a:r>
              <a:rPr lang="en-US" dirty="0">
                <a:effectLst/>
              </a:rPr>
              <a:t>where the implicit equations are</a:t>
            </a:r>
            <a:r>
              <a:rPr lang="en-US" b="0" dirty="0">
                <a:effectLst/>
              </a:rPr>
              <a:t>, and on the control that the user has over those implicit equations the treatment could be different. </a:t>
            </a:r>
          </a:p>
        </p:txBody>
      </p:sp>
      <p:sp>
        <p:nvSpPr>
          <p:cNvPr id="5" name="Text Box 5"/>
          <p:cNvSpPr txBox="1">
            <a:spLocks noChangeArrowheads="1"/>
          </p:cNvSpPr>
          <p:nvPr/>
        </p:nvSpPr>
        <p:spPr bwMode="auto">
          <a:xfrm>
            <a:off x="685800" y="1600200"/>
            <a:ext cx="8077200"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nSpc>
                <a:spcPct val="120000"/>
              </a:lnSpc>
              <a:buFontTx/>
              <a:buAutoNum type="arabicPeriod"/>
            </a:pPr>
            <a:r>
              <a:rPr lang="en-US" sz="1600" b="0" dirty="0">
                <a:solidFill>
                  <a:srgbClr val="0000FF"/>
                </a:solidFill>
                <a:latin typeface="Times New Roman" pitchFamily="18" charset="0"/>
              </a:rPr>
              <a:t>There are no implicit equations inside the disjunctions</a:t>
            </a:r>
            <a:r>
              <a:rPr lang="en-US" sz="1600" b="0" dirty="0">
                <a:latin typeface="Times New Roman" pitchFamily="18" charset="0"/>
              </a:rPr>
              <a:t>:</a:t>
            </a:r>
          </a:p>
          <a:p>
            <a:pPr>
              <a:lnSpc>
                <a:spcPct val="120000"/>
              </a:lnSpc>
            </a:pPr>
            <a:r>
              <a:rPr lang="en-US" sz="1600" b="0" dirty="0">
                <a:latin typeface="Times New Roman" pitchFamily="18" charset="0"/>
              </a:rPr>
              <a:t>      i.e. there are </a:t>
            </a:r>
            <a:r>
              <a:rPr lang="en-US" sz="1600" b="0" dirty="0">
                <a:solidFill>
                  <a:srgbClr val="FF0000"/>
                </a:solidFill>
                <a:latin typeface="Times New Roman" pitchFamily="18" charset="0"/>
              </a:rPr>
              <a:t>no logical decisions affecting the topology </a:t>
            </a:r>
            <a:r>
              <a:rPr lang="en-US" sz="1600" b="0" dirty="0">
                <a:latin typeface="Times New Roman" pitchFamily="18" charset="0"/>
              </a:rPr>
              <a:t>of the </a:t>
            </a:r>
            <a:r>
              <a:rPr lang="en-US" sz="1600" b="0" dirty="0" err="1">
                <a:latin typeface="Times New Roman" pitchFamily="18" charset="0"/>
              </a:rPr>
              <a:t>flowsheet</a:t>
            </a:r>
            <a:r>
              <a:rPr lang="en-US" sz="1600" b="0" dirty="0">
                <a:latin typeface="Times New Roman" pitchFamily="18" charset="0"/>
              </a:rPr>
              <a:t>.</a:t>
            </a:r>
          </a:p>
          <a:p>
            <a:r>
              <a:rPr lang="en-US" sz="1600" b="0" dirty="0">
                <a:latin typeface="Times New Roman" pitchFamily="18" charset="0"/>
              </a:rPr>
              <a:t>            discontinuous cost functions for a fixed topology</a:t>
            </a:r>
          </a:p>
          <a:p>
            <a:r>
              <a:rPr lang="en-US" sz="1600" b="0" dirty="0">
                <a:latin typeface="Times New Roman" pitchFamily="18" charset="0"/>
              </a:rPr>
              <a:t>            decisions over the equipment or the operation that does not affect the process simulator</a:t>
            </a:r>
          </a:p>
          <a:p>
            <a:endParaRPr lang="en-US" sz="1600" b="0" dirty="0">
              <a:latin typeface="Times New Roman" pitchFamily="18" charset="0"/>
            </a:endParaRPr>
          </a:p>
          <a:p>
            <a:pPr>
              <a:lnSpc>
                <a:spcPct val="130000"/>
              </a:lnSpc>
            </a:pPr>
            <a:r>
              <a:rPr lang="en-US" sz="1600" b="0" dirty="0">
                <a:solidFill>
                  <a:srgbClr val="0000FF"/>
                </a:solidFill>
                <a:latin typeface="Times New Roman" pitchFamily="18" charset="0"/>
              </a:rPr>
              <a:t>2. There are implicit equations inside the disjunctions </a:t>
            </a:r>
          </a:p>
          <a:p>
            <a:r>
              <a:rPr lang="en-US" sz="1600" b="0" dirty="0">
                <a:latin typeface="Times New Roman" pitchFamily="18" charset="0"/>
              </a:rPr>
              <a:t>           a.  Third party programs (functions or modules) over which the </a:t>
            </a:r>
            <a:r>
              <a:rPr lang="en-US" sz="1600" b="0" dirty="0">
                <a:solidFill>
                  <a:srgbClr val="CC0000"/>
                </a:solidFill>
                <a:latin typeface="Times New Roman" pitchFamily="18" charset="0"/>
              </a:rPr>
              <a:t>user has a complete</a:t>
            </a:r>
          </a:p>
          <a:p>
            <a:pPr>
              <a:spcAft>
                <a:spcPct val="40000"/>
              </a:spcAft>
            </a:pPr>
            <a:r>
              <a:rPr lang="en-US" sz="1600" b="0" dirty="0">
                <a:solidFill>
                  <a:srgbClr val="CC0000"/>
                </a:solidFill>
                <a:latin typeface="Times New Roman" pitchFamily="18" charset="0"/>
              </a:rPr>
              <a:t>                control</a:t>
            </a:r>
            <a:r>
              <a:rPr lang="en-US" sz="1600" b="0" dirty="0">
                <a:latin typeface="Times New Roman" pitchFamily="18" charset="0"/>
              </a:rPr>
              <a:t>. Numerical problems can be anticipated and explicitly solved.</a:t>
            </a:r>
          </a:p>
          <a:p>
            <a:r>
              <a:rPr lang="en-US" sz="1600" b="0" dirty="0">
                <a:latin typeface="Times New Roman" pitchFamily="18" charset="0"/>
              </a:rPr>
              <a:t>           b. Decisions affecting the topology of the </a:t>
            </a:r>
            <a:r>
              <a:rPr lang="en-US" sz="1600" b="0" dirty="0" err="1">
                <a:latin typeface="Times New Roman" pitchFamily="18" charset="0"/>
              </a:rPr>
              <a:t>flowsheet</a:t>
            </a:r>
            <a:r>
              <a:rPr lang="en-US" sz="1600" b="0" dirty="0">
                <a:latin typeface="Times New Roman" pitchFamily="18" charset="0"/>
              </a:rPr>
              <a:t>. </a:t>
            </a:r>
            <a:r>
              <a:rPr lang="en-US" sz="1600" b="0" dirty="0">
                <a:solidFill>
                  <a:srgbClr val="CC0000"/>
                </a:solidFill>
                <a:latin typeface="Times New Roman" pitchFamily="18" charset="0"/>
              </a:rPr>
              <a:t>The user only has control on the </a:t>
            </a:r>
          </a:p>
          <a:p>
            <a:r>
              <a:rPr lang="en-US" sz="1600" b="0" dirty="0">
                <a:solidFill>
                  <a:srgbClr val="CC0000"/>
                </a:solidFill>
                <a:latin typeface="Times New Roman" pitchFamily="18" charset="0"/>
              </a:rPr>
              <a:t>               input variables and specifications</a:t>
            </a:r>
            <a:r>
              <a:rPr lang="en-US" sz="1600" b="0" dirty="0">
                <a:latin typeface="Times New Roman" pitchFamily="18" charset="0"/>
              </a:rPr>
              <a:t> . Require special treatment: i.e. zero input flows</a:t>
            </a:r>
          </a:p>
          <a:p>
            <a:r>
              <a:rPr lang="en-US" sz="1600" b="0" dirty="0">
                <a:latin typeface="Times New Roman" pitchFamily="18" charset="0"/>
              </a:rPr>
              <a:t>               could prevent  convergence.</a:t>
            </a:r>
          </a:p>
          <a:p>
            <a:endParaRPr lang="en-US" sz="1600" b="0" dirty="0">
              <a:latin typeface="Times New Roman" pitchFamily="18" charset="0"/>
            </a:endParaRPr>
          </a:p>
          <a:p>
            <a:endParaRPr lang="en-US" sz="1600" b="0" dirty="0">
              <a:latin typeface="Times New Roman" pitchFamily="18" charset="0"/>
            </a:endParaRPr>
          </a:p>
          <a:p>
            <a:r>
              <a:rPr lang="en-US" sz="1600" b="0" dirty="0">
                <a:solidFill>
                  <a:srgbClr val="0000FF"/>
                </a:solidFill>
                <a:latin typeface="Times New Roman" pitchFamily="18" charset="0"/>
              </a:rPr>
              <a:t>3. Decisions affecting parameters inside the units. </a:t>
            </a:r>
            <a:r>
              <a:rPr lang="en-US" sz="1600" b="0" dirty="0">
                <a:latin typeface="Times New Roman" pitchFamily="18" charset="0"/>
              </a:rPr>
              <a:t>i.e. trays in a column. They must be considered case to case and special algorithms must be developed (If possible).</a:t>
            </a:r>
          </a:p>
          <a:p>
            <a:endParaRPr lang="en-US" sz="1600" b="0" dirty="0">
              <a:latin typeface="Times New Roman" pitchFamily="18" charset="0"/>
            </a:endParaRPr>
          </a:p>
          <a:p>
            <a:r>
              <a:rPr lang="en-US" sz="1600" b="0" dirty="0">
                <a:solidFill>
                  <a:srgbClr val="006600"/>
                </a:solidFill>
                <a:latin typeface="Times New Roman" pitchFamily="18" charset="0"/>
              </a:rPr>
              <a:t> </a:t>
            </a:r>
            <a:r>
              <a:rPr lang="en-US" sz="1600" b="0" dirty="0" smtClean="0">
                <a:solidFill>
                  <a:srgbClr val="006600"/>
                </a:solidFill>
                <a:latin typeface="Times New Roman" pitchFamily="18" charset="0"/>
              </a:rPr>
              <a:t>      </a:t>
            </a:r>
            <a:r>
              <a:rPr lang="en-US" sz="1600" dirty="0" smtClean="0">
                <a:solidFill>
                  <a:schemeClr val="accent1">
                    <a:lumMod val="75000"/>
                  </a:schemeClr>
                </a:solidFill>
                <a:latin typeface="Times New Roman" pitchFamily="18" charset="0"/>
              </a:rPr>
              <a:t>(</a:t>
            </a:r>
            <a:r>
              <a:rPr lang="en-US" sz="1400" i="1" dirty="0" smtClean="0">
                <a:solidFill>
                  <a:schemeClr val="accent1">
                    <a:lumMod val="75000"/>
                  </a:schemeClr>
                </a:solidFill>
                <a:latin typeface="Times New Roman" pitchFamily="18" charset="0"/>
              </a:rPr>
              <a:t>i.e</a:t>
            </a:r>
            <a:r>
              <a:rPr lang="en-US" sz="1400" i="1" dirty="0">
                <a:solidFill>
                  <a:schemeClr val="accent1">
                    <a:lumMod val="75000"/>
                  </a:schemeClr>
                </a:solidFill>
                <a:latin typeface="Times New Roman" pitchFamily="18" charset="0"/>
              </a:rPr>
              <a:t>. Design of Distillation Columns using Process Simulator (Caballero &amp; Grossmann, 2005</a:t>
            </a:r>
            <a:r>
              <a:rPr lang="en-US" sz="1400" i="1" dirty="0" smtClean="0">
                <a:solidFill>
                  <a:schemeClr val="accent1">
                    <a:lumMod val="75000"/>
                  </a:schemeClr>
                </a:solidFill>
                <a:latin typeface="Times New Roman" pitchFamily="18" charset="0"/>
              </a:rPr>
              <a:t>)</a:t>
            </a:r>
            <a:endParaRPr lang="en-US" sz="1400" i="1" dirty="0">
              <a:solidFill>
                <a:schemeClr val="accent1">
                  <a:lumMod val="75000"/>
                </a:schemeClr>
              </a:solidFill>
              <a:latin typeface="Times New Roman" pitchFamily="18" charset="0"/>
            </a:endParaRPr>
          </a:p>
        </p:txBody>
      </p:sp>
    </p:spTree>
    <p:extLst>
      <p:ext uri="{BB962C8B-B14F-4D97-AF65-F5344CB8AC3E}">
        <p14:creationId xmlns:p14="http://schemas.microsoft.com/office/powerpoint/2010/main" val="415576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0.6|19.5|2.3"/>
</p:tagLst>
</file>

<file path=ppt/tags/tag2.xml><?xml version="1.0" encoding="utf-8"?>
<p:tagLst xmlns:a="http://schemas.openxmlformats.org/drawingml/2006/main" xmlns:r="http://schemas.openxmlformats.org/officeDocument/2006/relationships" xmlns:p="http://schemas.openxmlformats.org/presentationml/2006/main">
  <p:tag name="TIMING" val="|2"/>
</p:tagLst>
</file>

<file path=ppt/tags/tag3.xml><?xml version="1.0" encoding="utf-8"?>
<p:tagLst xmlns:a="http://schemas.openxmlformats.org/drawingml/2006/main" xmlns:r="http://schemas.openxmlformats.org/officeDocument/2006/relationships" xmlns:p="http://schemas.openxmlformats.org/presentationml/2006/main">
  <p:tag name="TIMING" val="|15.9|14.2|12.4|17.2"/>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16847</TotalTime>
  <Words>2872</Words>
  <Application>Microsoft Office PowerPoint</Application>
  <PresentationFormat>On-screen Show (4:3)</PresentationFormat>
  <Paragraphs>554</Paragraphs>
  <Slides>47</Slides>
  <Notes>19</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47</vt:i4>
      </vt:variant>
    </vt:vector>
  </HeadingPairs>
  <TitlesOfParts>
    <vt:vector size="51" baseType="lpstr">
      <vt:lpstr>Tema de Office</vt:lpstr>
      <vt:lpstr>CorelPhotoPaint.Image.8</vt:lpstr>
      <vt:lpstr>Equation</vt:lpstr>
      <vt:lpstr>Ecuación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Caballero</dc:creator>
  <cp:lastModifiedBy>Nick Sahinidis</cp:lastModifiedBy>
  <cp:revision>175</cp:revision>
  <dcterms:created xsi:type="dcterms:W3CDTF">2012-06-06T14:38:13Z</dcterms:created>
  <dcterms:modified xsi:type="dcterms:W3CDTF">2014-06-03T00:37:37Z</dcterms:modified>
</cp:coreProperties>
</file>