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33"/>
  </p:notesMasterIdLst>
  <p:handoutMasterIdLst>
    <p:handoutMasterId r:id="rId34"/>
  </p:handoutMasterIdLst>
  <p:sldIdLst>
    <p:sldId id="256" r:id="rId3"/>
    <p:sldId id="295" r:id="rId4"/>
    <p:sldId id="268" r:id="rId5"/>
    <p:sldId id="258" r:id="rId6"/>
    <p:sldId id="273" r:id="rId7"/>
    <p:sldId id="260" r:id="rId8"/>
    <p:sldId id="274" r:id="rId9"/>
    <p:sldId id="261" r:id="rId10"/>
    <p:sldId id="280" r:id="rId11"/>
    <p:sldId id="296" r:id="rId12"/>
    <p:sldId id="282" r:id="rId13"/>
    <p:sldId id="265" r:id="rId14"/>
    <p:sldId id="283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284" r:id="rId25"/>
    <p:sldId id="301" r:id="rId26"/>
    <p:sldId id="297" r:id="rId27"/>
    <p:sldId id="298" r:id="rId28"/>
    <p:sldId id="281" r:id="rId29"/>
    <p:sldId id="278" r:id="rId30"/>
    <p:sldId id="300" r:id="rId31"/>
    <p:sldId id="266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660"/>
  </p:normalViewPr>
  <p:slideViewPr>
    <p:cSldViewPr snapToGrid="0">
      <p:cViewPr>
        <p:scale>
          <a:sx n="77" d="100"/>
          <a:sy n="77" d="100"/>
        </p:scale>
        <p:origin x="-844" y="1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843E9-783B-4DF8-B1FE-0108A34898CB}" type="datetimeFigureOut">
              <a:rPr lang="en-CA" smtClean="0"/>
              <a:pPr/>
              <a:t>05/06/2014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8D81D-52FF-4BA9-A9E1-2F6EF4D372F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2322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F52F1-2526-4459-8669-89FFB9A6DC96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1A7D8-B184-4D23-B28B-95520210BD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74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1752600" cy="476250"/>
          </a:xfrm>
        </p:spPr>
        <p:txBody>
          <a:bodyPr/>
          <a:lstStyle>
            <a:extLst/>
          </a:lstStyle>
          <a:p>
            <a:fld id="{DA7E2F43-B786-4B1C-87B9-0AB04448951E}" type="datetime1">
              <a:rPr lang="en-US" smtClean="0"/>
              <a:pPr/>
              <a:t>6/5/2014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5334000" y="6305550"/>
            <a:ext cx="3276600" cy="476250"/>
          </a:xfrm>
        </p:spPr>
        <p:txBody>
          <a:bodyPr/>
          <a:lstStyle>
            <a:extLst/>
          </a:lstStyle>
          <a:p>
            <a:r>
              <a:rPr lang="en-CA" smtClean="0"/>
              <a:t>A Fast MINLP Heuristic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516E7-4717-41BE-8213-934933C4A6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46DD2-61BD-44E7-938D-233113B41142}" type="datetime1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A Fast MINLP Heuristic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516E7-4717-41BE-8213-934933C4A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60072B-58E6-4F49-8BEF-7C644C11F832}" type="datetime1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A Fast MINLP Heuristic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516E7-4717-41BE-8213-934933C4A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B563-3C60-4774-A784-996D1EEF18EC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05/06/2014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8753-09C6-41E4-A76B-B554073FBFA9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905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B563-3C60-4774-A784-996D1EEF18EC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05/06/2014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8753-09C6-41E4-A76B-B554073FBFA9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889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B563-3C60-4774-A784-996D1EEF18EC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05/06/2014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8753-09C6-41E4-A76B-B554073FBFA9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359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B563-3C60-4774-A784-996D1EEF18EC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05/06/2014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8753-09C6-41E4-A76B-B554073FBFA9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047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B563-3C60-4774-A784-996D1EEF18EC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05/06/2014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8753-09C6-41E4-A76B-B554073FBFA9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999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B563-3C60-4774-A784-996D1EEF18EC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05/06/2014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8753-09C6-41E4-A76B-B554073FBFA9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9896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B563-3C60-4774-A784-996D1EEF18EC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05/06/2014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8753-09C6-41E4-A76B-B554073FBFA9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684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B563-3C60-4774-A784-996D1EEF18EC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05/06/2014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8753-09C6-41E4-A76B-B554073FBFA9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189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AAC976-FAB2-4431-87D1-BC75BC7CFC08}" type="datetime1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A Fast MINLP Heuristic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516E7-4717-41BE-8213-934933C4A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B563-3C60-4774-A784-996D1EEF18EC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05/06/2014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8753-09C6-41E4-A76B-B554073FBFA9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0325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B563-3C60-4774-A784-996D1EEF18EC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05/06/2014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8753-09C6-41E4-A76B-B554073FBFA9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1678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B563-3C60-4774-A784-996D1EEF18EC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05/06/2014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8753-09C6-41E4-A76B-B554073FBFA9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68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A5014C-08EA-442A-AC77-C3566EB7373A}" type="datetime1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A Fast MINLP Heuristic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516E7-4717-41BE-8213-934933C4A6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2A33D2-3770-493D-8971-8A3A4E2E3EF8}" type="datetime1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A Fast MINLP Heuristic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516E7-4717-41BE-8213-934933C4A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7A413B-D1BE-4545-A3C0-B1D2529D79A9}" type="datetime1">
              <a:rPr lang="en-US" smtClean="0"/>
              <a:pPr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A Fast MINLP Heuristic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516E7-4717-41BE-8213-934933C4A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E78186-CDB9-4B99-8F2F-ACCA796C88C6}" type="datetime1">
              <a:rPr lang="en-US" smtClean="0"/>
              <a:pPr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A Fast MINLP Heuristic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516E7-4717-41BE-8213-934933C4A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FE253-DE5E-4B48-AB03-904B4FB724B6}" type="datetime1">
              <a:rPr lang="en-US" smtClean="0"/>
              <a:pPr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A Fast MINLP Heuristic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516E7-4717-41BE-8213-934933C4A6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0B498-6E47-4A33-87EC-2F50EDE0DB29}" type="datetime1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A Fast MINLP Heuristic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516E7-4717-41BE-8213-934933C4A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B8DCEF-3716-442E-9E76-208C89AC4BDB}" type="datetime1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A Fast MINLP Heuristic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516E7-4717-41BE-8213-934933C4A6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65B41BC-00DA-45F8-B6D4-A344D21CB5B0}" type="datetime1">
              <a:rPr lang="en-US" smtClean="0"/>
              <a:pPr/>
              <a:t>6/5/2014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CA" smtClean="0"/>
              <a:t>A Fast MINLP Heuristic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7D516E7-4717-41BE-8213-934933C4A6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8B563-3C60-4774-A784-996D1EEF18EC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05/06/2014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B8753-09C6-41E4-A76B-B554073FBFA9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02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ter.rl.ac.uk/Problems/mastsif.s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295400"/>
            <a:ext cx="7772400" cy="1447800"/>
          </a:xfrm>
        </p:spPr>
        <p:txBody>
          <a:bodyPr>
            <a:normAutofit/>
          </a:bodyPr>
          <a:lstStyle/>
          <a:p>
            <a:pPr algn="ctr"/>
            <a:r>
              <a:rPr lang="en-CA" dirty="0" smtClean="0"/>
              <a:t>Towards a Fast Heuristic for MINLP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657600"/>
            <a:ext cx="8153400" cy="17526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John W. Chinneck, M. </a:t>
            </a:r>
            <a:r>
              <a:rPr lang="en-US" sz="2800" dirty="0" err="1" smtClean="0"/>
              <a:t>Shafique</a:t>
            </a:r>
            <a:endParaRPr lang="en-US" sz="2800" dirty="0" smtClean="0"/>
          </a:p>
          <a:p>
            <a:pPr algn="ctr"/>
            <a:r>
              <a:rPr lang="en-US" sz="2000" i="1" dirty="0" smtClean="0"/>
              <a:t>Systems and Computer Engineering</a:t>
            </a:r>
          </a:p>
          <a:p>
            <a:pPr algn="ctr"/>
            <a:r>
              <a:rPr lang="en-US" sz="2000" i="1" dirty="0" smtClean="0"/>
              <a:t>Carleton University, Ottawa, Canada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CA" dirty="0" smtClean="0"/>
              <a:t>  Simple Search (SS)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524000"/>
            <a:ext cx="7650480" cy="1905000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Derivative-free neighborhood search for better points in a cluster</a:t>
            </a:r>
          </a:p>
          <a:p>
            <a:pPr lvl="1"/>
            <a:r>
              <a:rPr lang="en-CA" i="1" dirty="0" smtClean="0"/>
              <a:t>considers both feasibility and objective function</a:t>
            </a:r>
          </a:p>
          <a:p>
            <a:r>
              <a:rPr lang="en-CA" b="1" i="1" dirty="0" smtClean="0">
                <a:solidFill>
                  <a:srgbClr val="0070C0"/>
                </a:solidFill>
              </a:rPr>
              <a:t>Point quality metric</a:t>
            </a:r>
            <a:r>
              <a:rPr lang="en-CA" b="1" i="1" dirty="0" smtClean="0"/>
              <a:t> </a:t>
            </a:r>
            <a:r>
              <a:rPr lang="en-CA" sz="2000" b="1" dirty="0" smtClean="0"/>
              <a:t>(minimization)</a:t>
            </a:r>
            <a:r>
              <a:rPr lang="en-CA" b="1" dirty="0" smtClean="0"/>
              <a:t>:</a:t>
            </a:r>
          </a:p>
          <a:p>
            <a:pPr lvl="1"/>
            <a:r>
              <a:rPr lang="en-CA" dirty="0" smtClean="0"/>
              <a:t>Penalty function:</a:t>
            </a:r>
            <a:r>
              <a:rPr lang="en-CA" sz="2000" b="1" dirty="0" smtClean="0"/>
              <a:t> </a:t>
            </a:r>
            <a:r>
              <a:rPr lang="en-CA" sz="2900" dirty="0" smtClean="0"/>
              <a:t>P(</a:t>
            </a:r>
            <a:r>
              <a:rPr lang="en-CA" sz="2900" b="1" i="1" dirty="0" smtClean="0"/>
              <a:t>x</a:t>
            </a:r>
            <a:r>
              <a:rPr lang="en-CA" sz="2900" dirty="0" smtClean="0"/>
              <a:t>) = </a:t>
            </a:r>
            <a:r>
              <a:rPr lang="en-CA" sz="2900" i="1" dirty="0" smtClean="0"/>
              <a:t>f</a:t>
            </a:r>
            <a:r>
              <a:rPr lang="en-CA" sz="2900" dirty="0" smtClean="0"/>
              <a:t>(</a:t>
            </a:r>
            <a:r>
              <a:rPr lang="en-CA" sz="2900" b="1" i="1" dirty="0" smtClean="0"/>
              <a:t>x</a:t>
            </a:r>
            <a:r>
              <a:rPr lang="en-CA" sz="2900" dirty="0" smtClean="0"/>
              <a:t>) + (maximum violation)</a:t>
            </a:r>
            <a:r>
              <a:rPr lang="en-CA" sz="2900" b="1" baseline="30000" dirty="0" smtClean="0"/>
              <a:t>2</a:t>
            </a:r>
            <a:endParaRPr lang="en-CA" b="1" baseline="30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16E7-4717-41BE-8213-934933C4A66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 Fast MINLP Heuristic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672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4953000" y="3886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4572000" y="4343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4953000" y="4267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4267200" y="4724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5334000" y="4495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4724400" y="4953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/>
          <p:cNvSpPr/>
          <p:nvPr/>
        </p:nvSpPr>
        <p:spPr>
          <a:xfrm>
            <a:off x="5181600" y="4876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5" name="Straight Connector 14"/>
          <p:cNvCxnSpPr>
            <a:stCxn id="8" idx="5"/>
            <a:endCxn id="12" idx="0"/>
          </p:cNvCxnSpPr>
          <p:nvPr/>
        </p:nvCxnSpPr>
        <p:spPr>
          <a:xfrm>
            <a:off x="4637041" y="4408441"/>
            <a:ext cx="125459" cy="544559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648200" y="45720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8" name="Straight Connector 17"/>
          <p:cNvCxnSpPr>
            <a:stCxn id="16" idx="1"/>
          </p:cNvCxnSpPr>
          <p:nvPr/>
        </p:nvCxnSpPr>
        <p:spPr>
          <a:xfrm flipH="1">
            <a:off x="3886200" y="4610100"/>
            <a:ext cx="762000" cy="3429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886200" y="4724400"/>
            <a:ext cx="457200" cy="228600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3962400" y="47244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TextBox 20"/>
          <p:cNvSpPr txBox="1"/>
          <p:nvPr/>
        </p:nvSpPr>
        <p:spPr>
          <a:xfrm>
            <a:off x="5181600" y="4343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</a:t>
            </a:r>
            <a:endParaRPr lang="en-CA" dirty="0"/>
          </a:p>
        </p:txBody>
      </p:sp>
      <p:sp>
        <p:nvSpPr>
          <p:cNvPr id="22" name="TextBox 21"/>
          <p:cNvSpPr txBox="1"/>
          <p:nvPr/>
        </p:nvSpPr>
        <p:spPr>
          <a:xfrm>
            <a:off x="4800600" y="3733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</a:t>
            </a:r>
            <a:endParaRPr lang="en-CA" dirty="0"/>
          </a:p>
        </p:txBody>
      </p:sp>
      <p:sp>
        <p:nvSpPr>
          <p:cNvPr id="23" name="TextBox 22"/>
          <p:cNvSpPr txBox="1"/>
          <p:nvPr/>
        </p:nvSpPr>
        <p:spPr>
          <a:xfrm>
            <a:off x="5943600" y="3657600"/>
            <a:ext cx="2971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CA" dirty="0" smtClean="0"/>
              <a:t>Interior random search</a:t>
            </a:r>
          </a:p>
          <a:p>
            <a:pPr marL="342900" indent="-342900">
              <a:buAutoNum type="arabicPeriod"/>
            </a:pPr>
            <a:r>
              <a:rPr lang="en-CA" dirty="0" smtClean="0"/>
              <a:t>Exterior random search</a:t>
            </a:r>
          </a:p>
          <a:p>
            <a:pPr marL="342900" indent="-342900">
              <a:buAutoNum type="arabicPeriod"/>
            </a:pPr>
            <a:endParaRPr lang="en-CA" dirty="0" smtClean="0"/>
          </a:p>
          <a:p>
            <a:pPr marL="342900" indent="-342900"/>
            <a:r>
              <a:rPr lang="en-CA" dirty="0" smtClean="0"/>
              <a:t>Replace worst point</a:t>
            </a:r>
          </a:p>
          <a:p>
            <a:pPr marL="342900" indent="-342900"/>
            <a:endParaRPr lang="en-CA" dirty="0" smtClean="0"/>
          </a:p>
          <a:p>
            <a:r>
              <a:rPr lang="en-CA" dirty="0" smtClean="0"/>
              <a:t>Continue until no improvement for several iterations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6" grpId="0" animBg="1"/>
      <p:bldP spid="19" grpId="0" animBg="1"/>
      <p:bldP spid="19" grpId="1" animBg="1"/>
      <p:bldP spid="20" grpId="0" animBg="1"/>
      <p:bldP spid="21" grpId="0"/>
      <p:bldP spid="21" grpId="1"/>
      <p:bldP spid="22" grpId="0"/>
      <p:bldP spid="2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867400" y="1752600"/>
            <a:ext cx="32766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Complete</a:t>
            </a:r>
            <a:br>
              <a:rPr lang="en-CA" dirty="0" smtClean="0"/>
            </a:br>
            <a:r>
              <a:rPr lang="en-CA" dirty="0" smtClean="0"/>
              <a:t>GO Algorithm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16E7-4717-41BE-8213-934933C4A66E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1676400" y="533400"/>
            <a:ext cx="2362200" cy="5627131"/>
            <a:chOff x="762000" y="533400"/>
            <a:chExt cx="2362200" cy="5627131"/>
          </a:xfrm>
        </p:grpSpPr>
        <p:sp>
          <p:nvSpPr>
            <p:cNvPr id="6" name="TextBox 5"/>
            <p:cNvSpPr txBox="1"/>
            <p:nvPr/>
          </p:nvSpPr>
          <p:spPr>
            <a:xfrm>
              <a:off x="1447800" y="533400"/>
              <a:ext cx="1676400" cy="3693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 smtClean="0"/>
                <a:t>LHC</a:t>
              </a:r>
              <a:endParaRPr lang="en-CA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47800" y="1371600"/>
              <a:ext cx="1676400" cy="3693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 smtClean="0"/>
                <a:t>CC</a:t>
              </a:r>
              <a:endParaRPr lang="en-CA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47800" y="2209800"/>
              <a:ext cx="1676400" cy="3693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 smtClean="0"/>
                <a:t>CB</a:t>
              </a:r>
              <a:endParaRPr lang="en-CA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47800" y="3048000"/>
              <a:ext cx="1676400" cy="3693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 smtClean="0"/>
                <a:t>SS</a:t>
              </a:r>
              <a:endParaRPr lang="en-CA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47800" y="3886200"/>
              <a:ext cx="1676400" cy="64633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 smtClean="0"/>
                <a:t>Select launch pts</a:t>
              </a:r>
              <a:endParaRPr lang="en-CA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47800" y="4953000"/>
              <a:ext cx="1676400" cy="3693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 smtClean="0"/>
                <a:t>Local solver</a:t>
              </a:r>
              <a:endParaRPr lang="en-CA" dirty="0"/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2133600" y="914400"/>
              <a:ext cx="304800" cy="457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2133600" y="1752600"/>
              <a:ext cx="304800" cy="457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Down Arrow 13"/>
            <p:cNvSpPr/>
            <p:nvPr/>
          </p:nvSpPr>
          <p:spPr>
            <a:xfrm>
              <a:off x="2133600" y="2590800"/>
              <a:ext cx="304800" cy="457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Down Arrow 14"/>
            <p:cNvSpPr/>
            <p:nvPr/>
          </p:nvSpPr>
          <p:spPr>
            <a:xfrm>
              <a:off x="2133600" y="3429000"/>
              <a:ext cx="304800" cy="457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Down Arrow 15"/>
            <p:cNvSpPr/>
            <p:nvPr/>
          </p:nvSpPr>
          <p:spPr>
            <a:xfrm>
              <a:off x="2133600" y="4495800"/>
              <a:ext cx="304800" cy="457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Down Arrow 16"/>
            <p:cNvSpPr/>
            <p:nvPr/>
          </p:nvSpPr>
          <p:spPr>
            <a:xfrm>
              <a:off x="2133600" y="5334000"/>
              <a:ext cx="304800" cy="457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Bent Arrow 18"/>
            <p:cNvSpPr/>
            <p:nvPr/>
          </p:nvSpPr>
          <p:spPr>
            <a:xfrm>
              <a:off x="762000" y="533400"/>
              <a:ext cx="685800" cy="3708662"/>
            </a:xfrm>
            <a:prstGeom prst="bentArrow">
              <a:avLst>
                <a:gd name="adj1" fmla="val 23653"/>
                <a:gd name="adj2" fmla="val 25000"/>
                <a:gd name="adj3" fmla="val 25000"/>
                <a:gd name="adj4" fmla="val 4375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20" name="Left Arrow 19"/>
            <p:cNvSpPr/>
            <p:nvPr/>
          </p:nvSpPr>
          <p:spPr>
            <a:xfrm>
              <a:off x="904973" y="4084948"/>
              <a:ext cx="533400" cy="3048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904999" y="5791199"/>
              <a:ext cx="10763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Result</a:t>
              </a:r>
              <a:endParaRPr lang="en-CA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114800" y="533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Serial</a:t>
            </a:r>
            <a:endParaRPr lang="en-CA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4114800" y="4953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Parallel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25" name="TextBox 24"/>
          <p:cNvSpPr txBox="1"/>
          <p:nvPr/>
        </p:nvSpPr>
        <p:spPr>
          <a:xfrm>
            <a:off x="4114800" y="3048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Parallel</a:t>
            </a:r>
            <a:endParaRPr lang="en-CA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4114800" y="2209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Serial</a:t>
            </a:r>
            <a:endParaRPr lang="en-CA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4114800" y="1371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Parallel</a:t>
            </a:r>
            <a:endParaRPr lang="en-CA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4114800" y="3810000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/>
              <a:t>Serial.</a:t>
            </a:r>
            <a:r>
              <a:rPr lang="en-CA" dirty="0" smtClean="0"/>
              <a:t> Identify </a:t>
            </a:r>
            <a:r>
              <a:rPr lang="en-CA" b="1" i="1" dirty="0" smtClean="0"/>
              <a:t>x</a:t>
            </a:r>
            <a:r>
              <a:rPr lang="en-CA" dirty="0" smtClean="0"/>
              <a:t> having best P(</a:t>
            </a:r>
            <a:r>
              <a:rPr lang="en-CA" b="1" i="1" dirty="0" smtClean="0"/>
              <a:t>x</a:t>
            </a:r>
            <a:r>
              <a:rPr lang="en-CA" dirty="0" smtClean="0"/>
              <a:t>) value.  Note it’s round.  Take best point in each of 3 best clusters in that round.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0" y="1447800"/>
            <a:ext cx="16002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i="1" dirty="0" smtClean="0"/>
              <a:t>Serial, but parallelizable. 2 - </a:t>
            </a:r>
            <a:r>
              <a:rPr lang="en-CA" dirty="0" smtClean="0"/>
              <a:t>4 rounds.</a:t>
            </a:r>
            <a:endParaRPr lang="en-CA" dirty="0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 Fast MINLP Heuristic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Experimental Setup: Software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CA" b="1" dirty="0" smtClean="0"/>
              <a:t>Test set: </a:t>
            </a:r>
            <a:r>
              <a:rPr lang="en-CA" dirty="0" err="1" smtClean="0"/>
              <a:t>CUTeR</a:t>
            </a:r>
            <a:r>
              <a:rPr lang="en-CA" dirty="0" smtClean="0"/>
              <a:t> </a:t>
            </a:r>
            <a:r>
              <a:rPr lang="en-CA" baseline="30000" dirty="0" smtClean="0"/>
              <a:t>[3]</a:t>
            </a:r>
            <a:r>
              <a:rPr lang="en-CA" dirty="0" smtClean="0"/>
              <a:t> models having at least one non-linear function (constraint or objective)</a:t>
            </a:r>
          </a:p>
          <a:p>
            <a:pPr lvl="1"/>
            <a:r>
              <a:rPr lang="en-CA" dirty="0" smtClean="0">
                <a:solidFill>
                  <a:srgbClr val="0070C0"/>
                </a:solidFill>
              </a:rPr>
              <a:t>Small</a:t>
            </a:r>
            <a:r>
              <a:rPr lang="en-CA" dirty="0" smtClean="0"/>
              <a:t> (&lt;300 constraints): 751 models</a:t>
            </a:r>
          </a:p>
          <a:p>
            <a:pPr lvl="1"/>
            <a:r>
              <a:rPr lang="en-CA" dirty="0" smtClean="0">
                <a:solidFill>
                  <a:srgbClr val="0070C0"/>
                </a:solidFill>
              </a:rPr>
              <a:t>Medium</a:t>
            </a:r>
            <a:r>
              <a:rPr lang="en-CA" dirty="0" smtClean="0"/>
              <a:t> (300-999 constraints): 29 models</a:t>
            </a:r>
          </a:p>
          <a:p>
            <a:pPr lvl="1"/>
            <a:r>
              <a:rPr lang="en-CA" dirty="0" smtClean="0">
                <a:solidFill>
                  <a:srgbClr val="0070C0"/>
                </a:solidFill>
              </a:rPr>
              <a:t>Large</a:t>
            </a:r>
            <a:r>
              <a:rPr lang="en-CA" dirty="0" smtClean="0"/>
              <a:t> (1000+ constraints):  99 models</a:t>
            </a:r>
          </a:p>
          <a:p>
            <a:r>
              <a:rPr lang="en-CA" b="1" dirty="0" smtClean="0"/>
              <a:t>Software:  </a:t>
            </a:r>
            <a:r>
              <a:rPr lang="en-CA" dirty="0" smtClean="0"/>
              <a:t>OS: Fedora 17, 64 bit. Compiler: GCC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4.7.2</a:t>
            </a:r>
            <a:endParaRPr lang="en-CA" dirty="0" smtClean="0"/>
          </a:p>
          <a:p>
            <a:r>
              <a:rPr lang="en-CA" b="1" dirty="0" smtClean="0"/>
              <a:t>Local solver: </a:t>
            </a:r>
            <a:r>
              <a:rPr lang="en-CA" dirty="0" smtClean="0"/>
              <a:t>IPOPT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3.11.1, </a:t>
            </a:r>
            <a:r>
              <a:rPr lang="en-CA" dirty="0" smtClean="0">
                <a:cs typeface="Times New Roman" pitchFamily="18" charset="0"/>
              </a:rPr>
              <a:t>linear solver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MA86 </a:t>
            </a:r>
            <a:r>
              <a:rPr lang="en-CA" dirty="0" smtClean="0">
                <a:cs typeface="Times New Roman" pitchFamily="18" charset="0"/>
              </a:rPr>
              <a:t>serial mode,</a:t>
            </a:r>
            <a:r>
              <a:rPr lang="en-CA" dirty="0" smtClean="0"/>
              <a:t> default settings</a:t>
            </a:r>
          </a:p>
          <a:p>
            <a:r>
              <a:rPr lang="en-CA" b="1" dirty="0" smtClean="0"/>
              <a:t>Parameter settings:</a:t>
            </a:r>
          </a:p>
          <a:p>
            <a:pPr lvl="1"/>
            <a:r>
              <a:rPr lang="en-CA" i="1" dirty="0" smtClean="0"/>
              <a:t>Time limit: </a:t>
            </a:r>
            <a:r>
              <a:rPr lang="en-CA" dirty="0" smtClean="0"/>
              <a:t>500 seconds</a:t>
            </a:r>
          </a:p>
          <a:p>
            <a:pPr lvl="1"/>
            <a:r>
              <a:rPr lang="en-CA" i="1" dirty="0" smtClean="0"/>
              <a:t>Feasibility tolerance: </a:t>
            </a:r>
            <a:r>
              <a:rPr lang="en-CA" dirty="0" smtClean="0"/>
              <a:t>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1×10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en-CA" dirty="0" smtClean="0"/>
              <a:t> throughout</a:t>
            </a:r>
          </a:p>
          <a:p>
            <a:pPr lvl="1"/>
            <a:r>
              <a:rPr lang="en-CA" i="1" dirty="0" smtClean="0"/>
              <a:t>LHC parameters: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CA" dirty="0" smtClean="0"/>
              <a:t> points, launch box edge length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2×10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CA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CA" i="1" dirty="0" smtClean="0"/>
              <a:t>CC parameters: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CA" dirty="0" smtClean="0"/>
              <a:t> iterations per CC run,  time limit: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sec/run</a:t>
            </a:r>
          </a:p>
          <a:p>
            <a:pPr lvl="1"/>
            <a:r>
              <a:rPr lang="en-CA" i="1" dirty="0" smtClean="0"/>
              <a:t>SS parameters: </a:t>
            </a:r>
            <a:r>
              <a:rPr lang="en-CA" dirty="0" smtClean="0"/>
              <a:t>At least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CA" dirty="0" smtClean="0"/>
              <a:t> points per cluster, continue improving until three successive failures.</a:t>
            </a:r>
          </a:p>
          <a:p>
            <a:pPr lvl="1"/>
            <a:r>
              <a:rPr lang="en-CA" dirty="0" smtClean="0"/>
              <a:t>2 rounds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16E7-4717-41BE-8213-934933C4A66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 Fast MINLP Heuristic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Experiment 1: Hardware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For BARON, </a:t>
            </a:r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Couenne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SCIP, LINDO:</a:t>
            </a:r>
          </a:p>
          <a:p>
            <a:pPr lvl="1"/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2.66 </a:t>
            </a:r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Ghz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64-bit Intel Xeon X5650</a:t>
            </a:r>
          </a:p>
          <a:p>
            <a:pPr lvl="1"/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All results from Nick </a:t>
            </a:r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Sahinidis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March 2013</a:t>
            </a:r>
          </a:p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For our method:</a:t>
            </a:r>
          </a:p>
          <a:p>
            <a:pPr lvl="1"/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3.4 GHz 64-bit Intel i7-2600, 16 GB RAM</a:t>
            </a:r>
          </a:p>
          <a:p>
            <a:pPr lvl="1"/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4 cores, so 4 simultaneous threads</a:t>
            </a:r>
          </a:p>
          <a:p>
            <a:pPr lvl="2"/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But 3 parallel local solver launches (3 points kept)</a:t>
            </a:r>
          </a:p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Times adjusted by CPU benchmarks</a:t>
            </a:r>
          </a:p>
          <a:p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16E7-4717-41BE-8213-934933C4A66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 Fast MINLP Heuristic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55584" y="2781053"/>
            <a:ext cx="5107204" cy="30007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9522" y="853669"/>
            <a:ext cx="4764479" cy="28002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1442" y="1053193"/>
            <a:ext cx="4088081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>
                <a:solidFill>
                  <a:prstClr val="black"/>
                </a:solidFill>
              </a:rPr>
              <a:t>Small Models</a:t>
            </a:r>
            <a:endParaRPr lang="en-CA" sz="2100" dirty="0">
              <a:solidFill>
                <a:prstClr val="black"/>
              </a:solidFill>
            </a:endParaRP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CA" sz="2100" dirty="0">
                <a:solidFill>
                  <a:prstClr val="black"/>
                </a:solidFill>
              </a:rPr>
              <a:t>Log scale solution quality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CA" sz="2100" dirty="0">
                <a:solidFill>
                  <a:prstClr val="black"/>
                </a:solidFill>
              </a:rPr>
              <a:t>Linear scale solution time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CA" sz="2100" dirty="0">
                <a:solidFill>
                  <a:prstClr val="black"/>
                </a:solidFill>
              </a:rPr>
              <a:t>Scaled by </a:t>
            </a:r>
            <a:r>
              <a:rPr lang="en-CA" sz="2100">
                <a:solidFill>
                  <a:prstClr val="black"/>
                </a:solidFill>
              </a:rPr>
              <a:t>CPU benchmarks</a:t>
            </a:r>
            <a:endParaRPr lang="en-CA" sz="2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49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01687"/>
            <a:ext cx="5359896" cy="29435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8883" y="857250"/>
            <a:ext cx="4775118" cy="282072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8129" y="1071006"/>
            <a:ext cx="28233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>
                <a:solidFill>
                  <a:prstClr val="black"/>
                </a:solidFill>
              </a:rPr>
              <a:t>Medium Models</a:t>
            </a:r>
            <a:endParaRPr lang="en-CA" sz="13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63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08564"/>
            <a:ext cx="4886339" cy="28367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1413" y="857250"/>
            <a:ext cx="5052587" cy="28322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8130" y="1142257"/>
            <a:ext cx="34824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>
                <a:solidFill>
                  <a:prstClr val="black"/>
                </a:solidFill>
              </a:rPr>
              <a:t>Large Models</a:t>
            </a:r>
            <a:endParaRPr lang="en-CA" sz="13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45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772392" y="2246663"/>
          <a:ext cx="5824849" cy="26151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1381"/>
                <a:gridCol w="992020"/>
                <a:gridCol w="1064255"/>
                <a:gridCol w="1064255"/>
                <a:gridCol w="967941"/>
                <a:gridCol w="764997"/>
              </a:tblGrid>
              <a:tr h="5443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Problem Category</a:t>
                      </a:r>
                      <a:endParaRPr lang="en-C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Solver Returns a Solution for % of Models</a:t>
                      </a:r>
                      <a:endParaRPr lang="en-C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42278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</a:rPr>
                        <a:t>CCGO</a:t>
                      </a:r>
                      <a:endParaRPr lang="en-CA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</a:rPr>
                        <a:t>BARON</a:t>
                      </a:r>
                      <a:endParaRPr lang="en-CA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</a:rPr>
                        <a:t>COUENNE</a:t>
                      </a:r>
                      <a:endParaRPr lang="en-CA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</a:rPr>
                        <a:t>LINDO</a:t>
                      </a:r>
                      <a:endParaRPr lang="en-CA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</a:rPr>
                        <a:t>SCIP</a:t>
                      </a:r>
                      <a:endParaRPr lang="en-CA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</a:tr>
              <a:tr h="544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Small</a:t>
                      </a:r>
                      <a:endParaRPr lang="en-C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91.48</a:t>
                      </a:r>
                      <a:endParaRPr lang="en-C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90.55</a:t>
                      </a:r>
                      <a:endParaRPr lang="en-C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71.90</a:t>
                      </a:r>
                      <a:endParaRPr lang="en-C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84.02</a:t>
                      </a:r>
                      <a:endParaRPr lang="en-C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78.56</a:t>
                      </a:r>
                      <a:endParaRPr lang="en-C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</a:tr>
              <a:tr h="544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Medium</a:t>
                      </a:r>
                      <a:endParaRPr lang="en-C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86.21</a:t>
                      </a:r>
                      <a:endParaRPr lang="en-C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93.10</a:t>
                      </a:r>
                      <a:endParaRPr lang="en-C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82.76</a:t>
                      </a:r>
                      <a:endParaRPr lang="en-C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82.76</a:t>
                      </a:r>
                      <a:endParaRPr lang="en-C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86.21</a:t>
                      </a:r>
                      <a:endParaRPr lang="en-C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</a:tr>
              <a:tr h="559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Large</a:t>
                      </a:r>
                      <a:endParaRPr lang="en-C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85.86</a:t>
                      </a:r>
                      <a:endParaRPr lang="en-C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88.89</a:t>
                      </a:r>
                      <a:endParaRPr lang="en-C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66.67</a:t>
                      </a:r>
                      <a:endParaRPr lang="en-C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21.21</a:t>
                      </a:r>
                      <a:endParaRPr lang="en-CA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66.67</a:t>
                      </a:r>
                      <a:endParaRPr lang="en-C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Success Rate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5947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Experiment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2395" y="1447800"/>
            <a:ext cx="7781293" cy="4800600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All solvers on same hardware:</a:t>
            </a:r>
            <a:endParaRPr lang="en-CA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CA" dirty="0">
                <a:latin typeface="Times New Roman" pitchFamily="18" charset="0"/>
                <a:cs typeface="Times New Roman" pitchFamily="18" charset="0"/>
              </a:rPr>
              <a:t>3.4 GHz 64-bit Intel i7-2600, 16 GB RAM</a:t>
            </a:r>
          </a:p>
          <a:p>
            <a:pPr lvl="1"/>
            <a:r>
              <a:rPr lang="en-CA" dirty="0">
                <a:latin typeface="Times New Roman" pitchFamily="18" charset="0"/>
                <a:cs typeface="Times New Roman" pitchFamily="18" charset="0"/>
              </a:rPr>
              <a:t>4 cores, so 4 simultaneous threads</a:t>
            </a:r>
          </a:p>
          <a:p>
            <a:pPr lvl="2"/>
            <a:r>
              <a:rPr lang="en-CA" dirty="0">
                <a:latin typeface="Times New Roman" pitchFamily="18" charset="0"/>
                <a:cs typeface="Times New Roman" pitchFamily="18" charset="0"/>
              </a:rPr>
              <a:t>But 3 parallel local solver launches (3 points kept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Best feasible or optimal </a:t>
            </a:r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soln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within 500 sec</a:t>
            </a:r>
          </a:p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Vs. AMPL-linked free solvers:</a:t>
            </a:r>
          </a:p>
          <a:p>
            <a:pPr lvl="1"/>
            <a:r>
              <a:rPr lang="en-CA" dirty="0"/>
              <a:t>SCIP </a:t>
            </a:r>
            <a:r>
              <a:rPr lang="en-CA" dirty="0" smtClean="0"/>
              <a:t>3.1.0</a:t>
            </a:r>
          </a:p>
          <a:p>
            <a:pPr lvl="1"/>
            <a:r>
              <a:rPr lang="en-CA" dirty="0" err="1" smtClean="0"/>
              <a:t>Couenne</a:t>
            </a:r>
            <a:r>
              <a:rPr lang="en-CA" dirty="0" smtClean="0"/>
              <a:t> 0.3.2</a:t>
            </a:r>
          </a:p>
          <a:p>
            <a:pPr lvl="1"/>
            <a:endParaRPr lang="en-CA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Waiting for AMPL-BARON</a:t>
            </a:r>
            <a:endParaRPr lang="en-CA" i="1" dirty="0">
              <a:latin typeface="Times New Roman" pitchFamily="18" charset="0"/>
              <a:cs typeface="Times New Roman" pitchFamily="18" charset="0"/>
            </a:endParaRP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 Fast MINLP Heuristic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16E7-4717-41BE-8213-934933C4A66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 Fast MINLP Heuristic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16E7-4717-41BE-8213-934933C4A66E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07876"/>
            <a:ext cx="7012507" cy="34501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360" y="0"/>
            <a:ext cx="5724640" cy="33043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14816" y="513567"/>
            <a:ext cx="2004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Small Models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699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>
            <a:normAutofit lnSpcReduction="10000"/>
          </a:bodyPr>
          <a:lstStyle/>
          <a:p>
            <a:r>
              <a:rPr lang="en-CA" i="1" dirty="0" smtClean="0">
                <a:solidFill>
                  <a:srgbClr val="0070C0"/>
                </a:solidFill>
              </a:rPr>
              <a:t>Goal: </a:t>
            </a:r>
            <a:r>
              <a:rPr lang="en-CA" dirty="0" smtClean="0"/>
              <a:t>Find a </a:t>
            </a:r>
            <a:r>
              <a:rPr lang="en-CA" i="1" u="sng" dirty="0" smtClean="0"/>
              <a:t>good quality</a:t>
            </a:r>
            <a:r>
              <a:rPr lang="en-CA" dirty="0" smtClean="0"/>
              <a:t> integer-feasible MINLP solution </a:t>
            </a:r>
            <a:r>
              <a:rPr lang="en-CA" i="1" u="sng" dirty="0" smtClean="0"/>
              <a:t>quickly</a:t>
            </a:r>
            <a:r>
              <a:rPr lang="en-CA" dirty="0" smtClean="0"/>
              <a:t>.</a:t>
            </a:r>
          </a:p>
          <a:p>
            <a:pPr lvl="1"/>
            <a:r>
              <a:rPr lang="en-CA" dirty="0" smtClean="0"/>
              <a:t>Trade off accuracy for speed</a:t>
            </a:r>
          </a:p>
          <a:p>
            <a:pPr lvl="1"/>
            <a:r>
              <a:rPr lang="en-CA" dirty="0" smtClean="0"/>
              <a:t>No guarantee of finding optimum</a:t>
            </a:r>
          </a:p>
          <a:p>
            <a:endParaRPr lang="en-CA" i="1" dirty="0" smtClean="0">
              <a:solidFill>
                <a:srgbClr val="0070C0"/>
              </a:solidFill>
            </a:endParaRPr>
          </a:p>
          <a:p>
            <a:r>
              <a:rPr lang="en-CA" i="1" dirty="0" smtClean="0">
                <a:solidFill>
                  <a:srgbClr val="0070C0"/>
                </a:solidFill>
              </a:rPr>
              <a:t>Target: </a:t>
            </a:r>
            <a:r>
              <a:rPr lang="en-CA" dirty="0" smtClean="0"/>
              <a:t>very large MINLP instances</a:t>
            </a:r>
          </a:p>
          <a:p>
            <a:endParaRPr lang="en-CA" i="1" dirty="0" smtClean="0">
              <a:solidFill>
                <a:srgbClr val="0070C0"/>
              </a:solidFill>
            </a:endParaRPr>
          </a:p>
          <a:p>
            <a:r>
              <a:rPr lang="en-CA" i="1" dirty="0" smtClean="0">
                <a:solidFill>
                  <a:srgbClr val="0070C0"/>
                </a:solidFill>
              </a:rPr>
              <a:t>Method: </a:t>
            </a:r>
            <a:r>
              <a:rPr lang="en-CA" dirty="0" smtClean="0"/>
              <a:t>use a fast approximate Global Optimizer within a B&amp;B framework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 Fast MINLP Heuristic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16E7-4717-41BE-8213-934933C4A66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 Fast MINLP Heuristic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16E7-4717-41BE-8213-934933C4A66E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67708"/>
            <a:ext cx="6436067" cy="31902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1449" y="0"/>
            <a:ext cx="6162551" cy="35915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6197" y="526093"/>
            <a:ext cx="2167003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Medium Models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0868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 Fast MINLP Heuristic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16E7-4717-41BE-8213-934933C4A66E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" y="3594970"/>
            <a:ext cx="6692757" cy="32856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7284" y="0"/>
            <a:ext cx="6216716" cy="35949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80405" y="597156"/>
            <a:ext cx="21670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Large Models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4414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 Fast MINLP Heuristic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16E7-4717-41BE-8213-934933C4A66E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178" y="308744"/>
            <a:ext cx="4584589" cy="28470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30049" y="682483"/>
            <a:ext cx="181627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dirty="0" smtClean="0"/>
              <a:t>Small Models</a:t>
            </a:r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1785" y="3160230"/>
            <a:ext cx="4584589" cy="284707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64551" y="3523091"/>
            <a:ext cx="19665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dirty="0" smtClean="0"/>
              <a:t>Large Models</a:t>
            </a: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9411" y="296177"/>
            <a:ext cx="4584589" cy="28531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31137" y="682483"/>
            <a:ext cx="199163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dirty="0" smtClean="0"/>
              <a:t>Medium Models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230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Towards MINLP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CA" i="1" dirty="0" smtClean="0">
                <a:solidFill>
                  <a:srgbClr val="0070C0"/>
                </a:solidFill>
              </a:rPr>
              <a:t>Goal:</a:t>
            </a:r>
            <a:r>
              <a:rPr lang="en-CA" dirty="0" smtClean="0"/>
              <a:t> few local solver launches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b="1" dirty="0" smtClean="0"/>
              <a:t>Main ideas:</a:t>
            </a:r>
          </a:p>
          <a:p>
            <a:pPr marL="642366" indent="-514350"/>
            <a:r>
              <a:rPr lang="en-CA" dirty="0" smtClean="0"/>
              <a:t>Solve GO problem approximately</a:t>
            </a:r>
          </a:p>
          <a:p>
            <a:pPr marL="916686" lvl="1" indent="-514350"/>
            <a:r>
              <a:rPr lang="en-CA" dirty="0" smtClean="0"/>
              <a:t>LHC-CC-CB-SS, but </a:t>
            </a:r>
            <a:r>
              <a:rPr lang="en-CA" i="1" dirty="0" smtClean="0">
                <a:solidFill>
                  <a:srgbClr val="0070C0"/>
                </a:solidFill>
              </a:rPr>
              <a:t>no local solver launch</a:t>
            </a:r>
          </a:p>
          <a:p>
            <a:pPr marL="642366" indent="-514350"/>
            <a:r>
              <a:rPr lang="en-CA" dirty="0" smtClean="0"/>
              <a:t>B&amp;B on integer variables at approximate GO solution</a:t>
            </a:r>
          </a:p>
          <a:p>
            <a:pPr marL="642366" indent="-514350"/>
            <a:r>
              <a:rPr lang="en-CA" dirty="0" smtClean="0"/>
              <a:t>When all integer variables fixed at integer values, </a:t>
            </a:r>
            <a:r>
              <a:rPr lang="en-CA" dirty="0" smtClean="0">
                <a:solidFill>
                  <a:srgbClr val="0070C0"/>
                </a:solidFill>
              </a:rPr>
              <a:t>launch local solver</a:t>
            </a:r>
          </a:p>
          <a:p>
            <a:pPr marL="642366" indent="-514350">
              <a:buFont typeface="+mj-lt"/>
              <a:buAutoNum type="arabicPeriod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16E7-4717-41BE-8213-934933C4A66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 Fast MINLP Heuristic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 Fast MINLP Heuristic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16E7-4717-41BE-8213-934933C4A66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29633" y="576196"/>
            <a:ext cx="362002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Approx</a:t>
            </a:r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GO </a:t>
            </a:r>
            <a:r>
              <a:rPr lang="en-US" sz="18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soln</a:t>
            </a:r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all new nodes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60738" y="1337625"/>
            <a:ext cx="192900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Integer feasible?</a:t>
            </a:r>
            <a:endParaRPr lang="en-CA" dirty="0"/>
          </a:p>
        </p:txBody>
      </p:sp>
      <p:sp>
        <p:nvSpPr>
          <p:cNvPr id="2" name="TextBox 1"/>
          <p:cNvSpPr txBox="1"/>
          <p:nvPr/>
        </p:nvSpPr>
        <p:spPr>
          <a:xfrm>
            <a:off x="2229634" y="2567836"/>
            <a:ext cx="192900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Add node to list (unless pruned)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229633" y="3440873"/>
            <a:ext cx="192900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Node list empty?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2229632" y="4386967"/>
            <a:ext cx="192900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Select node based on P(</a:t>
            </a:r>
            <a:r>
              <a:rPr lang="en-CA" b="1" dirty="0" smtClean="0"/>
              <a:t>x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2229632" y="5631132"/>
            <a:ext cx="326929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Create child nodes by branching on integer variable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5849654" y="1352811"/>
            <a:ext cx="276094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Fix integer variables and launch local solver</a:t>
            </a:r>
            <a:endParaRPr lang="en-CA" dirty="0"/>
          </a:p>
        </p:txBody>
      </p:sp>
      <p:sp>
        <p:nvSpPr>
          <p:cNvPr id="12" name="TextBox 11"/>
          <p:cNvSpPr txBox="1"/>
          <p:nvPr/>
        </p:nvSpPr>
        <p:spPr>
          <a:xfrm>
            <a:off x="5849653" y="2567836"/>
            <a:ext cx="276094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Update incumbent?</a:t>
            </a:r>
            <a:endParaRPr lang="en-CA" dirty="0"/>
          </a:p>
        </p:txBody>
      </p:sp>
      <p:sp>
        <p:nvSpPr>
          <p:cNvPr id="13" name="TextBox 12"/>
          <p:cNvSpPr txBox="1"/>
          <p:nvPr/>
        </p:nvSpPr>
        <p:spPr>
          <a:xfrm>
            <a:off x="5849652" y="3505862"/>
            <a:ext cx="276094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Remove node from list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6681589" y="566029"/>
            <a:ext cx="69624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/>
              <a:t>S</a:t>
            </a:r>
            <a:r>
              <a:rPr lang="en-CA" dirty="0" smtClean="0"/>
              <a:t>tart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5849652" y="4338095"/>
            <a:ext cx="69624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Exit</a:t>
            </a:r>
            <a:endParaRPr lang="en-CA" dirty="0"/>
          </a:p>
        </p:txBody>
      </p:sp>
      <p:cxnSp>
        <p:nvCxnSpPr>
          <p:cNvPr id="18" name="Straight Arrow Connector 17"/>
          <p:cNvCxnSpPr>
            <a:endCxn id="7" idx="0"/>
          </p:cNvCxnSpPr>
          <p:nvPr/>
        </p:nvCxnSpPr>
        <p:spPr>
          <a:xfrm>
            <a:off x="3125241" y="930342"/>
            <a:ext cx="1" cy="407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2"/>
            <a:endCxn id="2" idx="0"/>
          </p:cNvCxnSpPr>
          <p:nvPr/>
        </p:nvCxnSpPr>
        <p:spPr>
          <a:xfrm>
            <a:off x="3125242" y="1706957"/>
            <a:ext cx="68896" cy="860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8" idx="0"/>
          </p:cNvCxnSpPr>
          <p:nvPr/>
        </p:nvCxnSpPr>
        <p:spPr>
          <a:xfrm>
            <a:off x="3194135" y="3214167"/>
            <a:ext cx="2" cy="226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9" idx="0"/>
          </p:cNvCxnSpPr>
          <p:nvPr/>
        </p:nvCxnSpPr>
        <p:spPr>
          <a:xfrm>
            <a:off x="3194135" y="3833269"/>
            <a:ext cx="1" cy="5536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2"/>
          </p:cNvCxnSpPr>
          <p:nvPr/>
        </p:nvCxnSpPr>
        <p:spPr>
          <a:xfrm flipH="1">
            <a:off x="3194135" y="5033298"/>
            <a:ext cx="1" cy="597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162799" y="2034798"/>
            <a:ext cx="1" cy="5228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162798" y="2954776"/>
            <a:ext cx="1" cy="540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4" idx="1"/>
            <a:endCxn id="6" idx="3"/>
          </p:cNvCxnSpPr>
          <p:nvPr/>
        </p:nvCxnSpPr>
        <p:spPr>
          <a:xfrm flipH="1">
            <a:off x="5849655" y="750695"/>
            <a:ext cx="831934" cy="10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7" idx="3"/>
          </p:cNvCxnSpPr>
          <p:nvPr/>
        </p:nvCxnSpPr>
        <p:spPr>
          <a:xfrm flipV="1">
            <a:off x="4089746" y="1507104"/>
            <a:ext cx="1691011" cy="15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3" idx="1"/>
            <a:endCxn id="8" idx="3"/>
          </p:cNvCxnSpPr>
          <p:nvPr/>
        </p:nvCxnSpPr>
        <p:spPr>
          <a:xfrm flipH="1" flipV="1">
            <a:off x="4158641" y="3625539"/>
            <a:ext cx="1691011" cy="64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158639" y="3810205"/>
            <a:ext cx="1691013" cy="507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1"/>
          </p:cNvCxnSpPr>
          <p:nvPr/>
        </p:nvCxnSpPr>
        <p:spPr>
          <a:xfrm flipH="1" flipV="1">
            <a:off x="1490597" y="5954297"/>
            <a:ext cx="73903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1490597" y="760862"/>
            <a:ext cx="0" cy="5193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6" idx="1"/>
          </p:cNvCxnSpPr>
          <p:nvPr/>
        </p:nvCxnSpPr>
        <p:spPr>
          <a:xfrm>
            <a:off x="1490597" y="760862"/>
            <a:ext cx="7390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189955" y="1142007"/>
            <a:ext cx="450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Y</a:t>
            </a:r>
            <a:endParaRPr lang="en-CA" dirty="0"/>
          </a:p>
        </p:txBody>
      </p:sp>
      <p:sp>
        <p:nvSpPr>
          <p:cNvPr id="57" name="TextBox 56"/>
          <p:cNvSpPr txBox="1"/>
          <p:nvPr/>
        </p:nvSpPr>
        <p:spPr>
          <a:xfrm>
            <a:off x="4114801" y="3852245"/>
            <a:ext cx="450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Y</a:t>
            </a:r>
            <a:endParaRPr lang="en-CA" dirty="0"/>
          </a:p>
        </p:txBody>
      </p:sp>
      <p:sp>
        <p:nvSpPr>
          <p:cNvPr id="58" name="TextBox 57"/>
          <p:cNvSpPr txBox="1"/>
          <p:nvPr/>
        </p:nvSpPr>
        <p:spPr>
          <a:xfrm>
            <a:off x="3249460" y="1843612"/>
            <a:ext cx="450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N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203531" y="3889450"/>
            <a:ext cx="450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15022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Branching Issues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754" y="1438374"/>
            <a:ext cx="4710669" cy="4800600"/>
          </a:xfrm>
        </p:spPr>
        <p:txBody>
          <a:bodyPr>
            <a:normAutofit fontScale="85000" lnSpcReduction="10000"/>
          </a:bodyPr>
          <a:lstStyle/>
          <a:p>
            <a:r>
              <a:rPr lang="en-CA" i="1" dirty="0" smtClean="0"/>
              <a:t>Approximate solution affects branching</a:t>
            </a:r>
          </a:p>
          <a:p>
            <a:r>
              <a:rPr lang="en-CA" dirty="0" smtClean="0"/>
              <a:t>MILP: </a:t>
            </a:r>
          </a:p>
          <a:p>
            <a:pPr lvl="1"/>
            <a:r>
              <a:rPr lang="en-CA" dirty="0" smtClean="0"/>
              <a:t>Exact solver</a:t>
            </a:r>
          </a:p>
          <a:p>
            <a:pPr lvl="1"/>
            <a:r>
              <a:rPr lang="en-CA" dirty="0" smtClean="0"/>
              <a:t>Branching tends to increase integrality  </a:t>
            </a:r>
          </a:p>
          <a:p>
            <a:r>
              <a:rPr lang="en-CA" dirty="0" smtClean="0"/>
              <a:t>MINLP with approximate GO solution:</a:t>
            </a:r>
          </a:p>
          <a:p>
            <a:pPr lvl="1"/>
            <a:r>
              <a:rPr lang="en-CA" dirty="0" smtClean="0"/>
              <a:t>Branching may not force early integrality</a:t>
            </a:r>
          </a:p>
          <a:p>
            <a:pPr lvl="1"/>
            <a:r>
              <a:rPr lang="en-CA" dirty="0" smtClean="0"/>
              <a:t>May have to branch until </a:t>
            </a:r>
            <a:r>
              <a:rPr lang="en-CA" i="1" dirty="0" smtClean="0"/>
              <a:t>upper bound = lower bound</a:t>
            </a:r>
            <a:endParaRPr lang="en-CA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 Fast MINLP Heuristic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16E7-4717-41BE-8213-934933C4A66E}" type="slidenum">
              <a:rPr lang="en-US" smtClean="0"/>
              <a:pPr/>
              <a:t>25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6266468" y="2324493"/>
            <a:ext cx="1600200" cy="6858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257068" y="2248293"/>
            <a:ext cx="1143000" cy="10668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76068" y="2095893"/>
            <a:ext cx="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790468" y="2019693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485668" y="2436421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7751975" y="2705493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6824220" y="2732988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8" name="Straight Connector 17"/>
          <p:cNvCxnSpPr/>
          <p:nvPr/>
        </p:nvCxnSpPr>
        <p:spPr>
          <a:xfrm>
            <a:off x="6920405" y="2266330"/>
            <a:ext cx="1263192" cy="452486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231557" y="2546809"/>
            <a:ext cx="1263192" cy="452486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257885" y="2548379"/>
            <a:ext cx="1263192" cy="452486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6693031" y="4587712"/>
            <a:ext cx="1948206" cy="963105"/>
          </a:xfrm>
          <a:custGeom>
            <a:avLst/>
            <a:gdLst>
              <a:gd name="connsiteX0" fmla="*/ 0 w 1948206"/>
              <a:gd name="connsiteY0" fmla="*/ 842128 h 963105"/>
              <a:gd name="connsiteX1" fmla="*/ 669303 w 1948206"/>
              <a:gd name="connsiteY1" fmla="*/ 3142 h 963105"/>
              <a:gd name="connsiteX2" fmla="*/ 1319752 w 1948206"/>
              <a:gd name="connsiteY2" fmla="*/ 823274 h 963105"/>
              <a:gd name="connsiteX3" fmla="*/ 1857080 w 1948206"/>
              <a:gd name="connsiteY3" fmla="*/ 842128 h 963105"/>
              <a:gd name="connsiteX4" fmla="*/ 1866507 w 1948206"/>
              <a:gd name="connsiteY4" fmla="*/ 842128 h 963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206" h="963105">
                <a:moveTo>
                  <a:pt x="0" y="842128"/>
                </a:moveTo>
                <a:cubicBezTo>
                  <a:pt x="224672" y="424206"/>
                  <a:pt x="449344" y="6284"/>
                  <a:pt x="669303" y="3142"/>
                </a:cubicBezTo>
                <a:cubicBezTo>
                  <a:pt x="889262" y="0"/>
                  <a:pt x="1121789" y="683443"/>
                  <a:pt x="1319752" y="823274"/>
                </a:cubicBezTo>
                <a:cubicBezTo>
                  <a:pt x="1517715" y="963105"/>
                  <a:pt x="1765954" y="838986"/>
                  <a:pt x="1857080" y="842128"/>
                </a:cubicBezTo>
                <a:cubicBezTo>
                  <a:pt x="1948206" y="845270"/>
                  <a:pt x="1907356" y="843699"/>
                  <a:pt x="1866507" y="84212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2" name="Straight Connector 21"/>
          <p:cNvCxnSpPr/>
          <p:nvPr/>
        </p:nvCxnSpPr>
        <p:spPr>
          <a:xfrm>
            <a:off x="6802224" y="4114801"/>
            <a:ext cx="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18195" y="4191786"/>
            <a:ext cx="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6665536" y="5364638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Oval 24"/>
          <p:cNvSpPr/>
          <p:nvPr/>
        </p:nvSpPr>
        <p:spPr>
          <a:xfrm>
            <a:off x="7788897" y="5111685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7488810" y="4670197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1" grpId="0" animBg="1"/>
      <p:bldP spid="24" grpId="0" animBg="1"/>
      <p:bldP spid="25" grpId="0" animBg="1"/>
      <p:bldP spid="2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Branching Issues (</a:t>
            </a:r>
            <a:r>
              <a:rPr lang="en-CA" dirty="0" err="1" smtClean="0"/>
              <a:t>contd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Round to integrality within a (larger) tolerance (e.g.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0.1</a:t>
            </a:r>
            <a:r>
              <a:rPr lang="en-CA" dirty="0" smtClean="0"/>
              <a:t>)?</a:t>
            </a:r>
          </a:p>
          <a:p>
            <a:r>
              <a:rPr lang="en-CA" dirty="0" smtClean="0"/>
              <a:t>Seed the initial random sample of the new subspace with a rounded solution.</a:t>
            </a:r>
          </a:p>
          <a:p>
            <a:pPr lvl="1"/>
            <a:r>
              <a:rPr lang="en-CA" dirty="0" smtClean="0"/>
              <a:t>Parent solution 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11.6, 12.2, </a:t>
            </a:r>
            <a:r>
              <a:rPr lang="en-C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9.5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Down branch special point 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11.6, 12.2, </a:t>
            </a:r>
            <a:r>
              <a:rPr lang="en-C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9.0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Up branch special point 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11.6, 12.2, </a:t>
            </a:r>
            <a:r>
              <a:rPr lang="en-C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10.0</a:t>
            </a:r>
            <a:r>
              <a:rPr lang="en-CA" dirty="0" smtClean="0"/>
              <a:t>)</a:t>
            </a:r>
          </a:p>
          <a:p>
            <a:r>
              <a:rPr lang="en-CA" dirty="0" smtClean="0"/>
              <a:t>Take action if too many open nodes</a:t>
            </a:r>
          </a:p>
          <a:p>
            <a:pPr lvl="1"/>
            <a:r>
              <a:rPr lang="en-CA" dirty="0" smtClean="0"/>
              <a:t>E.g. round integer variables and launch local solver to get a better incumbent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 Fast MINLP Heuristic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16E7-4717-41BE-8213-934933C4A66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en-CA" dirty="0" smtClean="0"/>
              <a:t>Spatial Branching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620000" cy="4014216"/>
          </a:xfrm>
        </p:spPr>
        <p:txBody>
          <a:bodyPr>
            <a:normAutofit/>
          </a:bodyPr>
          <a:lstStyle/>
          <a:p>
            <a:r>
              <a:rPr lang="en-CA" dirty="0" smtClean="0"/>
              <a:t>Likely not needed</a:t>
            </a:r>
          </a:p>
          <a:p>
            <a:r>
              <a:rPr lang="en-CA" i="1" dirty="0" smtClean="0"/>
              <a:t>If needed: </a:t>
            </a:r>
            <a:r>
              <a:rPr lang="en-CA" dirty="0" smtClean="0"/>
              <a:t>CC start-end pairs map basins of attraction for feasible regions</a:t>
            </a:r>
          </a:p>
          <a:p>
            <a:pPr lvl="1"/>
            <a:r>
              <a:rPr lang="en-CA" dirty="0" smtClean="0"/>
              <a:t>Subdivide using CC</a:t>
            </a:r>
            <a:br>
              <a:rPr lang="en-CA" dirty="0" smtClean="0"/>
            </a:br>
            <a:r>
              <a:rPr lang="en-CA" dirty="0" smtClean="0"/>
              <a:t>start-end pairs to</a:t>
            </a:r>
            <a:br>
              <a:rPr lang="en-CA" dirty="0" smtClean="0"/>
            </a:br>
            <a:r>
              <a:rPr lang="en-CA" dirty="0" smtClean="0"/>
              <a:t>define basins of</a:t>
            </a:r>
            <a:br>
              <a:rPr lang="en-CA" dirty="0" smtClean="0"/>
            </a:br>
            <a:r>
              <a:rPr lang="en-CA" dirty="0" smtClean="0"/>
              <a:t>attraction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16E7-4717-41BE-8213-934933C4A66E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0294" y="3038856"/>
            <a:ext cx="3658634" cy="3396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 Fast MINLP Heuristic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GO results are promising!</a:t>
            </a:r>
          </a:p>
          <a:p>
            <a:pPr lvl="1"/>
            <a:r>
              <a:rPr lang="en-CA" dirty="0" smtClean="0"/>
              <a:t>Good quality solutions</a:t>
            </a:r>
          </a:p>
          <a:p>
            <a:pPr lvl="1"/>
            <a:r>
              <a:rPr lang="en-CA" dirty="0" smtClean="0"/>
              <a:t>Solutions usually faster</a:t>
            </a:r>
          </a:p>
          <a:p>
            <a:r>
              <a:rPr lang="en-CA" dirty="0" smtClean="0"/>
              <a:t>Future MINLP work: </a:t>
            </a:r>
          </a:p>
          <a:p>
            <a:pPr lvl="1"/>
            <a:r>
              <a:rPr lang="en-CA" dirty="0" smtClean="0"/>
              <a:t>Algorithm optimization</a:t>
            </a:r>
          </a:p>
          <a:p>
            <a:pPr lvl="2"/>
            <a:r>
              <a:rPr lang="en-CA" dirty="0" smtClean="0"/>
              <a:t>Tuning all GO parameters.</a:t>
            </a:r>
          </a:p>
          <a:p>
            <a:pPr lvl="2"/>
            <a:r>
              <a:rPr lang="en-CA" dirty="0" smtClean="0"/>
              <a:t>Better simple search?</a:t>
            </a:r>
          </a:p>
          <a:p>
            <a:pPr lvl="2"/>
            <a:r>
              <a:rPr lang="en-CA" dirty="0" smtClean="0"/>
              <a:t>Best number of parallel threads</a:t>
            </a:r>
          </a:p>
          <a:p>
            <a:pPr lvl="3"/>
            <a:r>
              <a:rPr lang="en-CA" dirty="0" smtClean="0"/>
              <a:t>Where to use them? More threads per node? Solve multiple nodes simultaneously? Parallel rounds?</a:t>
            </a:r>
          </a:p>
          <a:p>
            <a:pPr lvl="2"/>
            <a:r>
              <a:rPr lang="en-CA" dirty="0" smtClean="0"/>
              <a:t>Rounding heuristics</a:t>
            </a:r>
          </a:p>
          <a:p>
            <a:pPr lvl="1"/>
            <a:r>
              <a:rPr lang="en-CA" dirty="0" smtClean="0"/>
              <a:t>Proper comparison to other MINLP solvers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16E7-4717-41BE-8213-934933C4A66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 Fast MINLP Heuristic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Looking for Postdoc or </a:t>
            </a:r>
            <a:br>
              <a:rPr lang="en-CA" dirty="0" smtClean="0"/>
            </a:br>
            <a:r>
              <a:rPr lang="en-CA" dirty="0" smtClean="0"/>
              <a:t>PhD Student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419600"/>
          </a:xfrm>
        </p:spPr>
        <p:txBody>
          <a:bodyPr/>
          <a:lstStyle/>
          <a:p>
            <a:r>
              <a:rPr lang="en-CA" dirty="0" smtClean="0"/>
              <a:t>MINLP and other optimization topics</a:t>
            </a:r>
          </a:p>
          <a:p>
            <a:r>
              <a:rPr lang="en-CA" dirty="0" smtClean="0"/>
              <a:t>Algorithm development and testing</a:t>
            </a:r>
          </a:p>
          <a:p>
            <a:r>
              <a:rPr lang="en-CA" dirty="0" smtClean="0"/>
              <a:t>Good programming skills</a:t>
            </a:r>
          </a:p>
          <a:p>
            <a:r>
              <a:rPr lang="en-CA" dirty="0" smtClean="0"/>
              <a:t>Helpful to know:</a:t>
            </a:r>
          </a:p>
          <a:p>
            <a:pPr lvl="1"/>
            <a:r>
              <a:rPr lang="en-CA" dirty="0" smtClean="0"/>
              <a:t>Parallel programming</a:t>
            </a:r>
          </a:p>
          <a:p>
            <a:pPr lvl="1"/>
            <a:r>
              <a:rPr lang="en-CA" dirty="0" smtClean="0"/>
              <a:t>C, C++, Go, Julia</a:t>
            </a:r>
          </a:p>
          <a:p>
            <a:r>
              <a:rPr lang="en-CA" i="1" dirty="0" smtClean="0"/>
              <a:t>Should like winter</a:t>
            </a:r>
            <a:endParaRPr lang="en-CA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 Fast MINLP Heuristic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16E7-4717-41BE-8213-934933C4A66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7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Fast Global Optimizer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Why is </a:t>
            </a:r>
            <a:r>
              <a:rPr lang="en-US" dirty="0" err="1" smtClean="0"/>
              <a:t>nonconvex</a:t>
            </a:r>
            <a:r>
              <a:rPr lang="en-US" dirty="0" smtClean="0"/>
              <a:t> GO hard?</a:t>
            </a:r>
          </a:p>
          <a:p>
            <a:pPr lvl="1"/>
            <a:r>
              <a:rPr lang="en-US" dirty="0" smtClean="0"/>
              <a:t>Multiple disconnected feasible regions</a:t>
            </a:r>
          </a:p>
          <a:p>
            <a:pPr lvl="1"/>
            <a:r>
              <a:rPr lang="en-US" dirty="0" smtClean="0"/>
              <a:t>Multiple local optima</a:t>
            </a:r>
          </a:p>
          <a:p>
            <a:pPr lvl="1"/>
            <a:r>
              <a:rPr lang="en-US" i="1" dirty="0" smtClean="0"/>
              <a:t>Many places to look for optima</a:t>
            </a:r>
          </a:p>
          <a:p>
            <a:r>
              <a:rPr lang="en-US" dirty="0" smtClean="0"/>
              <a:t>Two main categories of methods: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Space-covering global optimizers: </a:t>
            </a:r>
          </a:p>
          <a:p>
            <a:pPr lvl="2"/>
            <a:r>
              <a:rPr lang="en-US" dirty="0" smtClean="0"/>
              <a:t>Accurate, but slow: </a:t>
            </a:r>
            <a:r>
              <a:rPr lang="en-US" sz="2000" i="1" dirty="0" smtClean="0"/>
              <a:t>inherent tree search</a:t>
            </a:r>
            <a:endParaRPr lang="en-US" i="1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Multi-start local optimizers:</a:t>
            </a:r>
          </a:p>
          <a:p>
            <a:pPr lvl="2"/>
            <a:r>
              <a:rPr lang="en-US" dirty="0" smtClean="0"/>
              <a:t>Faster, but not as accurate: </a:t>
            </a:r>
            <a:r>
              <a:rPr lang="en-US" sz="2000" i="1" dirty="0" smtClean="0"/>
              <a:t>whole space not searched</a:t>
            </a:r>
            <a:endParaRPr lang="en-US" i="1" dirty="0" smtClean="0"/>
          </a:p>
          <a:p>
            <a:r>
              <a:rPr lang="en-US" b="1" i="1" dirty="0" smtClean="0"/>
              <a:t>Goal: </a:t>
            </a:r>
            <a:r>
              <a:rPr lang="en-US" dirty="0" smtClean="0">
                <a:solidFill>
                  <a:srgbClr val="0070C0"/>
                </a:solidFill>
              </a:rPr>
              <a:t>fast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reasonably accurate</a:t>
            </a:r>
            <a:r>
              <a:rPr lang="en-US" dirty="0" smtClean="0"/>
              <a:t> GO</a:t>
            </a:r>
          </a:p>
          <a:p>
            <a:pPr lvl="1"/>
            <a:r>
              <a:rPr lang="en-US" dirty="0" smtClean="0"/>
              <a:t>Trade a little accuracy for speed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16E7-4717-41BE-8213-934933C4A66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 Fast MINLP Heuristic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CA" sz="1800" dirty="0" smtClean="0"/>
              <a:t>J.W. Chinneck (2004)."The Constraint Consensus Method for Finding Approximately Feasible Points in Nonlinear Programs", </a:t>
            </a:r>
            <a:r>
              <a:rPr lang="en-CA" sz="1800" i="1" dirty="0" smtClean="0"/>
              <a:t>INFORMS Journal on Computing</a:t>
            </a:r>
            <a:r>
              <a:rPr lang="en-CA" sz="1800" dirty="0" smtClean="0"/>
              <a:t>16,(3)255-265.</a:t>
            </a:r>
          </a:p>
          <a:p>
            <a:pPr marL="596646" indent="-514350">
              <a:buFont typeface="+mj-lt"/>
              <a:buAutoNum type="arabicPeriod"/>
            </a:pPr>
            <a:r>
              <a:rPr lang="en-CA" sz="1800" dirty="0" smtClean="0"/>
              <a:t>W. Ibrahim, J.W. Chinneck (2008). Improving Solver Success in Reaching Feasibility for Sets of Nonlinear Constraints, </a:t>
            </a:r>
            <a:r>
              <a:rPr lang="en-CA" sz="1800" i="1" dirty="0" smtClean="0"/>
              <a:t>Computers and Operations Research </a:t>
            </a:r>
            <a:r>
              <a:rPr lang="en-CA" sz="1800" dirty="0" smtClean="0"/>
              <a:t>35(5)1394-1411.</a:t>
            </a:r>
          </a:p>
          <a:p>
            <a:pPr marL="596646" indent="-514350">
              <a:buFont typeface="+mj-lt"/>
              <a:buAutoNum type="arabicPeriod"/>
            </a:pPr>
            <a:r>
              <a:rPr lang="en-CA" sz="1800" dirty="0" smtClean="0"/>
              <a:t>L. Smith, J.W. Chinneck, V. </a:t>
            </a:r>
            <a:r>
              <a:rPr lang="en-CA" sz="1800" dirty="0" err="1" smtClean="0"/>
              <a:t>Aitken</a:t>
            </a:r>
            <a:r>
              <a:rPr lang="en-CA" sz="1800" dirty="0" smtClean="0"/>
              <a:t> (2013). “Constraint Consensus Concentration for Identifying Disjoint Feasible Regions in Nonlinear Programs”, </a:t>
            </a:r>
            <a:r>
              <a:rPr lang="en-CA" sz="1800" i="1" dirty="0" smtClean="0"/>
              <a:t>Optimization Methods and Software</a:t>
            </a:r>
            <a:r>
              <a:rPr lang="en-CA" sz="1800" dirty="0" smtClean="0"/>
              <a:t> 28(2)339–363.</a:t>
            </a:r>
          </a:p>
          <a:p>
            <a:pPr marL="596646" indent="-514350">
              <a:buFont typeface="+mj-lt"/>
              <a:buAutoNum type="arabicPeriod"/>
            </a:pPr>
            <a:r>
              <a:rPr lang="en-CA" sz="1800" dirty="0" smtClean="0">
                <a:hlinkClick r:id="rId2"/>
              </a:rPr>
              <a:t>http://www.cuter.rl.ac.uk/Problems/mastsif.shtml</a:t>
            </a:r>
            <a:endParaRPr lang="en-CA" sz="1800" dirty="0" smtClean="0"/>
          </a:p>
          <a:p>
            <a:pPr marL="596646" indent="-514350">
              <a:buFont typeface="+mj-lt"/>
              <a:buAutoNum type="arabicPeriod"/>
            </a:pPr>
            <a:r>
              <a:rPr lang="en-CA" sz="1800" dirty="0" smtClean="0"/>
              <a:t>A. </a:t>
            </a:r>
            <a:r>
              <a:rPr lang="en-CA" sz="1800" dirty="0" err="1" smtClean="0"/>
              <a:t>Waechter</a:t>
            </a:r>
            <a:r>
              <a:rPr lang="en-CA" sz="1800" dirty="0" smtClean="0"/>
              <a:t>, L.T. </a:t>
            </a:r>
            <a:r>
              <a:rPr lang="en-CA" sz="1800" dirty="0" err="1" smtClean="0"/>
              <a:t>Biegler</a:t>
            </a:r>
            <a:r>
              <a:rPr lang="en-CA" sz="1800" dirty="0" smtClean="0"/>
              <a:t> (2006).“On the Implementation of a Primal-Dual Interior Point Filter Line Search Algorithm for Large-Scale Nonlinear Programming”, </a:t>
            </a:r>
            <a:r>
              <a:rPr lang="en-CA" sz="1800" i="1" dirty="0" smtClean="0"/>
              <a:t>Mathematical Programming </a:t>
            </a:r>
            <a:r>
              <a:rPr lang="en-CA" sz="1800" dirty="0" smtClean="0"/>
              <a:t>106:25-57.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16E7-4717-41BE-8213-934933C4A66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 Fast MINLP Heuristic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i="1" dirty="0" smtClean="0"/>
              <a:t>Main idea: </a:t>
            </a:r>
          </a:p>
          <a:p>
            <a:r>
              <a:rPr lang="en-US" dirty="0" smtClean="0"/>
              <a:t>Multi-start based (for </a:t>
            </a:r>
            <a:r>
              <a:rPr lang="en-US" i="1" dirty="0" smtClean="0">
                <a:solidFill>
                  <a:srgbClr val="0070C0"/>
                </a:solidFill>
              </a:rPr>
              <a:t>speed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Better exploration of the variable space before launching the local solver (for </a:t>
            </a:r>
            <a:r>
              <a:rPr lang="en-US" i="1" dirty="0" smtClean="0">
                <a:solidFill>
                  <a:srgbClr val="0070C0"/>
                </a:solidFill>
              </a:rPr>
              <a:t>accuracy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Our main contribution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i="1" dirty="0" smtClean="0"/>
              <a:t>Main steps:</a:t>
            </a:r>
          </a:p>
          <a:p>
            <a:pPr>
              <a:buNone/>
            </a:pPr>
            <a:r>
              <a:rPr lang="en-US" i="1" dirty="0" smtClean="0"/>
              <a:t>Goal:</a:t>
            </a:r>
            <a:r>
              <a:rPr lang="en-US" dirty="0" smtClean="0"/>
              <a:t> find local solver launch points that lead to </a:t>
            </a:r>
            <a:r>
              <a:rPr lang="en-US" smtClean="0"/>
              <a:t>global optima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Latin Hypercube sampling in a defined </a:t>
            </a:r>
            <a:r>
              <a:rPr lang="en-US" i="1" dirty="0" smtClean="0"/>
              <a:t>launch box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Constraint Consensus concentration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Clustering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Simple Search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Local solver launches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16E7-4717-41BE-8213-934933C4A66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 Fast MINLP Heuristic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. LHC Sampling in the </a:t>
            </a:r>
            <a:r>
              <a:rPr lang="en-US" i="1" dirty="0" smtClean="0"/>
              <a:t>Launch Box</a:t>
            </a:r>
            <a:endParaRPr lang="en-US" i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905000" y="1600200"/>
          <a:ext cx="5791200" cy="3454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69088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noFill/>
                  </a:tcPr>
                </a:tc>
              </a:tr>
              <a:tr h="69088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noFill/>
                  </a:tcPr>
                </a:tc>
              </a:tr>
              <a:tr h="69088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noFill/>
                  </a:tcPr>
                </a:tc>
              </a:tr>
              <a:tr h="69088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noFill/>
                  </a:tcPr>
                </a:tc>
              </a:tr>
              <a:tr h="69088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16E7-4717-41BE-8213-934933C4A66E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2514600" y="1828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315200" y="1828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286000" y="20574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286000" y="50292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1828800" y="1524000"/>
            <a:ext cx="5886450" cy="3645932"/>
            <a:chOff x="1828800" y="1535668"/>
            <a:chExt cx="5886450" cy="3645932"/>
          </a:xfrm>
        </p:grpSpPr>
        <p:grpSp>
          <p:nvGrpSpPr>
            <p:cNvPr id="25" name="Group 24"/>
            <p:cNvGrpSpPr/>
            <p:nvPr/>
          </p:nvGrpSpPr>
          <p:grpSpPr>
            <a:xfrm>
              <a:off x="1828800" y="1535668"/>
              <a:ext cx="5886450" cy="3645932"/>
              <a:chOff x="1828800" y="1535668"/>
              <a:chExt cx="5886450" cy="3645932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981200" y="1733550"/>
                <a:ext cx="5734050" cy="3448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TextBox 18"/>
              <p:cNvSpPr txBox="1"/>
              <p:nvPr/>
            </p:nvSpPr>
            <p:spPr>
              <a:xfrm>
                <a:off x="2286000" y="1535668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LB</a:t>
                </a:r>
                <a:r>
                  <a:rPr lang="en-CA" baseline="-25000" dirty="0" smtClean="0"/>
                  <a:t>1</a:t>
                </a:r>
                <a:endParaRPr lang="en-CA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828800" y="182880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UB</a:t>
                </a:r>
                <a:r>
                  <a:rPr lang="en-CA" baseline="-25000" dirty="0" smtClean="0"/>
                  <a:t>2</a:t>
                </a:r>
                <a:endParaRPr lang="en-CA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086600" y="1535668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UB</a:t>
                </a:r>
                <a:r>
                  <a:rPr lang="en-CA" baseline="-25000" dirty="0" smtClean="0"/>
                  <a:t>1</a:t>
                </a:r>
                <a:endParaRPr lang="en-CA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828800" y="480060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LB</a:t>
                </a:r>
                <a:r>
                  <a:rPr lang="en-CA" baseline="-25000" dirty="0" smtClean="0"/>
                  <a:t>2</a:t>
                </a:r>
                <a:endParaRPr lang="en-CA" dirty="0"/>
              </a:p>
            </p:txBody>
          </p:sp>
        </p:grpSp>
        <p:cxnSp>
          <p:nvCxnSpPr>
            <p:cNvPr id="27" name="Straight Connector 26"/>
            <p:cNvCxnSpPr/>
            <p:nvPr/>
          </p:nvCxnSpPr>
          <p:spPr>
            <a:xfrm flipV="1">
              <a:off x="7315200" y="1828800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2514600" y="1828800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286000" y="2057400"/>
              <a:ext cx="228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286000" y="5029200"/>
              <a:ext cx="228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590800"/>
            <a:ext cx="164782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2286000" y="5334000"/>
            <a:ext cx="624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Initial launch box based on empirical results:</a:t>
            </a:r>
          </a:p>
          <a:p>
            <a:pPr>
              <a:buFont typeface="Arial" pitchFamily="34" charset="0"/>
              <a:buChar char="•"/>
            </a:pPr>
            <a:r>
              <a:rPr lang="en-CA" sz="2000" dirty="0" smtClean="0"/>
              <a:t> Most NLP solutions are in this range</a:t>
            </a:r>
          </a:p>
          <a:p>
            <a:pPr>
              <a:buFont typeface="Arial" pitchFamily="34" charset="0"/>
              <a:buChar char="•"/>
            </a:pPr>
            <a:r>
              <a:rPr lang="en-CA" sz="2000" dirty="0" smtClean="0"/>
              <a:t> Shifted appropriately according to the bounds</a:t>
            </a:r>
            <a:endParaRPr lang="en-CA" sz="2000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 Fast MINLP Heuristic</a:t>
            </a:r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3886200" y="3124200"/>
            <a:ext cx="228600" cy="228600"/>
            <a:chOff x="3810000" y="3886200"/>
            <a:chExt cx="228600" cy="22860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3810000" y="3886200"/>
              <a:ext cx="228600" cy="2286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3810000" y="3886200"/>
              <a:ext cx="228600" cy="2286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4495800" y="3581400"/>
            <a:ext cx="228600" cy="228600"/>
            <a:chOff x="3810000" y="3886200"/>
            <a:chExt cx="228600" cy="228600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3810000" y="3886200"/>
              <a:ext cx="228600" cy="2286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3810000" y="3886200"/>
              <a:ext cx="228600" cy="2286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5029200" y="2667000"/>
            <a:ext cx="228600" cy="228600"/>
            <a:chOff x="3810000" y="3886200"/>
            <a:chExt cx="228600" cy="228600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3810000" y="3886200"/>
              <a:ext cx="228600" cy="2286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3810000" y="3886200"/>
              <a:ext cx="228600" cy="2286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CA" dirty="0" smtClean="0"/>
              <a:t>  Constraint Consensus (CC)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2971800"/>
          </a:xfrm>
        </p:spPr>
        <p:txBody>
          <a:bodyPr>
            <a:normAutofit fontScale="85000" lnSpcReduction="10000"/>
          </a:bodyPr>
          <a:lstStyle/>
          <a:p>
            <a:r>
              <a:rPr lang="en-CA" i="1" dirty="0" smtClean="0">
                <a:solidFill>
                  <a:srgbClr val="0070C0"/>
                </a:solidFill>
              </a:rPr>
              <a:t>Projection method: </a:t>
            </a:r>
            <a:r>
              <a:rPr lang="en-CA" dirty="0" smtClean="0"/>
              <a:t>iteratively adjusts point to reduce constraint violation(s).</a:t>
            </a:r>
          </a:p>
          <a:p>
            <a:r>
              <a:rPr lang="en-CA" dirty="0" smtClean="0"/>
              <a:t>Quickly moves initial point to near-feasible final point.</a:t>
            </a:r>
          </a:p>
          <a:p>
            <a:r>
              <a:rPr lang="en-CA" dirty="0" smtClean="0"/>
              <a:t>Very fast: no matrix inversion, no line search</a:t>
            </a:r>
          </a:p>
          <a:p>
            <a:r>
              <a:rPr lang="en-CA" dirty="0" smtClean="0"/>
              <a:t>Reduces local solver time, improves success</a:t>
            </a:r>
            <a:endParaRPr lang="en-CA" dirty="0"/>
          </a:p>
        </p:txBody>
      </p:sp>
      <p:grpSp>
        <p:nvGrpSpPr>
          <p:cNvPr id="18" name="Group 17"/>
          <p:cNvGrpSpPr/>
          <p:nvPr/>
        </p:nvGrpSpPr>
        <p:grpSpPr>
          <a:xfrm>
            <a:off x="1828800" y="4648200"/>
            <a:ext cx="6943724" cy="1600200"/>
            <a:chOff x="1905000" y="4038600"/>
            <a:chExt cx="6943724" cy="1600200"/>
          </a:xfrm>
        </p:grpSpPr>
        <p:sp>
          <p:nvSpPr>
            <p:cNvPr id="4" name="Rounded Rectangle 3"/>
            <p:cNvSpPr/>
            <p:nvPr/>
          </p:nvSpPr>
          <p:spPr>
            <a:xfrm>
              <a:off x="1905000" y="4343400"/>
              <a:ext cx="1066800" cy="609600"/>
            </a:xfrm>
            <a:prstGeom prst="round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/>
                <a:t>Current Point</a:t>
              </a:r>
              <a:endParaRPr lang="en-CA" dirty="0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3048000" y="4572000"/>
              <a:ext cx="457200" cy="76200"/>
            </a:xfrm>
            <a:prstGeom prst="rightArrow">
              <a:avLst/>
            </a:prstGeom>
            <a:ln w="508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581400" y="4038600"/>
              <a:ext cx="1371600" cy="1219200"/>
            </a:xfrm>
            <a:prstGeom prst="round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/>
                <a:t>Compute Feasibility Vectors</a:t>
              </a:r>
              <a:endParaRPr lang="en-CA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638799" y="4038600"/>
              <a:ext cx="1533525" cy="1219200"/>
            </a:xfrm>
            <a:prstGeom prst="round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/>
                <a:t>Compute Consensus Vector</a:t>
              </a:r>
              <a:endParaRPr lang="en-CA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7619999" y="4343400"/>
              <a:ext cx="1228725" cy="609600"/>
            </a:xfrm>
            <a:prstGeom prst="round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/>
                <a:t>Update Location</a:t>
              </a:r>
              <a:endParaRPr lang="en-CA" dirty="0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5029200" y="4572000"/>
              <a:ext cx="457200" cy="76200"/>
            </a:xfrm>
            <a:prstGeom prst="rightArrow">
              <a:avLst/>
            </a:prstGeom>
            <a:ln w="508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7172324" y="4572000"/>
              <a:ext cx="371476" cy="76200"/>
            </a:xfrm>
            <a:prstGeom prst="rightArrow">
              <a:avLst/>
            </a:prstGeom>
            <a:ln w="508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2362200" y="5029200"/>
              <a:ext cx="5791200" cy="609600"/>
              <a:chOff x="2362200" y="5029200"/>
              <a:chExt cx="5791200" cy="609600"/>
            </a:xfrm>
          </p:grpSpPr>
          <p:sp>
            <p:nvSpPr>
              <p:cNvPr id="23" name="Up Arrow 22"/>
              <p:cNvSpPr/>
              <p:nvPr/>
            </p:nvSpPr>
            <p:spPr>
              <a:xfrm>
                <a:off x="2362200" y="5029200"/>
                <a:ext cx="76200" cy="609600"/>
              </a:xfrm>
              <a:prstGeom prst="upArrow">
                <a:avLst/>
              </a:prstGeom>
              <a:ln w="76200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8153400" y="5029200"/>
                <a:ext cx="0" cy="609600"/>
              </a:xfrm>
              <a:prstGeom prst="line">
                <a:avLst/>
              </a:prstGeom>
              <a:ln w="76200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>
                <a:off x="2438400" y="5638800"/>
                <a:ext cx="5715000" cy="0"/>
              </a:xfrm>
              <a:prstGeom prst="line">
                <a:avLst/>
              </a:prstGeom>
              <a:ln w="76200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16E7-4717-41BE-8213-934933C4A66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 Fast MINLP Heuristic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***add illustration of CC move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19200"/>
            <a:ext cx="8077200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16E7-4717-41BE-8213-934933C4A66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05600" y="190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CC start point</a:t>
            </a: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3124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After 1 iteration</a:t>
            </a: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505200" y="15240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534400" y="42672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905000" y="42672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553200" y="53340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 Fast MINLP Heuristic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CA" dirty="0" smtClean="0"/>
              <a:t> Clustering of CC end points (CB)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b="1" i="1" dirty="0" smtClean="0">
                <a:solidFill>
                  <a:srgbClr val="0070C0"/>
                </a:solidFill>
              </a:rPr>
              <a:t>Single linkage clustering:</a:t>
            </a:r>
            <a:r>
              <a:rPr lang="en-CA" b="1" i="1" dirty="0" smtClean="0"/>
              <a:t> </a:t>
            </a:r>
            <a:r>
              <a:rPr lang="en-CA" dirty="0" smtClean="0"/>
              <a:t>pts closer than </a:t>
            </a:r>
            <a:r>
              <a:rPr lang="en-CA" i="1" dirty="0" smtClean="0"/>
              <a:t>critical distance </a:t>
            </a:r>
            <a:r>
              <a:rPr lang="en-CA" dirty="0" smtClean="0"/>
              <a:t>assigned to same cluster</a:t>
            </a:r>
          </a:p>
          <a:p>
            <a:r>
              <a:rPr lang="en-CA" b="1" i="1" dirty="0" smtClean="0">
                <a:solidFill>
                  <a:srgbClr val="0070C0"/>
                </a:solidFill>
              </a:rPr>
              <a:t>Critical distance: </a:t>
            </a:r>
            <a:r>
              <a:rPr lang="en-CA" dirty="0" smtClean="0"/>
              <a:t>based on distribution of inter-point distances</a:t>
            </a:r>
          </a:p>
          <a:p>
            <a:pPr lvl="1"/>
            <a:r>
              <a:rPr lang="en-CA" i="1" dirty="0" smtClean="0"/>
              <a:t>Small distances: </a:t>
            </a:r>
            <a:r>
              <a:rPr lang="en-CA" dirty="0" smtClean="0"/>
              <a:t>points in same cluster</a:t>
            </a:r>
          </a:p>
          <a:p>
            <a:pPr lvl="1"/>
            <a:r>
              <a:rPr lang="en-CA" i="1" dirty="0" smtClean="0"/>
              <a:t>Large distances: </a:t>
            </a:r>
            <a:r>
              <a:rPr lang="en-CA" dirty="0" smtClean="0"/>
              <a:t>points in different clusters</a:t>
            </a:r>
          </a:p>
          <a:p>
            <a:pPr lvl="1"/>
            <a:r>
              <a:rPr lang="en-CA" dirty="0" smtClean="0"/>
              <a:t>Choose critical distance based on this</a:t>
            </a:r>
          </a:p>
          <a:p>
            <a:r>
              <a:rPr lang="en-CA" b="1" i="1" dirty="0" smtClean="0">
                <a:solidFill>
                  <a:srgbClr val="0070C0"/>
                </a:solidFill>
              </a:rPr>
              <a:t>Effect: </a:t>
            </a:r>
            <a:r>
              <a:rPr lang="en-CA" dirty="0" smtClean="0"/>
              <a:t>clusters correlate with feasible regions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16E7-4717-41BE-8213-934933C4A66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 Fast MINLP Heuristic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16E7-4717-41BE-8213-934933C4A66E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41814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733800"/>
            <a:ext cx="854392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228600"/>
            <a:ext cx="41338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own Arrow 8"/>
          <p:cNvSpPr/>
          <p:nvPr/>
        </p:nvSpPr>
        <p:spPr>
          <a:xfrm>
            <a:off x="2133600" y="29718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ight Arrow 9"/>
          <p:cNvSpPr/>
          <p:nvPr/>
        </p:nvSpPr>
        <p:spPr>
          <a:xfrm>
            <a:off x="3886200" y="45720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Up Arrow 10"/>
          <p:cNvSpPr/>
          <p:nvPr/>
        </p:nvSpPr>
        <p:spPr>
          <a:xfrm>
            <a:off x="6629400" y="2895600"/>
            <a:ext cx="381000" cy="76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3276600" y="304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LHC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2200" y="4038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CC end pts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86600" y="4648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Inter- point distances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0" y="762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Final clusters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A Fast MINLP Heuristic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4325</TotalTime>
  <Words>1368</Words>
  <Application>Microsoft Office PowerPoint</Application>
  <PresentationFormat>On-screen Show (4:3)</PresentationFormat>
  <Paragraphs>288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Solstice</vt:lpstr>
      <vt:lpstr>Office Theme</vt:lpstr>
      <vt:lpstr>Towards a Fast Heuristic for MINLP</vt:lpstr>
      <vt:lpstr>Introduction</vt:lpstr>
      <vt:lpstr>The Fast Global Optimizer</vt:lpstr>
      <vt:lpstr>GO Components</vt:lpstr>
      <vt:lpstr>1. LHC Sampling in the Launch Box</vt:lpstr>
      <vt:lpstr>2.  Constraint Consensus (CC)</vt:lpstr>
      <vt:lpstr>Constraint Consensus</vt:lpstr>
      <vt:lpstr>3. Clustering of CC end points (CB)</vt:lpstr>
      <vt:lpstr>PowerPoint Presentation</vt:lpstr>
      <vt:lpstr>4.  Simple Search (SS)</vt:lpstr>
      <vt:lpstr>Complete GO Algorithm</vt:lpstr>
      <vt:lpstr>Experimental Setup: Software</vt:lpstr>
      <vt:lpstr>Experiment 1: Hardware</vt:lpstr>
      <vt:lpstr>PowerPoint Presentation</vt:lpstr>
      <vt:lpstr>PowerPoint Presentation</vt:lpstr>
      <vt:lpstr>PowerPoint Presentation</vt:lpstr>
      <vt:lpstr>Success Rate</vt:lpstr>
      <vt:lpstr>Experiment 2</vt:lpstr>
      <vt:lpstr>PowerPoint Presentation</vt:lpstr>
      <vt:lpstr>PowerPoint Presentation</vt:lpstr>
      <vt:lpstr>PowerPoint Presentation</vt:lpstr>
      <vt:lpstr>PowerPoint Presentation</vt:lpstr>
      <vt:lpstr>Towards MINLP</vt:lpstr>
      <vt:lpstr>PowerPoint Presentation</vt:lpstr>
      <vt:lpstr>Branching Issues</vt:lpstr>
      <vt:lpstr>Branching Issues (contd)</vt:lpstr>
      <vt:lpstr>Spatial Branching</vt:lpstr>
      <vt:lpstr>Conclusions</vt:lpstr>
      <vt:lpstr>Looking for Postdoc or  PhD Student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Heuristic Global Optimization via Quick Exploration of the Variable Space</dc:title>
  <dc:creator>Compaq</dc:creator>
  <cp:lastModifiedBy>Nick Sahinidis</cp:lastModifiedBy>
  <cp:revision>272</cp:revision>
  <dcterms:created xsi:type="dcterms:W3CDTF">2013-04-26T21:45:11Z</dcterms:created>
  <dcterms:modified xsi:type="dcterms:W3CDTF">2014-06-05T11:39:14Z</dcterms:modified>
</cp:coreProperties>
</file>